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6.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8.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9.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0.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2.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3.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4.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5.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6.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7.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8.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9.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20.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21.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22.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23.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24.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25.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26.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27.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28.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29.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30.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31.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32.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33.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34.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35.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36.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37.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38.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39.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40.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41.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42.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43.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44.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45.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46.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47.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48.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49.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50.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notesSlides/notesSlide51.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notesSlides/notesSlide52.xml" ContentType="application/vnd.openxmlformats-officedocument.presentationml.notesSlide+xml"/>
  <Override PartName="/ppt/tags/tag191.xml" ContentType="application/vnd.openxmlformats-officedocument.presentationml.tags+xml"/>
  <Override PartName="/ppt/notesSlides/notesSlide53.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notesSlides/notesSlide54.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55.xml" ContentType="application/vnd.openxmlformats-officedocument.presentationml.notesSlide+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56.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notesSlides/notesSlide57.xml" ContentType="application/vnd.openxmlformats-officedocument.presentationml.notesSlid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notesSlides/notesSlide58.xml" ContentType="application/vnd.openxmlformats-officedocument.presentationml.notesSlide+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notesSlides/notesSlide59.xml" ContentType="application/vnd.openxmlformats-officedocument.presentationml.notesSlide+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notesSlides/notesSlide60.xml" ContentType="application/vnd.openxmlformats-officedocument.presentationml.notesSlide+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notesSlides/notesSlide61.xml" ContentType="application/vnd.openxmlformats-officedocument.presentationml.notesSlid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notesSlides/notesSlide62.xml" ContentType="application/vnd.openxmlformats-officedocument.presentationml.notesSlide+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notesSlides/notesSlide63.xml" ContentType="application/vnd.openxmlformats-officedocument.presentationml.notesSlide+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notesSlides/notesSlide64.xml" ContentType="application/vnd.openxmlformats-officedocument.presentationml.notesSlide+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notesSlides/notesSlide65.xml" ContentType="application/vnd.openxmlformats-officedocument.presentationml.notesSlide+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notesSlides/notesSlide66.xml" ContentType="application/vnd.openxmlformats-officedocument.presentationml.notesSlide+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notesSlides/notesSlide67.xml" ContentType="application/vnd.openxmlformats-officedocument.presentationml.notesSlide+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notesSlides/notesSlide68.xml" ContentType="application/vnd.openxmlformats-officedocument.presentationml.notesSlide+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notesSlides/notesSlide69.xml" ContentType="application/vnd.openxmlformats-officedocument.presentationml.notesSlide+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notesSlides/notesSlide70.xml" ContentType="application/vnd.openxmlformats-officedocument.presentationml.notesSlide+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notesSlides/notesSlide74.xml" ContentType="application/vnd.openxmlformats-officedocument.presentationml.notesSlide+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notesSlides/notesSlide75.xml" ContentType="application/vnd.openxmlformats-officedocument.presentationml.notesSlide+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notesSlides/notesSlide78.xml" ContentType="application/vnd.openxmlformats-officedocument.presentationml.notesSlide+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notesSlides/notesSlide79.xml" ContentType="application/vnd.openxmlformats-officedocument.presentationml.notesSlide+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notesSlides/notesSlide80.xml" ContentType="application/vnd.openxmlformats-officedocument.presentationml.notesSlide+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notesSlides/notesSlide81.xml" ContentType="application/vnd.openxmlformats-officedocument.presentationml.notesSlide+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notesSlides/notesSlide82.xml" ContentType="application/vnd.openxmlformats-officedocument.presentationml.notesSlide+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notesSlides/notesSlide83.xml" ContentType="application/vnd.openxmlformats-officedocument.presentationml.notesSlide+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notesSlides/notesSlide84.xml" ContentType="application/vnd.openxmlformats-officedocument.presentationml.notesSlide+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notesSlides/notesSlide85.xml" ContentType="application/vnd.openxmlformats-officedocument.presentationml.notesSlide+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notesSlides/notesSlide86.xml" ContentType="application/vnd.openxmlformats-officedocument.presentationml.notesSlide+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notesSlides/notesSlide87.xml" ContentType="application/vnd.openxmlformats-officedocument.presentationml.notesSlide+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notesSlides/notesSlide88.xml" ContentType="application/vnd.openxmlformats-officedocument.presentationml.notesSlide+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notesSlides/notesSlide89.xml" ContentType="application/vnd.openxmlformats-officedocument.presentationml.notesSlide+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notesSlides/notesSlide90.xml" ContentType="application/vnd.openxmlformats-officedocument.presentationml.notesSlide+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notesSlides/notesSlide91.xml" ContentType="application/vnd.openxmlformats-officedocument.presentationml.notesSlide+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notesSlides/notesSlide92.xml" ContentType="application/vnd.openxmlformats-officedocument.presentationml.notesSlide+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notesSlides/notesSlide93.xml" ContentType="application/vnd.openxmlformats-officedocument.presentationml.notesSlide+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notesSlides/notesSlide94.xml" ContentType="application/vnd.openxmlformats-officedocument.presentationml.notesSlide+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notesSlides/notesSlide95.xml" ContentType="application/vnd.openxmlformats-officedocument.presentationml.notesSlide+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notesSlides/notesSlide96.xml" ContentType="application/vnd.openxmlformats-officedocument.presentationml.notesSlide+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notesSlides/notesSlide97.xml" ContentType="application/vnd.openxmlformats-officedocument.presentationml.notesSlide+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notesSlides/notesSlide98.xml" ContentType="application/vnd.openxmlformats-officedocument.presentationml.notesSlide+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notesSlides/notesSlide99.xml" ContentType="application/vnd.openxmlformats-officedocument.presentationml.notesSlide+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notesSlides/notesSlide100.xml" ContentType="application/vnd.openxmlformats-officedocument.presentationml.notesSlide+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notesSlides/notesSlide101.xml" ContentType="application/vnd.openxmlformats-officedocument.presentationml.notesSlide+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 id="2147483666" r:id="rId6"/>
  </p:sldMasterIdLst>
  <p:notesMasterIdLst>
    <p:notesMasterId r:id="rId111"/>
  </p:notesMasterIdLst>
  <p:handoutMasterIdLst>
    <p:handoutMasterId r:id="rId112"/>
  </p:handoutMasterIdLst>
  <p:sldIdLst>
    <p:sldId id="414" r:id="rId7"/>
    <p:sldId id="353" r:id="rId8"/>
    <p:sldId id="428" r:id="rId9"/>
    <p:sldId id="354" r:id="rId10"/>
    <p:sldId id="421" r:id="rId11"/>
    <p:sldId id="409" r:id="rId12"/>
    <p:sldId id="356" r:id="rId13"/>
    <p:sldId id="442" r:id="rId14"/>
    <p:sldId id="441" r:id="rId15"/>
    <p:sldId id="440" r:id="rId16"/>
    <p:sldId id="439" r:id="rId17"/>
    <p:sldId id="438" r:id="rId18"/>
    <p:sldId id="437" r:id="rId19"/>
    <p:sldId id="450" r:id="rId20"/>
    <p:sldId id="449" r:id="rId21"/>
    <p:sldId id="448" r:id="rId22"/>
    <p:sldId id="447" r:id="rId23"/>
    <p:sldId id="446" r:id="rId24"/>
    <p:sldId id="445" r:id="rId25"/>
    <p:sldId id="444" r:id="rId26"/>
    <p:sldId id="443" r:id="rId27"/>
    <p:sldId id="454" r:id="rId28"/>
    <p:sldId id="456" r:id="rId29"/>
    <p:sldId id="455" r:id="rId30"/>
    <p:sldId id="416" r:id="rId31"/>
    <p:sldId id="453" r:id="rId32"/>
    <p:sldId id="452" r:id="rId33"/>
    <p:sldId id="451" r:id="rId34"/>
    <p:sldId id="358" r:id="rId35"/>
    <p:sldId id="360" r:id="rId36"/>
    <p:sldId id="361" r:id="rId37"/>
    <p:sldId id="459" r:id="rId38"/>
    <p:sldId id="458" r:id="rId39"/>
    <p:sldId id="460" r:id="rId40"/>
    <p:sldId id="461" r:id="rId41"/>
    <p:sldId id="426" r:id="rId42"/>
    <p:sldId id="362" r:id="rId43"/>
    <p:sldId id="478" r:id="rId44"/>
    <p:sldId id="363" r:id="rId45"/>
    <p:sldId id="463" r:id="rId46"/>
    <p:sldId id="466" r:id="rId47"/>
    <p:sldId id="465" r:id="rId48"/>
    <p:sldId id="464" r:id="rId49"/>
    <p:sldId id="462" r:id="rId50"/>
    <p:sldId id="467" r:id="rId51"/>
    <p:sldId id="318" r:id="rId52"/>
    <p:sldId id="340" r:id="rId53"/>
    <p:sldId id="339" r:id="rId54"/>
    <p:sldId id="341" r:id="rId55"/>
    <p:sldId id="364" r:id="rId56"/>
    <p:sldId id="412" r:id="rId57"/>
    <p:sldId id="411" r:id="rId58"/>
    <p:sldId id="471" r:id="rId59"/>
    <p:sldId id="435" r:id="rId60"/>
    <p:sldId id="281" r:id="rId61"/>
    <p:sldId id="337" r:id="rId62"/>
    <p:sldId id="338" r:id="rId63"/>
    <p:sldId id="366" r:id="rId64"/>
    <p:sldId id="472" r:id="rId65"/>
    <p:sldId id="473" r:id="rId66"/>
    <p:sldId id="367" r:id="rId67"/>
    <p:sldId id="406" r:id="rId68"/>
    <p:sldId id="422" r:id="rId69"/>
    <p:sldId id="347" r:id="rId70"/>
    <p:sldId id="474" r:id="rId71"/>
    <p:sldId id="373" r:id="rId72"/>
    <p:sldId id="476" r:id="rId73"/>
    <p:sldId id="477" r:id="rId74"/>
    <p:sldId id="351" r:id="rId75"/>
    <p:sldId id="370" r:id="rId76"/>
    <p:sldId id="407" r:id="rId77"/>
    <p:sldId id="431" r:id="rId78"/>
    <p:sldId id="371" r:id="rId79"/>
    <p:sldId id="436" r:id="rId80"/>
    <p:sldId id="479" r:id="rId81"/>
    <p:sldId id="372" r:id="rId82"/>
    <p:sldId id="374" r:id="rId83"/>
    <p:sldId id="376" r:id="rId84"/>
    <p:sldId id="468" r:id="rId85"/>
    <p:sldId id="378" r:id="rId86"/>
    <p:sldId id="480" r:id="rId87"/>
    <p:sldId id="379" r:id="rId88"/>
    <p:sldId id="380" r:id="rId89"/>
    <p:sldId id="381" r:id="rId90"/>
    <p:sldId id="382" r:id="rId91"/>
    <p:sldId id="383" r:id="rId92"/>
    <p:sldId id="384" r:id="rId93"/>
    <p:sldId id="385" r:id="rId94"/>
    <p:sldId id="386" r:id="rId95"/>
    <p:sldId id="387" r:id="rId96"/>
    <p:sldId id="389" r:id="rId97"/>
    <p:sldId id="390" r:id="rId98"/>
    <p:sldId id="391" r:id="rId99"/>
    <p:sldId id="392" r:id="rId100"/>
    <p:sldId id="393" r:id="rId101"/>
    <p:sldId id="394" r:id="rId102"/>
    <p:sldId id="395" r:id="rId103"/>
    <p:sldId id="396" r:id="rId104"/>
    <p:sldId id="399" r:id="rId105"/>
    <p:sldId id="484" r:id="rId106"/>
    <p:sldId id="400" r:id="rId107"/>
    <p:sldId id="275" r:id="rId108"/>
    <p:sldId id="432" r:id="rId109"/>
    <p:sldId id="415" r:id="rId110"/>
  </p:sldIdLst>
  <p:sldSz cx="9144000" cy="6858000" type="screen4x3"/>
  <p:notesSz cx="7023100" cy="9309100"/>
  <p:custDataLst>
    <p:tags r:id="rId11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9" userDrawn="1">
          <p15:clr>
            <a:srgbClr val="A4A3A4"/>
          </p15:clr>
        </p15:guide>
        <p15:guide id="2" pos="657" userDrawn="1">
          <p15:clr>
            <a:srgbClr val="A4A3A4"/>
          </p15:clr>
        </p15:guide>
        <p15:guide id="3" pos="158"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olaine Beaulieu" initials="YB" lastIdx="38" clrIdx="0"/>
  <p:cmAuthor id="1" name="Utilisateur Windows" initials="UW"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97"/>
    <a:srgbClr val="CF3F24"/>
    <a:srgbClr val="D5C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72FE18-E3BC-49E9-968C-AED2EE085715}" v="1" dt="2023-08-01T11:50:36.44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80" autoAdjust="0"/>
    <p:restoredTop sz="91799" autoAdjust="0"/>
  </p:normalViewPr>
  <p:slideViewPr>
    <p:cSldViewPr showGuides="1">
      <p:cViewPr varScale="1">
        <p:scale>
          <a:sx n="92" d="100"/>
          <a:sy n="92" d="100"/>
        </p:scale>
        <p:origin x="1498" y="82"/>
      </p:cViewPr>
      <p:guideLst>
        <p:guide orient="horz" pos="799"/>
        <p:guide pos="657"/>
        <p:guide pos="158"/>
      </p:guideLst>
    </p:cSldViewPr>
  </p:slideViewPr>
  <p:notesTextViewPr>
    <p:cViewPr>
      <p:scale>
        <a:sx n="3" d="2"/>
        <a:sy n="3" d="2"/>
      </p:scale>
      <p:origin x="0" y="0"/>
    </p:cViewPr>
  </p:notesTextViewPr>
  <p:sorterViewPr>
    <p:cViewPr>
      <p:scale>
        <a:sx n="100" d="100"/>
        <a:sy n="100" d="100"/>
      </p:scale>
      <p:origin x="0" y="29118"/>
    </p:cViewPr>
  </p:sorterViewPr>
  <p:notesViewPr>
    <p:cSldViewPr>
      <p:cViewPr varScale="1">
        <p:scale>
          <a:sx n="70" d="100"/>
          <a:sy n="70" d="100"/>
        </p:scale>
        <p:origin x="2646" y="78"/>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theme" Target="theme/theme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handoutMaster" Target="handoutMasters/handoutMaster1.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slide" Target="slides/slide96.xml"/><Relationship Id="rId110" Type="http://schemas.openxmlformats.org/officeDocument/2006/relationships/slide" Target="slides/slide104.xml"/><Relationship Id="rId115"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13" Type="http://schemas.openxmlformats.org/officeDocument/2006/relationships/tags" Target="tags/tag1.xml"/><Relationship Id="rId118"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commentAuthors" Target="commentAuthors.xml"/><Relationship Id="rId119" Type="http://schemas.microsoft.com/office/2015/10/relationships/revisionInfo" Target="revisionInfo.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3D3D3FFA-80E8-4216-AE9C-DBD6D36CC4D5}" type="datetimeFigureOut">
              <a:rPr lang="fr-CA" smtClean="0"/>
              <a:t>2024-02-28</a:t>
            </a:fld>
            <a:endParaRPr lang="fr-CA"/>
          </a:p>
        </p:txBody>
      </p:sp>
      <p:sp>
        <p:nvSpPr>
          <p:cNvPr id="4" name="Espace réservé du pied de page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FCA77A5D-0F58-49E1-B831-A59462AD3B73}" type="slidenum">
              <a:rPr lang="fr-CA" smtClean="0"/>
              <a:t>‹N°›</a:t>
            </a:fld>
            <a:endParaRPr lang="fr-CA"/>
          </a:p>
        </p:txBody>
      </p:sp>
    </p:spTree>
    <p:extLst>
      <p:ext uri="{BB962C8B-B14F-4D97-AF65-F5344CB8AC3E}">
        <p14:creationId xmlns:p14="http://schemas.microsoft.com/office/powerpoint/2010/main" val="286404875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fr-CA"/>
          </a:p>
        </p:txBody>
      </p:sp>
      <p:sp>
        <p:nvSpPr>
          <p:cNvPr id="3" name="Espace réservé de la date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B4C68AB0-6B14-4B50-AAF9-A5AC7ECFF972}" type="datetimeFigureOut">
              <a:rPr lang="fr-CA" smtClean="0"/>
              <a:pPr/>
              <a:t>2024-02-28</a:t>
            </a:fld>
            <a:endParaRPr lang="fr-CA"/>
          </a:p>
        </p:txBody>
      </p:sp>
      <p:sp>
        <p:nvSpPr>
          <p:cNvPr id="4" name="Espace réservé de l'image des diapositives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fr-CA"/>
          </a:p>
        </p:txBody>
      </p:sp>
      <p:sp>
        <p:nvSpPr>
          <p:cNvPr id="5" name="Espace réservé des commentaires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77AD70B4-158F-4C3B-A322-74B8AB83FE69}" type="slidenum">
              <a:rPr lang="fr-CA" smtClean="0"/>
              <a:pPr/>
              <a:t>‹N°›</a:t>
            </a:fld>
            <a:endParaRPr lang="fr-CA"/>
          </a:p>
        </p:txBody>
      </p:sp>
    </p:spTree>
    <p:extLst>
      <p:ext uri="{BB962C8B-B14F-4D97-AF65-F5344CB8AC3E}">
        <p14:creationId xmlns:p14="http://schemas.microsoft.com/office/powerpoint/2010/main" val="375472982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85CBBFB4-F3C8-43CE-8EF1-196B5CDF2E08}"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1</a:t>
            </a:fld>
            <a:endParaRPr lang="fr-CA"/>
          </a:p>
        </p:txBody>
      </p:sp>
    </p:spTree>
    <p:extLst>
      <p:ext uri="{BB962C8B-B14F-4D97-AF65-F5344CB8AC3E}">
        <p14:creationId xmlns:p14="http://schemas.microsoft.com/office/powerpoint/2010/main" val="1056359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342900" indent="-342900">
              <a:spcBef>
                <a:spcPts val="1200"/>
              </a:spcBef>
              <a:buFont typeface="Arial" panose="020B0604020202020204" pitchFamily="34" charset="0"/>
              <a:buChar char="•"/>
            </a:pPr>
            <a:r>
              <a:rPr lang="fr-CA" sz="1200" strike="sngStrike" dirty="0">
                <a:solidFill>
                  <a:srgbClr val="7030A0"/>
                </a:solidFill>
              </a:rPr>
              <a:t>Fournir les rapports annuels requis à la direction</a:t>
            </a:r>
          </a:p>
          <a:p>
            <a:pPr marL="342900" indent="-342900">
              <a:spcBef>
                <a:spcPts val="1200"/>
              </a:spcBef>
              <a:buFont typeface="Arial" panose="020B0604020202020204" pitchFamily="34" charset="0"/>
              <a:buChar char="•"/>
            </a:pPr>
            <a:r>
              <a:rPr lang="fr-CA" sz="1200" strike="sngStrike" dirty="0">
                <a:solidFill>
                  <a:srgbClr val="7030A0"/>
                </a:solidFill>
              </a:rPr>
              <a:t>Approuver </a:t>
            </a:r>
            <a:r>
              <a:rPr lang="fr-CA" sz="1200" b="1" strike="sngStrike" dirty="0">
                <a:solidFill>
                  <a:srgbClr val="7030A0"/>
                </a:solidFill>
              </a:rPr>
              <a:t>TOUTES</a:t>
            </a:r>
            <a:r>
              <a:rPr lang="fr-CA" sz="1200" strike="sngStrike" dirty="0">
                <a:solidFill>
                  <a:srgbClr val="7030A0"/>
                </a:solidFill>
              </a:rPr>
              <a:t> les dépenses imputées à son compte de recherche</a:t>
            </a:r>
          </a:p>
        </p:txBody>
      </p:sp>
      <p:sp>
        <p:nvSpPr>
          <p:cNvPr id="4" name="Espace réservé du numéro de diapositive 3"/>
          <p:cNvSpPr>
            <a:spLocks noGrp="1"/>
          </p:cNvSpPr>
          <p:nvPr>
            <p:ph type="sldNum" sz="quarter" idx="10"/>
          </p:nvPr>
        </p:nvSpPr>
        <p:spPr/>
        <p:txBody>
          <a:bodyPr/>
          <a:lstStyle/>
          <a:p>
            <a:fld id="{77AD70B4-158F-4C3B-A322-74B8AB83FE69}" type="slidenum">
              <a:rPr lang="fr-CA" smtClean="0"/>
              <a:pPr/>
              <a:t>10</a:t>
            </a:fld>
            <a:endParaRPr lang="fr-CA"/>
          </a:p>
        </p:txBody>
      </p:sp>
      <p:sp>
        <p:nvSpPr>
          <p:cNvPr id="5" name="Espace réservé de la date 4"/>
          <p:cNvSpPr>
            <a:spLocks noGrp="1"/>
          </p:cNvSpPr>
          <p:nvPr>
            <p:ph type="dt" idx="11"/>
          </p:nvPr>
        </p:nvSpPr>
        <p:spPr/>
        <p:txBody>
          <a:bodyPr/>
          <a:lstStyle/>
          <a:p>
            <a:fld id="{830D68C5-7B28-44B8-9BFE-0C5DBFAC463F}" type="datetime1">
              <a:rPr lang="fr-CA" smtClean="0"/>
              <a:t>2024-02-28</a:t>
            </a:fld>
            <a:endParaRPr lang="fr-CA"/>
          </a:p>
        </p:txBody>
      </p:sp>
    </p:spTree>
    <p:extLst>
      <p:ext uri="{BB962C8B-B14F-4D97-AF65-F5344CB8AC3E}">
        <p14:creationId xmlns:p14="http://schemas.microsoft.com/office/powerpoint/2010/main" val="108379484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E461608E-AB2D-4940-BB6A-70F100C63325}"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102</a:t>
            </a:fld>
            <a:endParaRPr lang="fr-CA"/>
          </a:p>
        </p:txBody>
      </p:sp>
    </p:spTree>
    <p:extLst>
      <p:ext uri="{BB962C8B-B14F-4D97-AF65-F5344CB8AC3E}">
        <p14:creationId xmlns:p14="http://schemas.microsoft.com/office/powerpoint/2010/main" val="219209252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8C5D5909-D7E2-4A1D-94CA-83FE13FBB0C8}"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103</a:t>
            </a:fld>
            <a:endParaRPr lang="fr-CA"/>
          </a:p>
        </p:txBody>
      </p:sp>
    </p:spTree>
    <p:extLst>
      <p:ext uri="{BB962C8B-B14F-4D97-AF65-F5344CB8AC3E}">
        <p14:creationId xmlns:p14="http://schemas.microsoft.com/office/powerpoint/2010/main" val="324487940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288B0F5A-B65F-4339-8141-D6484BF97B73}"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104</a:t>
            </a:fld>
            <a:endParaRPr lang="fr-CA"/>
          </a:p>
        </p:txBody>
      </p:sp>
    </p:spTree>
    <p:extLst>
      <p:ext uri="{BB962C8B-B14F-4D97-AF65-F5344CB8AC3E}">
        <p14:creationId xmlns:p14="http://schemas.microsoft.com/office/powerpoint/2010/main" val="3236082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342900" indent="-342900">
              <a:spcBef>
                <a:spcPts val="1200"/>
              </a:spcBef>
              <a:buFont typeface="Arial" panose="020B0604020202020204" pitchFamily="34" charset="0"/>
              <a:buChar char="•"/>
            </a:pPr>
            <a:r>
              <a:rPr lang="fr-CA" sz="1200" strike="sngStrike" dirty="0">
                <a:solidFill>
                  <a:srgbClr val="7030A0"/>
                </a:solidFill>
              </a:rPr>
              <a:t>Fournir les rapports annuels requis à la direction</a:t>
            </a:r>
          </a:p>
          <a:p>
            <a:pPr marL="342900" indent="-342900">
              <a:spcBef>
                <a:spcPts val="1200"/>
              </a:spcBef>
              <a:buFont typeface="Arial" panose="020B0604020202020204" pitchFamily="34" charset="0"/>
              <a:buChar char="•"/>
            </a:pPr>
            <a:r>
              <a:rPr lang="fr-CA" sz="1200" strike="sngStrike" dirty="0">
                <a:solidFill>
                  <a:srgbClr val="7030A0"/>
                </a:solidFill>
              </a:rPr>
              <a:t>Approuver </a:t>
            </a:r>
            <a:r>
              <a:rPr lang="fr-CA" sz="1200" b="1" strike="sngStrike" dirty="0">
                <a:solidFill>
                  <a:srgbClr val="7030A0"/>
                </a:solidFill>
              </a:rPr>
              <a:t>TOUTES</a:t>
            </a:r>
            <a:r>
              <a:rPr lang="fr-CA" sz="1200" strike="sngStrike" dirty="0">
                <a:solidFill>
                  <a:srgbClr val="7030A0"/>
                </a:solidFill>
              </a:rPr>
              <a:t> les dépenses imputées à son compte de recherche</a:t>
            </a:r>
          </a:p>
          <a:p>
            <a:pPr marL="342900" indent="-342900">
              <a:spcBef>
                <a:spcPts val="1200"/>
              </a:spcBef>
              <a:buFont typeface="Arial" panose="020B0604020202020204" pitchFamily="34" charset="0"/>
              <a:buChar char="•"/>
            </a:pPr>
            <a:endParaRPr lang="fr-CA" strike="sngStrike" dirty="0">
              <a:solidFill>
                <a:srgbClr val="7030A0"/>
              </a:solidFill>
            </a:endParaRPr>
          </a:p>
          <a:p>
            <a:pPr marL="342900" indent="-342900">
              <a:spcBef>
                <a:spcPts val="1200"/>
              </a:spcBef>
              <a:buFont typeface="Arial" panose="020B0604020202020204" pitchFamily="34" charset="0"/>
              <a:buChar char="•"/>
            </a:pPr>
            <a:r>
              <a:rPr lang="fr-CA" dirty="0">
                <a:solidFill>
                  <a:srgbClr val="7030A0"/>
                </a:solidFill>
              </a:rPr>
              <a:t>YB : retirer ces lignes de commentaires pour toutes les diapositives suivantes</a:t>
            </a:r>
            <a:endParaRPr lang="fr-CA" sz="1200" dirty="0">
              <a:solidFill>
                <a:srgbClr val="7030A0"/>
              </a:solidFill>
            </a:endParaRPr>
          </a:p>
        </p:txBody>
      </p:sp>
      <p:sp>
        <p:nvSpPr>
          <p:cNvPr id="4" name="Espace réservé du numéro de diapositive 3"/>
          <p:cNvSpPr>
            <a:spLocks noGrp="1"/>
          </p:cNvSpPr>
          <p:nvPr>
            <p:ph type="sldNum" sz="quarter" idx="10"/>
          </p:nvPr>
        </p:nvSpPr>
        <p:spPr/>
        <p:txBody>
          <a:bodyPr/>
          <a:lstStyle/>
          <a:p>
            <a:fld id="{77AD70B4-158F-4C3B-A322-74B8AB83FE69}" type="slidenum">
              <a:rPr lang="fr-CA" smtClean="0"/>
              <a:pPr/>
              <a:t>11</a:t>
            </a:fld>
            <a:endParaRPr lang="fr-CA"/>
          </a:p>
        </p:txBody>
      </p:sp>
      <p:sp>
        <p:nvSpPr>
          <p:cNvPr id="5" name="Espace réservé de la date 4"/>
          <p:cNvSpPr>
            <a:spLocks noGrp="1"/>
          </p:cNvSpPr>
          <p:nvPr>
            <p:ph type="dt" idx="11"/>
          </p:nvPr>
        </p:nvSpPr>
        <p:spPr/>
        <p:txBody>
          <a:bodyPr/>
          <a:lstStyle/>
          <a:p>
            <a:fld id="{830D68C5-7B28-44B8-9BFE-0C5DBFAC463F}" type="datetime1">
              <a:rPr lang="fr-CA" smtClean="0"/>
              <a:t>2024-02-28</a:t>
            </a:fld>
            <a:endParaRPr lang="fr-CA"/>
          </a:p>
        </p:txBody>
      </p:sp>
    </p:spTree>
    <p:extLst>
      <p:ext uri="{BB962C8B-B14F-4D97-AF65-F5344CB8AC3E}">
        <p14:creationId xmlns:p14="http://schemas.microsoft.com/office/powerpoint/2010/main" val="3129859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342900" indent="-342900">
              <a:spcBef>
                <a:spcPts val="1200"/>
              </a:spcBef>
              <a:buFont typeface="Arial" panose="020B0604020202020204" pitchFamily="34" charset="0"/>
              <a:buChar char="•"/>
            </a:pPr>
            <a:r>
              <a:rPr lang="fr-CA" sz="1200" dirty="0"/>
              <a:t>Fournir les rapports annuels requis </a:t>
            </a:r>
            <a:r>
              <a:rPr lang="fr-CA" sz="1200" dirty="0">
                <a:solidFill>
                  <a:srgbClr val="FF0000"/>
                </a:solidFill>
              </a:rPr>
              <a:t>à la direction</a:t>
            </a:r>
          </a:p>
          <a:p>
            <a:pPr marL="342900" indent="-342900">
              <a:spcBef>
                <a:spcPts val="1200"/>
              </a:spcBef>
              <a:buFont typeface="Arial" panose="020B0604020202020204" pitchFamily="34" charset="0"/>
              <a:buChar char="•"/>
            </a:pPr>
            <a:r>
              <a:rPr lang="fr-CA" sz="1200" dirty="0"/>
              <a:t>Approuver </a:t>
            </a:r>
            <a:r>
              <a:rPr lang="fr-CA" sz="1200" b="1" dirty="0">
                <a:solidFill>
                  <a:schemeClr val="tx2">
                    <a:lumMod val="50000"/>
                  </a:schemeClr>
                </a:solidFill>
              </a:rPr>
              <a:t>TOUTES</a:t>
            </a:r>
            <a:r>
              <a:rPr lang="fr-CA" sz="1200" dirty="0">
                <a:solidFill>
                  <a:schemeClr val="tx2">
                    <a:lumMod val="50000"/>
                  </a:schemeClr>
                </a:solidFill>
              </a:rPr>
              <a:t> </a:t>
            </a:r>
            <a:r>
              <a:rPr lang="fr-CA" sz="1200" dirty="0"/>
              <a:t>les dépenses imputées à son compte de recherche</a:t>
            </a:r>
          </a:p>
        </p:txBody>
      </p:sp>
      <p:sp>
        <p:nvSpPr>
          <p:cNvPr id="4" name="Espace réservé du numéro de diapositive 3"/>
          <p:cNvSpPr>
            <a:spLocks noGrp="1"/>
          </p:cNvSpPr>
          <p:nvPr>
            <p:ph type="sldNum" sz="quarter" idx="10"/>
          </p:nvPr>
        </p:nvSpPr>
        <p:spPr/>
        <p:txBody>
          <a:bodyPr/>
          <a:lstStyle/>
          <a:p>
            <a:fld id="{77AD70B4-158F-4C3B-A322-74B8AB83FE69}" type="slidenum">
              <a:rPr lang="fr-CA" smtClean="0"/>
              <a:pPr/>
              <a:t>12</a:t>
            </a:fld>
            <a:endParaRPr lang="fr-CA"/>
          </a:p>
        </p:txBody>
      </p:sp>
      <p:sp>
        <p:nvSpPr>
          <p:cNvPr id="5" name="Espace réservé de la date 4"/>
          <p:cNvSpPr>
            <a:spLocks noGrp="1"/>
          </p:cNvSpPr>
          <p:nvPr>
            <p:ph type="dt" idx="11"/>
          </p:nvPr>
        </p:nvSpPr>
        <p:spPr/>
        <p:txBody>
          <a:bodyPr/>
          <a:lstStyle/>
          <a:p>
            <a:fld id="{830D68C5-7B28-44B8-9BFE-0C5DBFAC463F}" type="datetime1">
              <a:rPr lang="fr-CA" smtClean="0"/>
              <a:t>2024-02-28</a:t>
            </a:fld>
            <a:endParaRPr lang="fr-CA"/>
          </a:p>
        </p:txBody>
      </p:sp>
    </p:spTree>
    <p:extLst>
      <p:ext uri="{BB962C8B-B14F-4D97-AF65-F5344CB8AC3E}">
        <p14:creationId xmlns:p14="http://schemas.microsoft.com/office/powerpoint/2010/main" val="4198377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342900" indent="-342900">
              <a:spcBef>
                <a:spcPts val="1200"/>
              </a:spcBef>
              <a:buFont typeface="Arial" panose="020B0604020202020204" pitchFamily="34" charset="0"/>
              <a:buChar char="•"/>
            </a:pPr>
            <a:r>
              <a:rPr lang="fr-CA" sz="1200" dirty="0"/>
              <a:t>Fournir les rapports annuels requis </a:t>
            </a:r>
            <a:r>
              <a:rPr lang="fr-CA" sz="1200" dirty="0">
                <a:solidFill>
                  <a:srgbClr val="FF0000"/>
                </a:solidFill>
              </a:rPr>
              <a:t>à la direction</a:t>
            </a:r>
          </a:p>
          <a:p>
            <a:pPr marL="342900" indent="-342900">
              <a:spcBef>
                <a:spcPts val="1200"/>
              </a:spcBef>
              <a:buFont typeface="Arial" panose="020B0604020202020204" pitchFamily="34" charset="0"/>
              <a:buChar char="•"/>
            </a:pPr>
            <a:r>
              <a:rPr lang="fr-CA" sz="1200" dirty="0"/>
              <a:t>Approuver </a:t>
            </a:r>
            <a:r>
              <a:rPr lang="fr-CA" sz="1200" b="1" dirty="0">
                <a:solidFill>
                  <a:schemeClr val="tx2">
                    <a:lumMod val="50000"/>
                  </a:schemeClr>
                </a:solidFill>
              </a:rPr>
              <a:t>TOUTES</a:t>
            </a:r>
            <a:r>
              <a:rPr lang="fr-CA" sz="1200" dirty="0">
                <a:solidFill>
                  <a:schemeClr val="tx2">
                    <a:lumMod val="50000"/>
                  </a:schemeClr>
                </a:solidFill>
              </a:rPr>
              <a:t> </a:t>
            </a:r>
            <a:r>
              <a:rPr lang="fr-CA" sz="1200" dirty="0"/>
              <a:t>les dépenses imputées à son compte de recherche</a:t>
            </a:r>
          </a:p>
          <a:p>
            <a:pPr marL="342900" indent="-342900">
              <a:spcBef>
                <a:spcPts val="1200"/>
              </a:spcBef>
              <a:buFont typeface="Arial" panose="020B0604020202020204" pitchFamily="34" charset="0"/>
              <a:buChar char="•"/>
            </a:pPr>
            <a:r>
              <a:rPr lang="fr-CA" dirty="0"/>
              <a:t>YB : Voir avec Patrice jusqu’où nous amenons la discussion. Possibilité de parler des changements à venir sur la délégation de signature.</a:t>
            </a:r>
            <a:endParaRPr lang="fr-CA" sz="1200" dirty="0"/>
          </a:p>
        </p:txBody>
      </p:sp>
      <p:sp>
        <p:nvSpPr>
          <p:cNvPr id="4" name="Espace réservé du numéro de diapositive 3"/>
          <p:cNvSpPr>
            <a:spLocks noGrp="1"/>
          </p:cNvSpPr>
          <p:nvPr>
            <p:ph type="sldNum" sz="quarter" idx="10"/>
          </p:nvPr>
        </p:nvSpPr>
        <p:spPr/>
        <p:txBody>
          <a:bodyPr/>
          <a:lstStyle/>
          <a:p>
            <a:fld id="{77AD70B4-158F-4C3B-A322-74B8AB83FE69}" type="slidenum">
              <a:rPr lang="fr-CA" smtClean="0"/>
              <a:pPr/>
              <a:t>13</a:t>
            </a:fld>
            <a:endParaRPr lang="fr-CA"/>
          </a:p>
        </p:txBody>
      </p:sp>
      <p:sp>
        <p:nvSpPr>
          <p:cNvPr id="5" name="Espace réservé de la date 4"/>
          <p:cNvSpPr>
            <a:spLocks noGrp="1"/>
          </p:cNvSpPr>
          <p:nvPr>
            <p:ph type="dt" idx="11"/>
          </p:nvPr>
        </p:nvSpPr>
        <p:spPr/>
        <p:txBody>
          <a:bodyPr/>
          <a:lstStyle/>
          <a:p>
            <a:fld id="{830D68C5-7B28-44B8-9BFE-0C5DBFAC463F}" type="datetime1">
              <a:rPr lang="fr-CA" smtClean="0"/>
              <a:t>2024-02-28</a:t>
            </a:fld>
            <a:endParaRPr lang="fr-CA"/>
          </a:p>
        </p:txBody>
      </p:sp>
    </p:spTree>
    <p:extLst>
      <p:ext uri="{BB962C8B-B14F-4D97-AF65-F5344CB8AC3E}">
        <p14:creationId xmlns:p14="http://schemas.microsoft.com/office/powerpoint/2010/main" val="3550635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342900" indent="-342900">
              <a:spcBef>
                <a:spcPts val="0"/>
              </a:spcBef>
              <a:buFont typeface="Arial" panose="020B0604020202020204" pitchFamily="34" charset="0"/>
              <a:buChar char="•"/>
            </a:pPr>
            <a:endParaRPr lang="fr-CA" sz="1200" dirty="0"/>
          </a:p>
        </p:txBody>
      </p:sp>
      <p:sp>
        <p:nvSpPr>
          <p:cNvPr id="4" name="Espace réservé du numéro de diapositive 3"/>
          <p:cNvSpPr>
            <a:spLocks noGrp="1"/>
          </p:cNvSpPr>
          <p:nvPr>
            <p:ph type="sldNum" sz="quarter" idx="10"/>
          </p:nvPr>
        </p:nvSpPr>
        <p:spPr/>
        <p:txBody>
          <a:bodyPr/>
          <a:lstStyle/>
          <a:p>
            <a:fld id="{77AD70B4-158F-4C3B-A322-74B8AB83FE69}" type="slidenum">
              <a:rPr lang="fr-CA" smtClean="0"/>
              <a:pPr/>
              <a:t>14</a:t>
            </a:fld>
            <a:endParaRPr lang="fr-CA"/>
          </a:p>
        </p:txBody>
      </p:sp>
      <p:sp>
        <p:nvSpPr>
          <p:cNvPr id="5" name="Espace réservé de la date 4"/>
          <p:cNvSpPr>
            <a:spLocks noGrp="1"/>
          </p:cNvSpPr>
          <p:nvPr>
            <p:ph type="dt" idx="11"/>
          </p:nvPr>
        </p:nvSpPr>
        <p:spPr/>
        <p:txBody>
          <a:bodyPr/>
          <a:lstStyle/>
          <a:p>
            <a:fld id="{1D3AA3CF-E837-4A1C-ABF0-1113BCD9165F}" type="datetime1">
              <a:rPr lang="fr-CA" smtClean="0"/>
              <a:t>2024-02-28</a:t>
            </a:fld>
            <a:endParaRPr lang="fr-CA"/>
          </a:p>
        </p:txBody>
      </p:sp>
    </p:spTree>
    <p:extLst>
      <p:ext uri="{BB962C8B-B14F-4D97-AF65-F5344CB8AC3E}">
        <p14:creationId xmlns:p14="http://schemas.microsoft.com/office/powerpoint/2010/main" val="2875553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342900" indent="-342900">
              <a:spcBef>
                <a:spcPts val="0"/>
              </a:spcBef>
              <a:buFont typeface="Arial" panose="020B0604020202020204" pitchFamily="34" charset="0"/>
              <a:buChar char="•"/>
            </a:pPr>
            <a:endParaRPr lang="fr-CA" sz="1200" dirty="0"/>
          </a:p>
        </p:txBody>
      </p:sp>
      <p:sp>
        <p:nvSpPr>
          <p:cNvPr id="4" name="Espace réservé du numéro de diapositive 3"/>
          <p:cNvSpPr>
            <a:spLocks noGrp="1"/>
          </p:cNvSpPr>
          <p:nvPr>
            <p:ph type="sldNum" sz="quarter" idx="10"/>
          </p:nvPr>
        </p:nvSpPr>
        <p:spPr/>
        <p:txBody>
          <a:bodyPr/>
          <a:lstStyle/>
          <a:p>
            <a:fld id="{77AD70B4-158F-4C3B-A322-74B8AB83FE69}" type="slidenum">
              <a:rPr lang="fr-CA" smtClean="0"/>
              <a:pPr/>
              <a:t>15</a:t>
            </a:fld>
            <a:endParaRPr lang="fr-CA"/>
          </a:p>
        </p:txBody>
      </p:sp>
      <p:sp>
        <p:nvSpPr>
          <p:cNvPr id="5" name="Espace réservé de la date 4"/>
          <p:cNvSpPr>
            <a:spLocks noGrp="1"/>
          </p:cNvSpPr>
          <p:nvPr>
            <p:ph type="dt" idx="11"/>
          </p:nvPr>
        </p:nvSpPr>
        <p:spPr/>
        <p:txBody>
          <a:bodyPr/>
          <a:lstStyle/>
          <a:p>
            <a:fld id="{1D3AA3CF-E837-4A1C-ABF0-1113BCD9165F}" type="datetime1">
              <a:rPr lang="fr-CA" smtClean="0"/>
              <a:t>2024-02-28</a:t>
            </a:fld>
            <a:endParaRPr lang="fr-CA"/>
          </a:p>
        </p:txBody>
      </p:sp>
    </p:spTree>
    <p:extLst>
      <p:ext uri="{BB962C8B-B14F-4D97-AF65-F5344CB8AC3E}">
        <p14:creationId xmlns:p14="http://schemas.microsoft.com/office/powerpoint/2010/main" val="392166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342900" indent="-342900">
              <a:spcBef>
                <a:spcPts val="0"/>
              </a:spcBef>
              <a:buFont typeface="Arial" panose="020B0604020202020204" pitchFamily="34" charset="0"/>
              <a:buChar char="•"/>
            </a:pPr>
            <a:endParaRPr lang="fr-CA" sz="1200" dirty="0"/>
          </a:p>
        </p:txBody>
      </p:sp>
      <p:sp>
        <p:nvSpPr>
          <p:cNvPr id="4" name="Espace réservé du numéro de diapositive 3"/>
          <p:cNvSpPr>
            <a:spLocks noGrp="1"/>
          </p:cNvSpPr>
          <p:nvPr>
            <p:ph type="sldNum" sz="quarter" idx="10"/>
          </p:nvPr>
        </p:nvSpPr>
        <p:spPr/>
        <p:txBody>
          <a:bodyPr/>
          <a:lstStyle/>
          <a:p>
            <a:fld id="{77AD70B4-158F-4C3B-A322-74B8AB83FE69}" type="slidenum">
              <a:rPr lang="fr-CA" smtClean="0"/>
              <a:pPr/>
              <a:t>16</a:t>
            </a:fld>
            <a:endParaRPr lang="fr-CA"/>
          </a:p>
        </p:txBody>
      </p:sp>
      <p:sp>
        <p:nvSpPr>
          <p:cNvPr id="5" name="Espace réservé de la date 4"/>
          <p:cNvSpPr>
            <a:spLocks noGrp="1"/>
          </p:cNvSpPr>
          <p:nvPr>
            <p:ph type="dt" idx="11"/>
          </p:nvPr>
        </p:nvSpPr>
        <p:spPr/>
        <p:txBody>
          <a:bodyPr/>
          <a:lstStyle/>
          <a:p>
            <a:fld id="{1D3AA3CF-E837-4A1C-ABF0-1113BCD9165F}" type="datetime1">
              <a:rPr lang="fr-CA" smtClean="0"/>
              <a:t>2024-02-28</a:t>
            </a:fld>
            <a:endParaRPr lang="fr-CA"/>
          </a:p>
        </p:txBody>
      </p:sp>
    </p:spTree>
    <p:extLst>
      <p:ext uri="{BB962C8B-B14F-4D97-AF65-F5344CB8AC3E}">
        <p14:creationId xmlns:p14="http://schemas.microsoft.com/office/powerpoint/2010/main" val="3510680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342900" indent="-342900">
              <a:spcBef>
                <a:spcPts val="0"/>
              </a:spcBef>
              <a:buFont typeface="Arial" panose="020B0604020202020204" pitchFamily="34" charset="0"/>
              <a:buChar char="•"/>
            </a:pPr>
            <a:endParaRPr lang="fr-CA" sz="1200" dirty="0"/>
          </a:p>
        </p:txBody>
      </p:sp>
      <p:sp>
        <p:nvSpPr>
          <p:cNvPr id="4" name="Espace réservé du numéro de diapositive 3"/>
          <p:cNvSpPr>
            <a:spLocks noGrp="1"/>
          </p:cNvSpPr>
          <p:nvPr>
            <p:ph type="sldNum" sz="quarter" idx="10"/>
          </p:nvPr>
        </p:nvSpPr>
        <p:spPr/>
        <p:txBody>
          <a:bodyPr/>
          <a:lstStyle/>
          <a:p>
            <a:fld id="{77AD70B4-158F-4C3B-A322-74B8AB83FE69}" type="slidenum">
              <a:rPr lang="fr-CA" smtClean="0"/>
              <a:pPr/>
              <a:t>17</a:t>
            </a:fld>
            <a:endParaRPr lang="fr-CA"/>
          </a:p>
        </p:txBody>
      </p:sp>
      <p:sp>
        <p:nvSpPr>
          <p:cNvPr id="5" name="Espace réservé de la date 4"/>
          <p:cNvSpPr>
            <a:spLocks noGrp="1"/>
          </p:cNvSpPr>
          <p:nvPr>
            <p:ph type="dt" idx="11"/>
          </p:nvPr>
        </p:nvSpPr>
        <p:spPr/>
        <p:txBody>
          <a:bodyPr/>
          <a:lstStyle/>
          <a:p>
            <a:fld id="{1D3AA3CF-E837-4A1C-ABF0-1113BCD9165F}" type="datetime1">
              <a:rPr lang="fr-CA" smtClean="0"/>
              <a:t>2024-02-28</a:t>
            </a:fld>
            <a:endParaRPr lang="fr-CA"/>
          </a:p>
        </p:txBody>
      </p:sp>
    </p:spTree>
    <p:extLst>
      <p:ext uri="{BB962C8B-B14F-4D97-AF65-F5344CB8AC3E}">
        <p14:creationId xmlns:p14="http://schemas.microsoft.com/office/powerpoint/2010/main" val="885455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342900" indent="-342900">
              <a:spcBef>
                <a:spcPts val="0"/>
              </a:spcBef>
              <a:buFont typeface="Arial" panose="020B0604020202020204" pitchFamily="34" charset="0"/>
              <a:buChar char="•"/>
            </a:pPr>
            <a:endParaRPr lang="fr-CA" sz="1200" dirty="0"/>
          </a:p>
        </p:txBody>
      </p:sp>
      <p:sp>
        <p:nvSpPr>
          <p:cNvPr id="4" name="Espace réservé du numéro de diapositive 3"/>
          <p:cNvSpPr>
            <a:spLocks noGrp="1"/>
          </p:cNvSpPr>
          <p:nvPr>
            <p:ph type="sldNum" sz="quarter" idx="10"/>
          </p:nvPr>
        </p:nvSpPr>
        <p:spPr/>
        <p:txBody>
          <a:bodyPr/>
          <a:lstStyle/>
          <a:p>
            <a:fld id="{77AD70B4-158F-4C3B-A322-74B8AB83FE69}" type="slidenum">
              <a:rPr lang="fr-CA" smtClean="0"/>
              <a:pPr/>
              <a:t>18</a:t>
            </a:fld>
            <a:endParaRPr lang="fr-CA"/>
          </a:p>
        </p:txBody>
      </p:sp>
      <p:sp>
        <p:nvSpPr>
          <p:cNvPr id="5" name="Espace réservé de la date 4"/>
          <p:cNvSpPr>
            <a:spLocks noGrp="1"/>
          </p:cNvSpPr>
          <p:nvPr>
            <p:ph type="dt" idx="11"/>
          </p:nvPr>
        </p:nvSpPr>
        <p:spPr/>
        <p:txBody>
          <a:bodyPr/>
          <a:lstStyle/>
          <a:p>
            <a:fld id="{1D3AA3CF-E837-4A1C-ABF0-1113BCD9165F}" type="datetime1">
              <a:rPr lang="fr-CA" smtClean="0"/>
              <a:t>2024-02-28</a:t>
            </a:fld>
            <a:endParaRPr lang="fr-CA"/>
          </a:p>
        </p:txBody>
      </p:sp>
    </p:spTree>
    <p:extLst>
      <p:ext uri="{BB962C8B-B14F-4D97-AF65-F5344CB8AC3E}">
        <p14:creationId xmlns:p14="http://schemas.microsoft.com/office/powerpoint/2010/main" val="2109063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342900" indent="-342900">
              <a:spcBef>
                <a:spcPts val="0"/>
              </a:spcBef>
              <a:buFont typeface="Arial" panose="020B0604020202020204" pitchFamily="34" charset="0"/>
              <a:buChar char="•"/>
            </a:pPr>
            <a:endParaRPr lang="fr-CA" sz="1200" dirty="0"/>
          </a:p>
        </p:txBody>
      </p:sp>
      <p:sp>
        <p:nvSpPr>
          <p:cNvPr id="4" name="Espace réservé du numéro de diapositive 3"/>
          <p:cNvSpPr>
            <a:spLocks noGrp="1"/>
          </p:cNvSpPr>
          <p:nvPr>
            <p:ph type="sldNum" sz="quarter" idx="10"/>
          </p:nvPr>
        </p:nvSpPr>
        <p:spPr/>
        <p:txBody>
          <a:bodyPr/>
          <a:lstStyle/>
          <a:p>
            <a:fld id="{77AD70B4-158F-4C3B-A322-74B8AB83FE69}" type="slidenum">
              <a:rPr lang="fr-CA" smtClean="0"/>
              <a:pPr/>
              <a:t>19</a:t>
            </a:fld>
            <a:endParaRPr lang="fr-CA"/>
          </a:p>
        </p:txBody>
      </p:sp>
      <p:sp>
        <p:nvSpPr>
          <p:cNvPr id="5" name="Espace réservé de la date 4"/>
          <p:cNvSpPr>
            <a:spLocks noGrp="1"/>
          </p:cNvSpPr>
          <p:nvPr>
            <p:ph type="dt" idx="11"/>
          </p:nvPr>
        </p:nvSpPr>
        <p:spPr/>
        <p:txBody>
          <a:bodyPr/>
          <a:lstStyle/>
          <a:p>
            <a:fld id="{1D3AA3CF-E837-4A1C-ABF0-1113BCD9165F}" type="datetime1">
              <a:rPr lang="fr-CA" smtClean="0"/>
              <a:t>2024-02-28</a:t>
            </a:fld>
            <a:endParaRPr lang="fr-CA"/>
          </a:p>
        </p:txBody>
      </p:sp>
    </p:spTree>
    <p:extLst>
      <p:ext uri="{BB962C8B-B14F-4D97-AF65-F5344CB8AC3E}">
        <p14:creationId xmlns:p14="http://schemas.microsoft.com/office/powerpoint/2010/main" val="49560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7AD70B4-158F-4C3B-A322-74B8AB83FE69}" type="slidenum">
              <a:rPr lang="fr-CA" smtClean="0"/>
              <a:pPr/>
              <a:t>2</a:t>
            </a:fld>
            <a:endParaRPr lang="fr-CA"/>
          </a:p>
        </p:txBody>
      </p:sp>
      <p:sp>
        <p:nvSpPr>
          <p:cNvPr id="5" name="Espace réservé de la date 4"/>
          <p:cNvSpPr>
            <a:spLocks noGrp="1"/>
          </p:cNvSpPr>
          <p:nvPr>
            <p:ph type="dt" idx="11"/>
          </p:nvPr>
        </p:nvSpPr>
        <p:spPr/>
        <p:txBody>
          <a:bodyPr/>
          <a:lstStyle/>
          <a:p>
            <a:fld id="{A47BDFD7-4A41-47DF-81D7-540E4E60C190}" type="datetime1">
              <a:rPr lang="fr-CA" smtClean="0"/>
              <a:t>2024-02-28</a:t>
            </a:fld>
            <a:endParaRPr lang="fr-CA"/>
          </a:p>
        </p:txBody>
      </p:sp>
    </p:spTree>
    <p:extLst>
      <p:ext uri="{BB962C8B-B14F-4D97-AF65-F5344CB8AC3E}">
        <p14:creationId xmlns:p14="http://schemas.microsoft.com/office/powerpoint/2010/main" val="1650786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342900" indent="-342900">
              <a:spcBef>
                <a:spcPts val="0"/>
              </a:spcBef>
              <a:buFont typeface="Arial" panose="020B0604020202020204" pitchFamily="34" charset="0"/>
              <a:buChar char="•"/>
            </a:pPr>
            <a:endParaRPr lang="fr-CA" sz="1200" dirty="0"/>
          </a:p>
        </p:txBody>
      </p:sp>
      <p:sp>
        <p:nvSpPr>
          <p:cNvPr id="4" name="Espace réservé du numéro de diapositive 3"/>
          <p:cNvSpPr>
            <a:spLocks noGrp="1"/>
          </p:cNvSpPr>
          <p:nvPr>
            <p:ph type="sldNum" sz="quarter" idx="10"/>
          </p:nvPr>
        </p:nvSpPr>
        <p:spPr/>
        <p:txBody>
          <a:bodyPr/>
          <a:lstStyle/>
          <a:p>
            <a:fld id="{77AD70B4-158F-4C3B-A322-74B8AB83FE69}" type="slidenum">
              <a:rPr lang="fr-CA" smtClean="0"/>
              <a:pPr/>
              <a:t>20</a:t>
            </a:fld>
            <a:endParaRPr lang="fr-CA"/>
          </a:p>
        </p:txBody>
      </p:sp>
      <p:sp>
        <p:nvSpPr>
          <p:cNvPr id="5" name="Espace réservé de la date 4"/>
          <p:cNvSpPr>
            <a:spLocks noGrp="1"/>
          </p:cNvSpPr>
          <p:nvPr>
            <p:ph type="dt" idx="11"/>
          </p:nvPr>
        </p:nvSpPr>
        <p:spPr/>
        <p:txBody>
          <a:bodyPr/>
          <a:lstStyle/>
          <a:p>
            <a:fld id="{1D3AA3CF-E837-4A1C-ABF0-1113BCD9165F}" type="datetime1">
              <a:rPr lang="fr-CA" smtClean="0"/>
              <a:t>2024-02-28</a:t>
            </a:fld>
            <a:endParaRPr lang="fr-CA"/>
          </a:p>
        </p:txBody>
      </p:sp>
    </p:spTree>
    <p:extLst>
      <p:ext uri="{BB962C8B-B14F-4D97-AF65-F5344CB8AC3E}">
        <p14:creationId xmlns:p14="http://schemas.microsoft.com/office/powerpoint/2010/main" val="583111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342900" indent="-342900">
              <a:spcBef>
                <a:spcPts val="0"/>
              </a:spcBef>
              <a:buFont typeface="Arial" panose="020B0604020202020204" pitchFamily="34" charset="0"/>
              <a:buChar char="•"/>
            </a:pPr>
            <a:endParaRPr lang="fr-CA" sz="1200" dirty="0"/>
          </a:p>
        </p:txBody>
      </p:sp>
      <p:sp>
        <p:nvSpPr>
          <p:cNvPr id="4" name="Espace réservé du numéro de diapositive 3"/>
          <p:cNvSpPr>
            <a:spLocks noGrp="1"/>
          </p:cNvSpPr>
          <p:nvPr>
            <p:ph type="sldNum" sz="quarter" idx="10"/>
          </p:nvPr>
        </p:nvSpPr>
        <p:spPr/>
        <p:txBody>
          <a:bodyPr/>
          <a:lstStyle/>
          <a:p>
            <a:fld id="{77AD70B4-158F-4C3B-A322-74B8AB83FE69}" type="slidenum">
              <a:rPr lang="fr-CA" smtClean="0"/>
              <a:pPr/>
              <a:t>21</a:t>
            </a:fld>
            <a:endParaRPr lang="fr-CA"/>
          </a:p>
        </p:txBody>
      </p:sp>
      <p:sp>
        <p:nvSpPr>
          <p:cNvPr id="5" name="Espace réservé de la date 4"/>
          <p:cNvSpPr>
            <a:spLocks noGrp="1"/>
          </p:cNvSpPr>
          <p:nvPr>
            <p:ph type="dt" idx="11"/>
          </p:nvPr>
        </p:nvSpPr>
        <p:spPr/>
        <p:txBody>
          <a:bodyPr/>
          <a:lstStyle/>
          <a:p>
            <a:fld id="{1D3AA3CF-E837-4A1C-ABF0-1113BCD9165F}" type="datetime1">
              <a:rPr lang="fr-CA" smtClean="0"/>
              <a:t>2024-02-28</a:t>
            </a:fld>
            <a:endParaRPr lang="fr-CA"/>
          </a:p>
        </p:txBody>
      </p:sp>
    </p:spTree>
    <p:extLst>
      <p:ext uri="{BB962C8B-B14F-4D97-AF65-F5344CB8AC3E}">
        <p14:creationId xmlns:p14="http://schemas.microsoft.com/office/powerpoint/2010/main" val="2440652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342900" indent="-342900">
              <a:spcBef>
                <a:spcPts val="0"/>
              </a:spcBef>
              <a:buFont typeface="Arial" panose="020B0604020202020204" pitchFamily="34" charset="0"/>
              <a:buChar char="•"/>
            </a:pPr>
            <a:endParaRPr lang="fr-CA" sz="1200" dirty="0"/>
          </a:p>
        </p:txBody>
      </p:sp>
      <p:sp>
        <p:nvSpPr>
          <p:cNvPr id="4" name="Espace réservé du numéro de diapositive 3"/>
          <p:cNvSpPr>
            <a:spLocks noGrp="1"/>
          </p:cNvSpPr>
          <p:nvPr>
            <p:ph type="sldNum" sz="quarter" idx="10"/>
          </p:nvPr>
        </p:nvSpPr>
        <p:spPr/>
        <p:txBody>
          <a:bodyPr/>
          <a:lstStyle/>
          <a:p>
            <a:fld id="{77AD70B4-158F-4C3B-A322-74B8AB83FE69}" type="slidenum">
              <a:rPr lang="fr-CA" smtClean="0"/>
              <a:pPr/>
              <a:t>22</a:t>
            </a:fld>
            <a:endParaRPr lang="fr-CA"/>
          </a:p>
        </p:txBody>
      </p:sp>
      <p:sp>
        <p:nvSpPr>
          <p:cNvPr id="5" name="Espace réservé de la date 4"/>
          <p:cNvSpPr>
            <a:spLocks noGrp="1"/>
          </p:cNvSpPr>
          <p:nvPr>
            <p:ph type="dt" idx="11"/>
          </p:nvPr>
        </p:nvSpPr>
        <p:spPr/>
        <p:txBody>
          <a:bodyPr/>
          <a:lstStyle/>
          <a:p>
            <a:fld id="{00A0BCBF-867A-4A99-84B0-7007AA9913D9}" type="datetime1">
              <a:rPr lang="fr-CA" smtClean="0"/>
              <a:t>2024-02-28</a:t>
            </a:fld>
            <a:endParaRPr lang="fr-CA"/>
          </a:p>
        </p:txBody>
      </p:sp>
    </p:spTree>
    <p:extLst>
      <p:ext uri="{BB962C8B-B14F-4D97-AF65-F5344CB8AC3E}">
        <p14:creationId xmlns:p14="http://schemas.microsoft.com/office/powerpoint/2010/main" val="42178629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342900" indent="-342900">
              <a:spcBef>
                <a:spcPts val="0"/>
              </a:spcBef>
              <a:buFont typeface="Arial" panose="020B0604020202020204" pitchFamily="34" charset="0"/>
              <a:buChar char="•"/>
            </a:pPr>
            <a:endParaRPr lang="fr-CA" sz="1200" dirty="0"/>
          </a:p>
        </p:txBody>
      </p:sp>
      <p:sp>
        <p:nvSpPr>
          <p:cNvPr id="4" name="Espace réservé du numéro de diapositive 3"/>
          <p:cNvSpPr>
            <a:spLocks noGrp="1"/>
          </p:cNvSpPr>
          <p:nvPr>
            <p:ph type="sldNum" sz="quarter" idx="10"/>
          </p:nvPr>
        </p:nvSpPr>
        <p:spPr/>
        <p:txBody>
          <a:bodyPr/>
          <a:lstStyle/>
          <a:p>
            <a:fld id="{77AD70B4-158F-4C3B-A322-74B8AB83FE69}" type="slidenum">
              <a:rPr lang="fr-CA" smtClean="0"/>
              <a:pPr/>
              <a:t>23</a:t>
            </a:fld>
            <a:endParaRPr lang="fr-CA"/>
          </a:p>
        </p:txBody>
      </p:sp>
      <p:sp>
        <p:nvSpPr>
          <p:cNvPr id="5" name="Espace réservé de la date 4"/>
          <p:cNvSpPr>
            <a:spLocks noGrp="1"/>
          </p:cNvSpPr>
          <p:nvPr>
            <p:ph type="dt" idx="11"/>
          </p:nvPr>
        </p:nvSpPr>
        <p:spPr/>
        <p:txBody>
          <a:bodyPr/>
          <a:lstStyle/>
          <a:p>
            <a:fld id="{00A0BCBF-867A-4A99-84B0-7007AA9913D9}" type="datetime1">
              <a:rPr lang="fr-CA" smtClean="0"/>
              <a:t>2024-02-28</a:t>
            </a:fld>
            <a:endParaRPr lang="fr-CA"/>
          </a:p>
        </p:txBody>
      </p:sp>
    </p:spTree>
    <p:extLst>
      <p:ext uri="{BB962C8B-B14F-4D97-AF65-F5344CB8AC3E}">
        <p14:creationId xmlns:p14="http://schemas.microsoft.com/office/powerpoint/2010/main" val="2314779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342900" indent="-342900">
              <a:spcBef>
                <a:spcPts val="0"/>
              </a:spcBef>
              <a:buFont typeface="Arial" panose="020B0604020202020204" pitchFamily="34" charset="0"/>
              <a:buChar char="•"/>
            </a:pPr>
            <a:endParaRPr lang="fr-CA" sz="1200" dirty="0"/>
          </a:p>
        </p:txBody>
      </p:sp>
      <p:sp>
        <p:nvSpPr>
          <p:cNvPr id="4" name="Espace réservé du numéro de diapositive 3"/>
          <p:cNvSpPr>
            <a:spLocks noGrp="1"/>
          </p:cNvSpPr>
          <p:nvPr>
            <p:ph type="sldNum" sz="quarter" idx="10"/>
          </p:nvPr>
        </p:nvSpPr>
        <p:spPr/>
        <p:txBody>
          <a:bodyPr/>
          <a:lstStyle/>
          <a:p>
            <a:fld id="{77AD70B4-158F-4C3B-A322-74B8AB83FE69}" type="slidenum">
              <a:rPr lang="fr-CA" smtClean="0"/>
              <a:pPr/>
              <a:t>24</a:t>
            </a:fld>
            <a:endParaRPr lang="fr-CA"/>
          </a:p>
        </p:txBody>
      </p:sp>
      <p:sp>
        <p:nvSpPr>
          <p:cNvPr id="5" name="Espace réservé de la date 4"/>
          <p:cNvSpPr>
            <a:spLocks noGrp="1"/>
          </p:cNvSpPr>
          <p:nvPr>
            <p:ph type="dt" idx="11"/>
          </p:nvPr>
        </p:nvSpPr>
        <p:spPr/>
        <p:txBody>
          <a:bodyPr/>
          <a:lstStyle/>
          <a:p>
            <a:fld id="{00A0BCBF-867A-4A99-84B0-7007AA9913D9}" type="datetime1">
              <a:rPr lang="fr-CA" smtClean="0"/>
              <a:t>2024-02-28</a:t>
            </a:fld>
            <a:endParaRPr lang="fr-CA"/>
          </a:p>
        </p:txBody>
      </p:sp>
    </p:spTree>
    <p:extLst>
      <p:ext uri="{BB962C8B-B14F-4D97-AF65-F5344CB8AC3E}">
        <p14:creationId xmlns:p14="http://schemas.microsoft.com/office/powerpoint/2010/main" val="34746608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342900" indent="-342900">
              <a:spcBef>
                <a:spcPts val="0"/>
              </a:spcBef>
              <a:buFont typeface="Arial" panose="020B0604020202020204" pitchFamily="34" charset="0"/>
              <a:buChar char="•"/>
            </a:pPr>
            <a:endParaRPr lang="fr-CA" sz="1200" dirty="0"/>
          </a:p>
        </p:txBody>
      </p:sp>
      <p:sp>
        <p:nvSpPr>
          <p:cNvPr id="4" name="Espace réservé du numéro de diapositive 3"/>
          <p:cNvSpPr>
            <a:spLocks noGrp="1"/>
          </p:cNvSpPr>
          <p:nvPr>
            <p:ph type="sldNum" sz="quarter" idx="10"/>
          </p:nvPr>
        </p:nvSpPr>
        <p:spPr/>
        <p:txBody>
          <a:bodyPr/>
          <a:lstStyle/>
          <a:p>
            <a:fld id="{77AD70B4-158F-4C3B-A322-74B8AB83FE69}" type="slidenum">
              <a:rPr lang="fr-CA" smtClean="0"/>
              <a:pPr/>
              <a:t>25</a:t>
            </a:fld>
            <a:endParaRPr lang="fr-CA"/>
          </a:p>
        </p:txBody>
      </p:sp>
      <p:sp>
        <p:nvSpPr>
          <p:cNvPr id="5" name="Espace réservé de la date 4"/>
          <p:cNvSpPr>
            <a:spLocks noGrp="1"/>
          </p:cNvSpPr>
          <p:nvPr>
            <p:ph type="dt" idx="11"/>
          </p:nvPr>
        </p:nvSpPr>
        <p:spPr/>
        <p:txBody>
          <a:bodyPr/>
          <a:lstStyle/>
          <a:p>
            <a:fld id="{00A0BCBF-867A-4A99-84B0-7007AA9913D9}" type="datetime1">
              <a:rPr lang="fr-CA" smtClean="0"/>
              <a:t>2024-02-28</a:t>
            </a:fld>
            <a:endParaRPr lang="fr-CA"/>
          </a:p>
        </p:txBody>
      </p:sp>
    </p:spTree>
    <p:extLst>
      <p:ext uri="{BB962C8B-B14F-4D97-AF65-F5344CB8AC3E}">
        <p14:creationId xmlns:p14="http://schemas.microsoft.com/office/powerpoint/2010/main" val="1729207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342900" indent="-342900">
              <a:spcBef>
                <a:spcPts val="0"/>
              </a:spcBef>
              <a:buFont typeface="Arial" panose="020B0604020202020204" pitchFamily="34" charset="0"/>
              <a:buChar char="•"/>
            </a:pPr>
            <a:endParaRPr lang="fr-CA" sz="1200" dirty="0"/>
          </a:p>
        </p:txBody>
      </p:sp>
      <p:sp>
        <p:nvSpPr>
          <p:cNvPr id="4" name="Espace réservé du numéro de diapositive 3"/>
          <p:cNvSpPr>
            <a:spLocks noGrp="1"/>
          </p:cNvSpPr>
          <p:nvPr>
            <p:ph type="sldNum" sz="quarter" idx="10"/>
          </p:nvPr>
        </p:nvSpPr>
        <p:spPr/>
        <p:txBody>
          <a:bodyPr/>
          <a:lstStyle/>
          <a:p>
            <a:fld id="{77AD70B4-158F-4C3B-A322-74B8AB83FE69}" type="slidenum">
              <a:rPr lang="fr-CA" smtClean="0"/>
              <a:pPr/>
              <a:t>26</a:t>
            </a:fld>
            <a:endParaRPr lang="fr-CA"/>
          </a:p>
        </p:txBody>
      </p:sp>
      <p:sp>
        <p:nvSpPr>
          <p:cNvPr id="5" name="Espace réservé de la date 4"/>
          <p:cNvSpPr>
            <a:spLocks noGrp="1"/>
          </p:cNvSpPr>
          <p:nvPr>
            <p:ph type="dt" idx="11"/>
          </p:nvPr>
        </p:nvSpPr>
        <p:spPr/>
        <p:txBody>
          <a:bodyPr/>
          <a:lstStyle/>
          <a:p>
            <a:fld id="{00A0BCBF-867A-4A99-84B0-7007AA9913D9}" type="datetime1">
              <a:rPr lang="fr-CA" smtClean="0"/>
              <a:t>2024-02-28</a:t>
            </a:fld>
            <a:endParaRPr lang="fr-CA"/>
          </a:p>
        </p:txBody>
      </p:sp>
    </p:spTree>
    <p:extLst>
      <p:ext uri="{BB962C8B-B14F-4D97-AF65-F5344CB8AC3E}">
        <p14:creationId xmlns:p14="http://schemas.microsoft.com/office/powerpoint/2010/main" val="8744924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342900" indent="-342900">
              <a:spcBef>
                <a:spcPts val="0"/>
              </a:spcBef>
              <a:buFont typeface="Arial" panose="020B0604020202020204" pitchFamily="34" charset="0"/>
              <a:buChar char="•"/>
            </a:pPr>
            <a:endParaRPr lang="fr-CA" sz="1200" dirty="0"/>
          </a:p>
        </p:txBody>
      </p:sp>
      <p:sp>
        <p:nvSpPr>
          <p:cNvPr id="4" name="Espace réservé du numéro de diapositive 3"/>
          <p:cNvSpPr>
            <a:spLocks noGrp="1"/>
          </p:cNvSpPr>
          <p:nvPr>
            <p:ph type="sldNum" sz="quarter" idx="10"/>
          </p:nvPr>
        </p:nvSpPr>
        <p:spPr/>
        <p:txBody>
          <a:bodyPr/>
          <a:lstStyle/>
          <a:p>
            <a:fld id="{77AD70B4-158F-4C3B-A322-74B8AB83FE69}" type="slidenum">
              <a:rPr lang="fr-CA" smtClean="0"/>
              <a:pPr/>
              <a:t>27</a:t>
            </a:fld>
            <a:endParaRPr lang="fr-CA"/>
          </a:p>
        </p:txBody>
      </p:sp>
      <p:sp>
        <p:nvSpPr>
          <p:cNvPr id="5" name="Espace réservé de la date 4"/>
          <p:cNvSpPr>
            <a:spLocks noGrp="1"/>
          </p:cNvSpPr>
          <p:nvPr>
            <p:ph type="dt" idx="11"/>
          </p:nvPr>
        </p:nvSpPr>
        <p:spPr/>
        <p:txBody>
          <a:bodyPr/>
          <a:lstStyle/>
          <a:p>
            <a:fld id="{00A0BCBF-867A-4A99-84B0-7007AA9913D9}" type="datetime1">
              <a:rPr lang="fr-CA" smtClean="0"/>
              <a:t>2024-02-28</a:t>
            </a:fld>
            <a:endParaRPr lang="fr-CA"/>
          </a:p>
        </p:txBody>
      </p:sp>
    </p:spTree>
    <p:extLst>
      <p:ext uri="{BB962C8B-B14F-4D97-AF65-F5344CB8AC3E}">
        <p14:creationId xmlns:p14="http://schemas.microsoft.com/office/powerpoint/2010/main" val="39710844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342900" indent="-342900">
              <a:spcBef>
                <a:spcPts val="0"/>
              </a:spcBef>
              <a:buFont typeface="Arial" panose="020B0604020202020204" pitchFamily="34" charset="0"/>
              <a:buChar char="•"/>
            </a:pPr>
            <a:endParaRPr lang="fr-CA" sz="1200" dirty="0"/>
          </a:p>
        </p:txBody>
      </p:sp>
      <p:sp>
        <p:nvSpPr>
          <p:cNvPr id="4" name="Espace réservé du numéro de diapositive 3"/>
          <p:cNvSpPr>
            <a:spLocks noGrp="1"/>
          </p:cNvSpPr>
          <p:nvPr>
            <p:ph type="sldNum" sz="quarter" idx="10"/>
          </p:nvPr>
        </p:nvSpPr>
        <p:spPr/>
        <p:txBody>
          <a:bodyPr/>
          <a:lstStyle/>
          <a:p>
            <a:fld id="{77AD70B4-158F-4C3B-A322-74B8AB83FE69}" type="slidenum">
              <a:rPr lang="fr-CA" smtClean="0"/>
              <a:pPr/>
              <a:t>28</a:t>
            </a:fld>
            <a:endParaRPr lang="fr-CA"/>
          </a:p>
        </p:txBody>
      </p:sp>
      <p:sp>
        <p:nvSpPr>
          <p:cNvPr id="5" name="Espace réservé de la date 4"/>
          <p:cNvSpPr>
            <a:spLocks noGrp="1"/>
          </p:cNvSpPr>
          <p:nvPr>
            <p:ph type="dt" idx="11"/>
          </p:nvPr>
        </p:nvSpPr>
        <p:spPr/>
        <p:txBody>
          <a:bodyPr/>
          <a:lstStyle/>
          <a:p>
            <a:fld id="{00A0BCBF-867A-4A99-84B0-7007AA9913D9}" type="datetime1">
              <a:rPr lang="fr-CA" smtClean="0"/>
              <a:t>2024-02-28</a:t>
            </a:fld>
            <a:endParaRPr lang="fr-CA"/>
          </a:p>
        </p:txBody>
      </p:sp>
    </p:spTree>
    <p:extLst>
      <p:ext uri="{BB962C8B-B14F-4D97-AF65-F5344CB8AC3E}">
        <p14:creationId xmlns:p14="http://schemas.microsoft.com/office/powerpoint/2010/main" val="1536322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342900" indent="-342900">
              <a:spcBef>
                <a:spcPts val="0"/>
              </a:spcBef>
              <a:buFont typeface="Arial" panose="020B0604020202020204" pitchFamily="34" charset="0"/>
              <a:buChar char="•"/>
            </a:pPr>
            <a:endParaRPr lang="fr-CA" sz="1200" dirty="0"/>
          </a:p>
        </p:txBody>
      </p:sp>
      <p:sp>
        <p:nvSpPr>
          <p:cNvPr id="4" name="Espace réservé du numéro de diapositive 3"/>
          <p:cNvSpPr>
            <a:spLocks noGrp="1"/>
          </p:cNvSpPr>
          <p:nvPr>
            <p:ph type="sldNum" sz="quarter" idx="10"/>
          </p:nvPr>
        </p:nvSpPr>
        <p:spPr/>
        <p:txBody>
          <a:bodyPr/>
          <a:lstStyle/>
          <a:p>
            <a:fld id="{77AD70B4-158F-4C3B-A322-74B8AB83FE69}" type="slidenum">
              <a:rPr lang="fr-CA" smtClean="0"/>
              <a:pPr/>
              <a:t>29</a:t>
            </a:fld>
            <a:endParaRPr lang="fr-CA"/>
          </a:p>
        </p:txBody>
      </p:sp>
      <p:sp>
        <p:nvSpPr>
          <p:cNvPr id="5" name="Espace réservé de la date 4"/>
          <p:cNvSpPr>
            <a:spLocks noGrp="1"/>
          </p:cNvSpPr>
          <p:nvPr>
            <p:ph type="dt" idx="11"/>
          </p:nvPr>
        </p:nvSpPr>
        <p:spPr/>
        <p:txBody>
          <a:bodyPr/>
          <a:lstStyle/>
          <a:p>
            <a:fld id="{F1BA23DA-384E-4A24-9F84-ABA06808D8B3}" type="datetime1">
              <a:rPr lang="fr-CA" smtClean="0"/>
              <a:t>2024-02-28</a:t>
            </a:fld>
            <a:endParaRPr lang="fr-CA"/>
          </a:p>
        </p:txBody>
      </p:sp>
    </p:spTree>
    <p:extLst>
      <p:ext uri="{BB962C8B-B14F-4D97-AF65-F5344CB8AC3E}">
        <p14:creationId xmlns:p14="http://schemas.microsoft.com/office/powerpoint/2010/main" val="1729207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7AD70B4-158F-4C3B-A322-74B8AB83FE69}" type="slidenum">
              <a:rPr lang="fr-CA" smtClean="0"/>
              <a:pPr/>
              <a:t>3</a:t>
            </a:fld>
            <a:endParaRPr lang="fr-CA"/>
          </a:p>
        </p:txBody>
      </p:sp>
      <p:sp>
        <p:nvSpPr>
          <p:cNvPr id="5" name="Espace réservé de la date 4"/>
          <p:cNvSpPr>
            <a:spLocks noGrp="1"/>
          </p:cNvSpPr>
          <p:nvPr>
            <p:ph type="dt" idx="11"/>
          </p:nvPr>
        </p:nvSpPr>
        <p:spPr/>
        <p:txBody>
          <a:bodyPr/>
          <a:lstStyle/>
          <a:p>
            <a:fld id="{8A38AB80-02F2-4CE1-A538-4B934A36E970}" type="datetime1">
              <a:rPr lang="fr-CA" smtClean="0"/>
              <a:t>2024-02-28</a:t>
            </a:fld>
            <a:endParaRPr lang="fr-CA"/>
          </a:p>
        </p:txBody>
      </p:sp>
    </p:spTree>
    <p:extLst>
      <p:ext uri="{BB962C8B-B14F-4D97-AF65-F5344CB8AC3E}">
        <p14:creationId xmlns:p14="http://schemas.microsoft.com/office/powerpoint/2010/main" val="458669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214E02CB-63A8-459A-9599-F4343347FD62}"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30</a:t>
            </a:fld>
            <a:endParaRPr lang="fr-CA"/>
          </a:p>
        </p:txBody>
      </p:sp>
    </p:spTree>
    <p:extLst>
      <p:ext uri="{BB962C8B-B14F-4D97-AF65-F5344CB8AC3E}">
        <p14:creationId xmlns:p14="http://schemas.microsoft.com/office/powerpoint/2010/main" val="156966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27947F97-D9FF-4C0B-BFCC-2353704AEA12}"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31</a:t>
            </a:fld>
            <a:endParaRPr lang="fr-CA"/>
          </a:p>
        </p:txBody>
      </p:sp>
    </p:spTree>
    <p:extLst>
      <p:ext uri="{BB962C8B-B14F-4D97-AF65-F5344CB8AC3E}">
        <p14:creationId xmlns:p14="http://schemas.microsoft.com/office/powerpoint/2010/main" val="19933568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2EDB94C8-1315-42D2-98E5-1E7E9CB62C76}"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32</a:t>
            </a:fld>
            <a:endParaRPr lang="fr-CA"/>
          </a:p>
        </p:txBody>
      </p:sp>
    </p:spTree>
    <p:extLst>
      <p:ext uri="{BB962C8B-B14F-4D97-AF65-F5344CB8AC3E}">
        <p14:creationId xmlns:p14="http://schemas.microsoft.com/office/powerpoint/2010/main" val="35278209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8D6AB1FE-2496-44A9-99C5-3A8F5C3A23F5}"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33</a:t>
            </a:fld>
            <a:endParaRPr lang="fr-CA"/>
          </a:p>
        </p:txBody>
      </p:sp>
    </p:spTree>
    <p:extLst>
      <p:ext uri="{BB962C8B-B14F-4D97-AF65-F5344CB8AC3E}">
        <p14:creationId xmlns:p14="http://schemas.microsoft.com/office/powerpoint/2010/main" val="101633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3A130012-4FA6-4AB1-BDAF-2BA7F7B75F70}"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34</a:t>
            </a:fld>
            <a:endParaRPr lang="fr-CA"/>
          </a:p>
        </p:txBody>
      </p:sp>
    </p:spTree>
    <p:extLst>
      <p:ext uri="{BB962C8B-B14F-4D97-AF65-F5344CB8AC3E}">
        <p14:creationId xmlns:p14="http://schemas.microsoft.com/office/powerpoint/2010/main" val="29928297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BB23E97F-61ED-448D-A915-D785DB58E0B4}"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35</a:t>
            </a:fld>
            <a:endParaRPr lang="fr-CA"/>
          </a:p>
        </p:txBody>
      </p:sp>
    </p:spTree>
    <p:extLst>
      <p:ext uri="{BB962C8B-B14F-4D97-AF65-F5344CB8AC3E}">
        <p14:creationId xmlns:p14="http://schemas.microsoft.com/office/powerpoint/2010/main" val="39515193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solidFill>
                  <a:srgbClr val="7030A0"/>
                </a:solidFill>
              </a:rPr>
              <a:t>Modifier le point 3 :</a:t>
            </a:r>
          </a:p>
          <a:p>
            <a:endParaRPr lang="fr-CA" dirty="0">
              <a:solidFill>
                <a:srgbClr val="7030A0"/>
              </a:solidFill>
            </a:endParaRPr>
          </a:p>
          <a:p>
            <a:pPr marL="171450" indent="-171450">
              <a:buFont typeface="Arial" panose="020B0604020202020204" pitchFamily="34" charset="0"/>
              <a:buChar char="•"/>
            </a:pPr>
            <a:r>
              <a:rPr lang="fr-CA" dirty="0">
                <a:solidFill>
                  <a:srgbClr val="7030A0"/>
                </a:solidFill>
              </a:rPr>
              <a:t>Contacter Madame Marielle Richer, à la Direction des approvisionnements pour obtenir un formulaire « Disposition des actifs ». Remplir le formulaire et lui retourner.</a:t>
            </a:r>
          </a:p>
        </p:txBody>
      </p:sp>
      <p:sp>
        <p:nvSpPr>
          <p:cNvPr id="4" name="Espace réservé de la date 3"/>
          <p:cNvSpPr>
            <a:spLocks noGrp="1"/>
          </p:cNvSpPr>
          <p:nvPr>
            <p:ph type="dt" idx="10"/>
          </p:nvPr>
        </p:nvSpPr>
        <p:spPr/>
        <p:txBody>
          <a:bodyPr/>
          <a:lstStyle/>
          <a:p>
            <a:fld id="{C155B3DA-3AA8-490B-8108-B30FA43AC27C}"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36</a:t>
            </a:fld>
            <a:endParaRPr lang="fr-CA"/>
          </a:p>
        </p:txBody>
      </p:sp>
    </p:spTree>
    <p:extLst>
      <p:ext uri="{BB962C8B-B14F-4D97-AF65-F5344CB8AC3E}">
        <p14:creationId xmlns:p14="http://schemas.microsoft.com/office/powerpoint/2010/main" val="12612384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D167F4C3-42CB-4F6A-BAFB-672E5013B5AB}"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37</a:t>
            </a:fld>
            <a:endParaRPr lang="fr-CA"/>
          </a:p>
        </p:txBody>
      </p:sp>
    </p:spTree>
    <p:extLst>
      <p:ext uri="{BB962C8B-B14F-4D97-AF65-F5344CB8AC3E}">
        <p14:creationId xmlns:p14="http://schemas.microsoft.com/office/powerpoint/2010/main" val="21436989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7031D884-2270-4C75-B7B4-146338C11398}"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38</a:t>
            </a:fld>
            <a:endParaRPr lang="fr-CA"/>
          </a:p>
        </p:txBody>
      </p:sp>
    </p:spTree>
    <p:extLst>
      <p:ext uri="{BB962C8B-B14F-4D97-AF65-F5344CB8AC3E}">
        <p14:creationId xmlns:p14="http://schemas.microsoft.com/office/powerpoint/2010/main" val="17969997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7031D884-2270-4C75-B7B4-146338C11398}"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39</a:t>
            </a:fld>
            <a:endParaRPr lang="fr-CA"/>
          </a:p>
        </p:txBody>
      </p:sp>
    </p:spTree>
    <p:extLst>
      <p:ext uri="{BB962C8B-B14F-4D97-AF65-F5344CB8AC3E}">
        <p14:creationId xmlns:p14="http://schemas.microsoft.com/office/powerpoint/2010/main" val="3098091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solidFill>
                  <a:srgbClr val="7030A0"/>
                </a:solidFill>
              </a:rPr>
              <a:t>YB : Retirer les deux derniers (CRC et RCE)</a:t>
            </a:r>
          </a:p>
        </p:txBody>
      </p:sp>
      <p:sp>
        <p:nvSpPr>
          <p:cNvPr id="4" name="Espace réservé du numéro de diapositive 3"/>
          <p:cNvSpPr>
            <a:spLocks noGrp="1"/>
          </p:cNvSpPr>
          <p:nvPr>
            <p:ph type="sldNum" sz="quarter" idx="10"/>
          </p:nvPr>
        </p:nvSpPr>
        <p:spPr/>
        <p:txBody>
          <a:bodyPr/>
          <a:lstStyle/>
          <a:p>
            <a:fld id="{77AD70B4-158F-4C3B-A322-74B8AB83FE69}" type="slidenum">
              <a:rPr lang="fr-CA" smtClean="0"/>
              <a:pPr/>
              <a:t>4</a:t>
            </a:fld>
            <a:endParaRPr lang="fr-CA"/>
          </a:p>
        </p:txBody>
      </p:sp>
      <p:sp>
        <p:nvSpPr>
          <p:cNvPr id="5" name="Espace réservé de la date 4"/>
          <p:cNvSpPr>
            <a:spLocks noGrp="1"/>
          </p:cNvSpPr>
          <p:nvPr>
            <p:ph type="dt" idx="11"/>
          </p:nvPr>
        </p:nvSpPr>
        <p:spPr/>
        <p:txBody>
          <a:bodyPr/>
          <a:lstStyle/>
          <a:p>
            <a:fld id="{A7E93430-AD08-4561-9496-9F0EBC5E4D88}" type="datetime1">
              <a:rPr lang="fr-CA" smtClean="0"/>
              <a:t>2024-02-28</a:t>
            </a:fld>
            <a:endParaRPr lang="fr-CA"/>
          </a:p>
        </p:txBody>
      </p:sp>
    </p:spTree>
    <p:extLst>
      <p:ext uri="{BB962C8B-B14F-4D97-AF65-F5344CB8AC3E}">
        <p14:creationId xmlns:p14="http://schemas.microsoft.com/office/powerpoint/2010/main" val="31648612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22008AC1-8481-4555-8CF9-8167BD012704}"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40</a:t>
            </a:fld>
            <a:endParaRPr lang="fr-CA"/>
          </a:p>
        </p:txBody>
      </p:sp>
    </p:spTree>
    <p:extLst>
      <p:ext uri="{BB962C8B-B14F-4D97-AF65-F5344CB8AC3E}">
        <p14:creationId xmlns:p14="http://schemas.microsoft.com/office/powerpoint/2010/main" val="32896194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7D2EC96E-2235-4EC9-91AB-A48A71BB69FF}"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41</a:t>
            </a:fld>
            <a:endParaRPr lang="fr-CA"/>
          </a:p>
        </p:txBody>
      </p:sp>
    </p:spTree>
    <p:extLst>
      <p:ext uri="{BB962C8B-B14F-4D97-AF65-F5344CB8AC3E}">
        <p14:creationId xmlns:p14="http://schemas.microsoft.com/office/powerpoint/2010/main" val="26433308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AE1773F2-BD33-44B1-BC31-CD3DC8AA92DA}"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42</a:t>
            </a:fld>
            <a:endParaRPr lang="fr-CA"/>
          </a:p>
        </p:txBody>
      </p:sp>
    </p:spTree>
    <p:extLst>
      <p:ext uri="{BB962C8B-B14F-4D97-AF65-F5344CB8AC3E}">
        <p14:creationId xmlns:p14="http://schemas.microsoft.com/office/powerpoint/2010/main" val="31641265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5FE98F78-AE25-42E1-BB4F-2C55A7FB4BED}"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43</a:t>
            </a:fld>
            <a:endParaRPr lang="fr-CA"/>
          </a:p>
        </p:txBody>
      </p:sp>
    </p:spTree>
    <p:extLst>
      <p:ext uri="{BB962C8B-B14F-4D97-AF65-F5344CB8AC3E}">
        <p14:creationId xmlns:p14="http://schemas.microsoft.com/office/powerpoint/2010/main" val="3550980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7ECD8C13-0F16-4BEF-B0BC-BA989CF14824}"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44</a:t>
            </a:fld>
            <a:endParaRPr lang="fr-CA"/>
          </a:p>
        </p:txBody>
      </p:sp>
    </p:spTree>
    <p:extLst>
      <p:ext uri="{BB962C8B-B14F-4D97-AF65-F5344CB8AC3E}">
        <p14:creationId xmlns:p14="http://schemas.microsoft.com/office/powerpoint/2010/main" val="25915380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YB : peut-être ouvrir la discussion sur l’importance de connaître la recherche.</a:t>
            </a:r>
          </a:p>
          <a:p>
            <a:endParaRPr lang="fr-CA" dirty="0"/>
          </a:p>
          <a:p>
            <a:r>
              <a:rPr lang="fr-CA" dirty="0"/>
              <a:t>Guide d’administration financière, Principes généraux d’utilisation des subventions : « Les fonds doivent être utilisés d’une manière efficace et judicieuse, et les dépenses doivent être essentielles à la recherche pour laquelle ils ont été accordés. »</a:t>
            </a:r>
          </a:p>
        </p:txBody>
      </p:sp>
      <p:sp>
        <p:nvSpPr>
          <p:cNvPr id="4" name="Espace réservé de la date 3"/>
          <p:cNvSpPr>
            <a:spLocks noGrp="1"/>
          </p:cNvSpPr>
          <p:nvPr>
            <p:ph type="dt" idx="10"/>
          </p:nvPr>
        </p:nvSpPr>
        <p:spPr/>
        <p:txBody>
          <a:bodyPr/>
          <a:lstStyle/>
          <a:p>
            <a:fld id="{C7733F69-DD21-4D58-8037-55E82584EBCE}"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45</a:t>
            </a:fld>
            <a:endParaRPr lang="fr-CA"/>
          </a:p>
        </p:txBody>
      </p:sp>
    </p:spTree>
    <p:extLst>
      <p:ext uri="{BB962C8B-B14F-4D97-AF65-F5344CB8AC3E}">
        <p14:creationId xmlns:p14="http://schemas.microsoft.com/office/powerpoint/2010/main" val="1657232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7243C926-6FCD-482C-8BFF-7FD2E128C804}"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46</a:t>
            </a:fld>
            <a:endParaRPr lang="fr-CA"/>
          </a:p>
        </p:txBody>
      </p:sp>
    </p:spTree>
    <p:extLst>
      <p:ext uri="{BB962C8B-B14F-4D97-AF65-F5344CB8AC3E}">
        <p14:creationId xmlns:p14="http://schemas.microsoft.com/office/powerpoint/2010/main" val="30162254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9F9D0361-5618-48A1-A0DF-669F42054B4C}"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47</a:t>
            </a:fld>
            <a:endParaRPr lang="fr-CA"/>
          </a:p>
        </p:txBody>
      </p:sp>
    </p:spTree>
    <p:extLst>
      <p:ext uri="{BB962C8B-B14F-4D97-AF65-F5344CB8AC3E}">
        <p14:creationId xmlns:p14="http://schemas.microsoft.com/office/powerpoint/2010/main" val="14084217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2C3C84A3-6533-403D-8188-1925E3C40157}"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48</a:t>
            </a:fld>
            <a:endParaRPr lang="fr-CA"/>
          </a:p>
        </p:txBody>
      </p:sp>
    </p:spTree>
    <p:extLst>
      <p:ext uri="{BB962C8B-B14F-4D97-AF65-F5344CB8AC3E}">
        <p14:creationId xmlns:p14="http://schemas.microsoft.com/office/powerpoint/2010/main" val="32891974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6B0B47BB-FDE1-4661-BB50-99BE077C1843}"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49</a:t>
            </a:fld>
            <a:endParaRPr lang="fr-CA"/>
          </a:p>
        </p:txBody>
      </p:sp>
    </p:spTree>
    <p:extLst>
      <p:ext uri="{BB962C8B-B14F-4D97-AF65-F5344CB8AC3E}">
        <p14:creationId xmlns:p14="http://schemas.microsoft.com/office/powerpoint/2010/main" val="3515129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703238" y="4438526"/>
            <a:ext cx="5618480" cy="4189095"/>
          </a:xfrm>
        </p:spPr>
        <p:txBody>
          <a:bodyPr/>
          <a:lstStyle/>
          <a:p>
            <a:r>
              <a:rPr lang="fr-CA" dirty="0">
                <a:solidFill>
                  <a:srgbClr val="7030A0"/>
                </a:solidFill>
              </a:rPr>
              <a:t>YB : Mettre un trait d’union après Québec à la 3</a:t>
            </a:r>
            <a:r>
              <a:rPr lang="fr-CA" baseline="30000" dirty="0">
                <a:solidFill>
                  <a:srgbClr val="7030A0"/>
                </a:solidFill>
              </a:rPr>
              <a:t>e</a:t>
            </a:r>
            <a:r>
              <a:rPr lang="fr-CA" dirty="0">
                <a:solidFill>
                  <a:srgbClr val="7030A0"/>
                </a:solidFill>
              </a:rPr>
              <a:t> ligne.</a:t>
            </a:r>
          </a:p>
        </p:txBody>
      </p:sp>
      <p:sp>
        <p:nvSpPr>
          <p:cNvPr id="4" name="Espace réservé du numéro de diapositive 3"/>
          <p:cNvSpPr>
            <a:spLocks noGrp="1"/>
          </p:cNvSpPr>
          <p:nvPr>
            <p:ph type="sldNum" sz="quarter" idx="10"/>
          </p:nvPr>
        </p:nvSpPr>
        <p:spPr/>
        <p:txBody>
          <a:bodyPr/>
          <a:lstStyle/>
          <a:p>
            <a:fld id="{77AD70B4-158F-4C3B-A322-74B8AB83FE69}" type="slidenum">
              <a:rPr lang="fr-CA" smtClean="0"/>
              <a:pPr/>
              <a:t>5</a:t>
            </a:fld>
            <a:endParaRPr lang="fr-CA"/>
          </a:p>
        </p:txBody>
      </p:sp>
      <p:sp>
        <p:nvSpPr>
          <p:cNvPr id="5" name="Espace réservé de la date 4"/>
          <p:cNvSpPr>
            <a:spLocks noGrp="1"/>
          </p:cNvSpPr>
          <p:nvPr>
            <p:ph type="dt" idx="11"/>
          </p:nvPr>
        </p:nvSpPr>
        <p:spPr/>
        <p:txBody>
          <a:bodyPr/>
          <a:lstStyle/>
          <a:p>
            <a:fld id="{A7E93430-AD08-4561-9496-9F0EBC5E4D88}" type="datetime1">
              <a:rPr lang="fr-CA" smtClean="0"/>
              <a:t>2024-02-28</a:t>
            </a:fld>
            <a:endParaRPr lang="fr-CA"/>
          </a:p>
        </p:txBody>
      </p:sp>
    </p:spTree>
    <p:extLst>
      <p:ext uri="{BB962C8B-B14F-4D97-AF65-F5344CB8AC3E}">
        <p14:creationId xmlns:p14="http://schemas.microsoft.com/office/powerpoint/2010/main" val="31648612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D86DD6FA-4E76-46A9-857B-1FD2D1742978}"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50</a:t>
            </a:fld>
            <a:endParaRPr lang="fr-CA"/>
          </a:p>
        </p:txBody>
      </p:sp>
    </p:spTree>
    <p:extLst>
      <p:ext uri="{BB962C8B-B14F-4D97-AF65-F5344CB8AC3E}">
        <p14:creationId xmlns:p14="http://schemas.microsoft.com/office/powerpoint/2010/main" val="1148244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3B243EE5-D1C8-4E64-AB93-CD597E58CB9D}"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51</a:t>
            </a:fld>
            <a:endParaRPr lang="fr-CA"/>
          </a:p>
        </p:txBody>
      </p:sp>
    </p:spTree>
    <p:extLst>
      <p:ext uri="{BB962C8B-B14F-4D97-AF65-F5344CB8AC3E}">
        <p14:creationId xmlns:p14="http://schemas.microsoft.com/office/powerpoint/2010/main" val="13927461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760DDBF8-BC74-4D3D-857A-05B9022CC1B1}"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52</a:t>
            </a:fld>
            <a:endParaRPr lang="fr-CA"/>
          </a:p>
        </p:txBody>
      </p:sp>
    </p:spTree>
    <p:extLst>
      <p:ext uri="{BB962C8B-B14F-4D97-AF65-F5344CB8AC3E}">
        <p14:creationId xmlns:p14="http://schemas.microsoft.com/office/powerpoint/2010/main" val="15837848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376AA430-8F26-43B4-BCCB-EFF2D8887933}"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53</a:t>
            </a:fld>
            <a:endParaRPr lang="fr-CA"/>
          </a:p>
        </p:txBody>
      </p:sp>
    </p:spTree>
    <p:extLst>
      <p:ext uri="{BB962C8B-B14F-4D97-AF65-F5344CB8AC3E}">
        <p14:creationId xmlns:p14="http://schemas.microsoft.com/office/powerpoint/2010/main" val="24613096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43288F79-CE06-4455-8EB4-12F3C8696B2B}"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54</a:t>
            </a:fld>
            <a:endParaRPr lang="fr-CA"/>
          </a:p>
        </p:txBody>
      </p:sp>
    </p:spTree>
    <p:extLst>
      <p:ext uri="{BB962C8B-B14F-4D97-AF65-F5344CB8AC3E}">
        <p14:creationId xmlns:p14="http://schemas.microsoft.com/office/powerpoint/2010/main" val="14140431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B6D17F7D-8E18-45A7-8E97-C6555ED8DD24}"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55</a:t>
            </a:fld>
            <a:endParaRPr lang="fr-CA"/>
          </a:p>
        </p:txBody>
      </p:sp>
    </p:spTree>
    <p:extLst>
      <p:ext uri="{BB962C8B-B14F-4D97-AF65-F5344CB8AC3E}">
        <p14:creationId xmlns:p14="http://schemas.microsoft.com/office/powerpoint/2010/main" val="19331220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9D6AC7D7-D10D-45CE-8D88-73649BA7C899}"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56</a:t>
            </a:fld>
            <a:endParaRPr lang="fr-CA"/>
          </a:p>
        </p:txBody>
      </p:sp>
    </p:spTree>
    <p:extLst>
      <p:ext uri="{BB962C8B-B14F-4D97-AF65-F5344CB8AC3E}">
        <p14:creationId xmlns:p14="http://schemas.microsoft.com/office/powerpoint/2010/main" val="26374658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4939D362-D871-46C6-8327-B548AB52E5A9}"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57</a:t>
            </a:fld>
            <a:endParaRPr lang="fr-CA"/>
          </a:p>
        </p:txBody>
      </p:sp>
    </p:spTree>
    <p:extLst>
      <p:ext uri="{BB962C8B-B14F-4D97-AF65-F5344CB8AC3E}">
        <p14:creationId xmlns:p14="http://schemas.microsoft.com/office/powerpoint/2010/main" val="16098752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solidFill>
                  <a:srgbClr val="7030A0"/>
                </a:solidFill>
              </a:rPr>
              <a:t>YB : Modifier par BRDV-201 et BRDV-202.</a:t>
            </a:r>
          </a:p>
        </p:txBody>
      </p:sp>
      <p:sp>
        <p:nvSpPr>
          <p:cNvPr id="4" name="Espace réservé de la date 3"/>
          <p:cNvSpPr>
            <a:spLocks noGrp="1"/>
          </p:cNvSpPr>
          <p:nvPr>
            <p:ph type="dt" idx="10"/>
          </p:nvPr>
        </p:nvSpPr>
        <p:spPr/>
        <p:txBody>
          <a:bodyPr/>
          <a:lstStyle/>
          <a:p>
            <a:fld id="{D6883B92-0F60-46CB-B838-846357D910BF}"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58</a:t>
            </a:fld>
            <a:endParaRPr lang="fr-CA"/>
          </a:p>
        </p:txBody>
      </p:sp>
    </p:spTree>
    <p:extLst>
      <p:ext uri="{BB962C8B-B14F-4D97-AF65-F5344CB8AC3E}">
        <p14:creationId xmlns:p14="http://schemas.microsoft.com/office/powerpoint/2010/main" val="8541122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2EA66885-EB93-4548-B625-232635ED4DDB}"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59</a:t>
            </a:fld>
            <a:endParaRPr lang="fr-CA"/>
          </a:p>
        </p:txBody>
      </p:sp>
    </p:spTree>
    <p:extLst>
      <p:ext uri="{BB962C8B-B14F-4D97-AF65-F5344CB8AC3E}">
        <p14:creationId xmlns:p14="http://schemas.microsoft.com/office/powerpoint/2010/main" val="1950211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7AD70B4-158F-4C3B-A322-74B8AB83FE69}" type="slidenum">
              <a:rPr lang="fr-CA" smtClean="0"/>
              <a:pPr/>
              <a:t>6</a:t>
            </a:fld>
            <a:endParaRPr lang="fr-CA"/>
          </a:p>
        </p:txBody>
      </p:sp>
      <p:sp>
        <p:nvSpPr>
          <p:cNvPr id="5" name="Espace réservé de la date 4"/>
          <p:cNvSpPr>
            <a:spLocks noGrp="1"/>
          </p:cNvSpPr>
          <p:nvPr>
            <p:ph type="dt" idx="11"/>
          </p:nvPr>
        </p:nvSpPr>
        <p:spPr/>
        <p:txBody>
          <a:bodyPr/>
          <a:lstStyle/>
          <a:p>
            <a:fld id="{5F7F9C73-5737-4BAC-B9FA-1A7737BC234B}" type="datetime1">
              <a:rPr lang="fr-CA" smtClean="0"/>
              <a:t>2024-02-28</a:t>
            </a:fld>
            <a:endParaRPr lang="fr-CA"/>
          </a:p>
        </p:txBody>
      </p:sp>
    </p:spTree>
    <p:extLst>
      <p:ext uri="{BB962C8B-B14F-4D97-AF65-F5344CB8AC3E}">
        <p14:creationId xmlns:p14="http://schemas.microsoft.com/office/powerpoint/2010/main" val="6550207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656227F8-C02C-4451-8987-2325AB2A202A}"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60</a:t>
            </a:fld>
            <a:endParaRPr lang="fr-CA"/>
          </a:p>
        </p:txBody>
      </p:sp>
    </p:spTree>
    <p:extLst>
      <p:ext uri="{BB962C8B-B14F-4D97-AF65-F5344CB8AC3E}">
        <p14:creationId xmlns:p14="http://schemas.microsoft.com/office/powerpoint/2010/main" val="6282358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CCCB089C-BC55-4FBE-A809-D6188AD4D44A}"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61</a:t>
            </a:fld>
            <a:endParaRPr lang="fr-CA"/>
          </a:p>
        </p:txBody>
      </p:sp>
    </p:spTree>
    <p:extLst>
      <p:ext uri="{BB962C8B-B14F-4D97-AF65-F5344CB8AC3E}">
        <p14:creationId xmlns:p14="http://schemas.microsoft.com/office/powerpoint/2010/main" val="6849373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solidFill>
                  <a:srgbClr val="7030A0"/>
                </a:solidFill>
              </a:rPr>
              <a:t>YB : Modifier pour BRDV-S301</a:t>
            </a:r>
          </a:p>
        </p:txBody>
      </p:sp>
      <p:sp>
        <p:nvSpPr>
          <p:cNvPr id="4" name="Espace réservé de la date 3"/>
          <p:cNvSpPr>
            <a:spLocks noGrp="1"/>
          </p:cNvSpPr>
          <p:nvPr>
            <p:ph type="dt" idx="10"/>
          </p:nvPr>
        </p:nvSpPr>
        <p:spPr/>
        <p:txBody>
          <a:bodyPr/>
          <a:lstStyle/>
          <a:p>
            <a:fld id="{42EAF578-908D-4E71-8414-3A11F8AF3C48}"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62</a:t>
            </a:fld>
            <a:endParaRPr lang="fr-CA"/>
          </a:p>
        </p:txBody>
      </p:sp>
    </p:spTree>
    <p:extLst>
      <p:ext uri="{BB962C8B-B14F-4D97-AF65-F5344CB8AC3E}">
        <p14:creationId xmlns:p14="http://schemas.microsoft.com/office/powerpoint/2010/main" val="27204980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2660A7AF-EC42-42AE-8FFC-04B4E49A0349}"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63</a:t>
            </a:fld>
            <a:endParaRPr lang="fr-CA"/>
          </a:p>
        </p:txBody>
      </p:sp>
    </p:spTree>
    <p:extLst>
      <p:ext uri="{BB962C8B-B14F-4D97-AF65-F5344CB8AC3E}">
        <p14:creationId xmlns:p14="http://schemas.microsoft.com/office/powerpoint/2010/main" val="6580090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4AF0473A-D8B6-4109-9B01-2D6B5EDEC56B}"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64</a:t>
            </a:fld>
            <a:endParaRPr lang="fr-CA"/>
          </a:p>
        </p:txBody>
      </p:sp>
    </p:spTree>
    <p:extLst>
      <p:ext uri="{BB962C8B-B14F-4D97-AF65-F5344CB8AC3E}">
        <p14:creationId xmlns:p14="http://schemas.microsoft.com/office/powerpoint/2010/main" val="30452815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4AF0473A-D8B6-4109-9B01-2D6B5EDEC56B}"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65</a:t>
            </a:fld>
            <a:endParaRPr lang="fr-CA"/>
          </a:p>
        </p:txBody>
      </p:sp>
    </p:spTree>
    <p:extLst>
      <p:ext uri="{BB962C8B-B14F-4D97-AF65-F5344CB8AC3E}">
        <p14:creationId xmlns:p14="http://schemas.microsoft.com/office/powerpoint/2010/main" val="30452815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DCC7D97B-29A1-4C22-BDB0-143C15A84EE3}"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66</a:t>
            </a:fld>
            <a:endParaRPr lang="fr-CA"/>
          </a:p>
        </p:txBody>
      </p:sp>
    </p:spTree>
    <p:extLst>
      <p:ext uri="{BB962C8B-B14F-4D97-AF65-F5344CB8AC3E}">
        <p14:creationId xmlns:p14="http://schemas.microsoft.com/office/powerpoint/2010/main" val="2281089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8CD74E3F-530C-46FE-A151-EDF283B388FA}"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69</a:t>
            </a:fld>
            <a:endParaRPr lang="fr-CA"/>
          </a:p>
        </p:txBody>
      </p:sp>
    </p:spTree>
    <p:extLst>
      <p:ext uri="{BB962C8B-B14F-4D97-AF65-F5344CB8AC3E}">
        <p14:creationId xmlns:p14="http://schemas.microsoft.com/office/powerpoint/2010/main" val="38049879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5AC62909-EEC1-4C3D-B00F-D37CFD78FF43}"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70</a:t>
            </a:fld>
            <a:endParaRPr lang="fr-CA"/>
          </a:p>
        </p:txBody>
      </p:sp>
    </p:spTree>
    <p:extLst>
      <p:ext uri="{BB962C8B-B14F-4D97-AF65-F5344CB8AC3E}">
        <p14:creationId xmlns:p14="http://schemas.microsoft.com/office/powerpoint/2010/main" val="247330546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702953" y="4438525"/>
            <a:ext cx="5617196" cy="4171753"/>
          </a:xfrm>
        </p:spPr>
        <p:txBody>
          <a:bodyPr>
            <a:normAutofit/>
          </a:bodyPr>
          <a:lstStyle/>
          <a:p>
            <a:r>
              <a:rPr lang="fr-CA" dirty="0"/>
              <a:t>Explication processus avec Grant (délais)</a:t>
            </a:r>
          </a:p>
          <a:p>
            <a:endParaRPr lang="fr-CA" dirty="0"/>
          </a:p>
        </p:txBody>
      </p:sp>
      <p:sp>
        <p:nvSpPr>
          <p:cNvPr id="4" name="Espace réservé du numéro de diapositive 3"/>
          <p:cNvSpPr>
            <a:spLocks noGrp="1"/>
          </p:cNvSpPr>
          <p:nvPr>
            <p:ph type="sldNum" sz="quarter" idx="10"/>
          </p:nvPr>
        </p:nvSpPr>
        <p:spPr/>
        <p:txBody>
          <a:bodyPr/>
          <a:lstStyle/>
          <a:p>
            <a:fld id="{AB9B0215-2E9B-4465-A74E-4F67156427FF}" type="slidenum">
              <a:rPr lang="fr-CA" smtClean="0">
                <a:solidFill>
                  <a:prstClr val="black"/>
                </a:solidFill>
              </a:rPr>
              <a:pPr/>
              <a:t>71</a:t>
            </a:fld>
            <a:endParaRPr lang="fr-CA">
              <a:solidFill>
                <a:prstClr val="black"/>
              </a:solidFill>
            </a:endParaRPr>
          </a:p>
        </p:txBody>
      </p:sp>
      <p:sp>
        <p:nvSpPr>
          <p:cNvPr id="5" name="Espace réservé de la date 4"/>
          <p:cNvSpPr>
            <a:spLocks noGrp="1"/>
          </p:cNvSpPr>
          <p:nvPr>
            <p:ph type="dt" idx="11"/>
          </p:nvPr>
        </p:nvSpPr>
        <p:spPr/>
        <p:txBody>
          <a:bodyPr/>
          <a:lstStyle/>
          <a:p>
            <a:fld id="{D800201F-D8B9-4A13-B36F-45A6C0785EDA}" type="datetime1">
              <a:rPr lang="fr-CA" smtClean="0"/>
              <a:t>2024-02-28</a:t>
            </a:fld>
            <a:endParaRPr lang="fr-CA"/>
          </a:p>
        </p:txBody>
      </p:sp>
    </p:spTree>
    <p:extLst>
      <p:ext uri="{BB962C8B-B14F-4D97-AF65-F5344CB8AC3E}">
        <p14:creationId xmlns:p14="http://schemas.microsoft.com/office/powerpoint/2010/main" val="343430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342900" indent="-342900">
              <a:spcBef>
                <a:spcPts val="1200"/>
              </a:spcBef>
              <a:buFont typeface="Arial" panose="020B0604020202020204" pitchFamily="34" charset="0"/>
              <a:buChar char="•"/>
            </a:pPr>
            <a:r>
              <a:rPr lang="fr-CA" sz="1200" dirty="0"/>
              <a:t>Fournir les rapports annuels requis </a:t>
            </a:r>
            <a:r>
              <a:rPr lang="fr-CA" sz="1200" dirty="0">
                <a:solidFill>
                  <a:srgbClr val="FF0000"/>
                </a:solidFill>
              </a:rPr>
              <a:t>à la direction</a:t>
            </a:r>
          </a:p>
          <a:p>
            <a:pPr marL="342900" indent="-342900">
              <a:spcBef>
                <a:spcPts val="1200"/>
              </a:spcBef>
              <a:buFont typeface="Arial" panose="020B0604020202020204" pitchFamily="34" charset="0"/>
              <a:buChar char="•"/>
            </a:pPr>
            <a:r>
              <a:rPr lang="fr-CA" sz="1200" dirty="0"/>
              <a:t>Approuver </a:t>
            </a:r>
            <a:r>
              <a:rPr lang="fr-CA" sz="1200" b="1" dirty="0">
                <a:solidFill>
                  <a:schemeClr val="tx2">
                    <a:lumMod val="50000"/>
                  </a:schemeClr>
                </a:solidFill>
              </a:rPr>
              <a:t>TOUTES</a:t>
            </a:r>
            <a:r>
              <a:rPr lang="fr-CA" sz="1200" dirty="0">
                <a:solidFill>
                  <a:schemeClr val="tx2">
                    <a:lumMod val="50000"/>
                  </a:schemeClr>
                </a:solidFill>
              </a:rPr>
              <a:t> </a:t>
            </a:r>
            <a:r>
              <a:rPr lang="fr-CA" sz="1200" dirty="0"/>
              <a:t>les dépenses imputées à son compte de recherche</a:t>
            </a:r>
          </a:p>
        </p:txBody>
      </p:sp>
      <p:sp>
        <p:nvSpPr>
          <p:cNvPr id="4" name="Espace réservé du numéro de diapositive 3"/>
          <p:cNvSpPr>
            <a:spLocks noGrp="1"/>
          </p:cNvSpPr>
          <p:nvPr>
            <p:ph type="sldNum" sz="quarter" idx="10"/>
          </p:nvPr>
        </p:nvSpPr>
        <p:spPr/>
        <p:txBody>
          <a:bodyPr/>
          <a:lstStyle/>
          <a:p>
            <a:fld id="{77AD70B4-158F-4C3B-A322-74B8AB83FE69}" type="slidenum">
              <a:rPr lang="fr-CA" smtClean="0"/>
              <a:pPr/>
              <a:t>7</a:t>
            </a:fld>
            <a:endParaRPr lang="fr-CA"/>
          </a:p>
        </p:txBody>
      </p:sp>
      <p:sp>
        <p:nvSpPr>
          <p:cNvPr id="5" name="Espace réservé de la date 4"/>
          <p:cNvSpPr>
            <a:spLocks noGrp="1"/>
          </p:cNvSpPr>
          <p:nvPr>
            <p:ph type="dt" idx="11"/>
          </p:nvPr>
        </p:nvSpPr>
        <p:spPr/>
        <p:txBody>
          <a:bodyPr/>
          <a:lstStyle/>
          <a:p>
            <a:fld id="{830D68C5-7B28-44B8-9BFE-0C5DBFAC463F}" type="datetime1">
              <a:rPr lang="fr-CA" smtClean="0"/>
              <a:t>2024-02-28</a:t>
            </a:fld>
            <a:endParaRPr lang="fr-CA"/>
          </a:p>
        </p:txBody>
      </p:sp>
    </p:spTree>
    <p:extLst>
      <p:ext uri="{BB962C8B-B14F-4D97-AF65-F5344CB8AC3E}">
        <p14:creationId xmlns:p14="http://schemas.microsoft.com/office/powerpoint/2010/main" val="17292075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702953" y="4438525"/>
            <a:ext cx="5617196" cy="4171753"/>
          </a:xfrm>
        </p:spPr>
        <p:txBody>
          <a:bodyPr>
            <a:normAutofit/>
          </a:bodyPr>
          <a:lstStyle/>
          <a:p>
            <a:pPr marL="171450" indent="-171450">
              <a:buFontTx/>
              <a:buChar char="-"/>
            </a:pPr>
            <a:r>
              <a:rPr lang="fr-CA" dirty="0"/>
              <a:t>Finalisation des avances</a:t>
            </a:r>
          </a:p>
          <a:p>
            <a:pPr marL="171450" indent="-171450">
              <a:buFontTx/>
              <a:buChar char="-"/>
            </a:pPr>
            <a:r>
              <a:rPr lang="fr-CA" dirty="0"/>
              <a:t>Engagements</a:t>
            </a:r>
          </a:p>
          <a:p>
            <a:pPr marL="171450" indent="-171450">
              <a:buFontTx/>
              <a:buChar char="-"/>
            </a:pPr>
            <a:r>
              <a:rPr lang="fr-CA" dirty="0"/>
              <a:t>Soldes finaux (déficitaires ou positifs)</a:t>
            </a:r>
          </a:p>
        </p:txBody>
      </p:sp>
      <p:sp>
        <p:nvSpPr>
          <p:cNvPr id="4" name="Espace réservé du numéro de diapositive 3"/>
          <p:cNvSpPr>
            <a:spLocks noGrp="1"/>
          </p:cNvSpPr>
          <p:nvPr>
            <p:ph type="sldNum" sz="quarter" idx="10"/>
          </p:nvPr>
        </p:nvSpPr>
        <p:spPr/>
        <p:txBody>
          <a:bodyPr/>
          <a:lstStyle/>
          <a:p>
            <a:fld id="{AB9B0215-2E9B-4465-A74E-4F67156427FF}" type="slidenum">
              <a:rPr lang="fr-CA" smtClean="0">
                <a:solidFill>
                  <a:prstClr val="black"/>
                </a:solidFill>
              </a:rPr>
              <a:pPr/>
              <a:t>72</a:t>
            </a:fld>
            <a:endParaRPr lang="fr-CA">
              <a:solidFill>
                <a:prstClr val="black"/>
              </a:solidFill>
            </a:endParaRPr>
          </a:p>
        </p:txBody>
      </p:sp>
      <p:sp>
        <p:nvSpPr>
          <p:cNvPr id="5" name="Espace réservé de la date 4"/>
          <p:cNvSpPr>
            <a:spLocks noGrp="1"/>
          </p:cNvSpPr>
          <p:nvPr>
            <p:ph type="dt" idx="11"/>
          </p:nvPr>
        </p:nvSpPr>
        <p:spPr/>
        <p:txBody>
          <a:bodyPr/>
          <a:lstStyle/>
          <a:p>
            <a:fld id="{5214E766-FA4B-4DCF-B0E1-E65955295574}" type="datetime1">
              <a:rPr lang="fr-CA" smtClean="0"/>
              <a:t>2024-02-28</a:t>
            </a:fld>
            <a:endParaRPr lang="fr-CA"/>
          </a:p>
        </p:txBody>
      </p:sp>
    </p:spTree>
    <p:extLst>
      <p:ext uri="{BB962C8B-B14F-4D97-AF65-F5344CB8AC3E}">
        <p14:creationId xmlns:p14="http://schemas.microsoft.com/office/powerpoint/2010/main" val="12520829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7E6F51AA-D65E-4A57-9391-4623B92C1B79}"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73</a:t>
            </a:fld>
            <a:endParaRPr lang="fr-CA"/>
          </a:p>
        </p:txBody>
      </p:sp>
    </p:spTree>
    <p:extLst>
      <p:ext uri="{BB962C8B-B14F-4D97-AF65-F5344CB8AC3E}">
        <p14:creationId xmlns:p14="http://schemas.microsoft.com/office/powerpoint/2010/main" val="68987269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1EDF4441-44D6-439A-A41F-C7409E0FB797}"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74</a:t>
            </a:fld>
            <a:endParaRPr lang="fr-CA"/>
          </a:p>
        </p:txBody>
      </p:sp>
    </p:spTree>
    <p:extLst>
      <p:ext uri="{BB962C8B-B14F-4D97-AF65-F5344CB8AC3E}">
        <p14:creationId xmlns:p14="http://schemas.microsoft.com/office/powerpoint/2010/main" val="239139893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1EDF4441-44D6-439A-A41F-C7409E0FB797}"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75</a:t>
            </a:fld>
            <a:endParaRPr lang="fr-CA"/>
          </a:p>
        </p:txBody>
      </p:sp>
    </p:spTree>
    <p:extLst>
      <p:ext uri="{BB962C8B-B14F-4D97-AF65-F5344CB8AC3E}">
        <p14:creationId xmlns:p14="http://schemas.microsoft.com/office/powerpoint/2010/main" val="247153810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E60C6737-EF0B-49F7-93CA-78FCDD584270}"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76</a:t>
            </a:fld>
            <a:endParaRPr lang="fr-CA"/>
          </a:p>
        </p:txBody>
      </p:sp>
    </p:spTree>
    <p:extLst>
      <p:ext uri="{BB962C8B-B14F-4D97-AF65-F5344CB8AC3E}">
        <p14:creationId xmlns:p14="http://schemas.microsoft.com/office/powerpoint/2010/main" val="695767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1FB8B844-B584-49B4-9BC9-43793FE2AE86}"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77</a:t>
            </a:fld>
            <a:endParaRPr lang="fr-CA"/>
          </a:p>
        </p:txBody>
      </p:sp>
    </p:spTree>
    <p:extLst>
      <p:ext uri="{BB962C8B-B14F-4D97-AF65-F5344CB8AC3E}">
        <p14:creationId xmlns:p14="http://schemas.microsoft.com/office/powerpoint/2010/main" val="320697121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D9C47DD4-5D55-4B62-B372-1BD4E4DEB409}"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78</a:t>
            </a:fld>
            <a:endParaRPr lang="fr-CA"/>
          </a:p>
        </p:txBody>
      </p:sp>
    </p:spTree>
    <p:extLst>
      <p:ext uri="{BB962C8B-B14F-4D97-AF65-F5344CB8AC3E}">
        <p14:creationId xmlns:p14="http://schemas.microsoft.com/office/powerpoint/2010/main" val="53074373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CE72BEA9-A103-4237-AD6A-0DEB9CBDE91A}"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79</a:t>
            </a:fld>
            <a:endParaRPr lang="fr-CA"/>
          </a:p>
        </p:txBody>
      </p:sp>
    </p:spTree>
    <p:extLst>
      <p:ext uri="{BB962C8B-B14F-4D97-AF65-F5344CB8AC3E}">
        <p14:creationId xmlns:p14="http://schemas.microsoft.com/office/powerpoint/2010/main" val="182631548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solidFill>
                  <a:srgbClr val="7030A0"/>
                </a:solidFill>
              </a:rPr>
              <a:t>Une puce devrait être intégrée entre « sièges » et « Assurance annulation » à la première puce.</a:t>
            </a:r>
          </a:p>
        </p:txBody>
      </p:sp>
      <p:sp>
        <p:nvSpPr>
          <p:cNvPr id="4" name="Espace réservé de la date 3"/>
          <p:cNvSpPr>
            <a:spLocks noGrp="1"/>
          </p:cNvSpPr>
          <p:nvPr>
            <p:ph type="dt" idx="10"/>
          </p:nvPr>
        </p:nvSpPr>
        <p:spPr/>
        <p:txBody>
          <a:bodyPr/>
          <a:lstStyle/>
          <a:p>
            <a:fld id="{42D9849B-4A89-4718-BD7C-1CC5C6B19D78}"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80</a:t>
            </a:fld>
            <a:endParaRPr lang="fr-CA"/>
          </a:p>
        </p:txBody>
      </p:sp>
    </p:spTree>
    <p:extLst>
      <p:ext uri="{BB962C8B-B14F-4D97-AF65-F5344CB8AC3E}">
        <p14:creationId xmlns:p14="http://schemas.microsoft.com/office/powerpoint/2010/main" val="211986731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E60C6737-EF0B-49F7-93CA-78FCDD584270}"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81</a:t>
            </a:fld>
            <a:endParaRPr lang="fr-CA"/>
          </a:p>
        </p:txBody>
      </p:sp>
    </p:spTree>
    <p:extLst>
      <p:ext uri="{BB962C8B-B14F-4D97-AF65-F5344CB8AC3E}">
        <p14:creationId xmlns:p14="http://schemas.microsoft.com/office/powerpoint/2010/main" val="1057535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342900" indent="-342900">
              <a:spcBef>
                <a:spcPts val="1200"/>
              </a:spcBef>
              <a:buFont typeface="Arial" panose="020B0604020202020204" pitchFamily="34" charset="0"/>
              <a:buChar char="•"/>
            </a:pPr>
            <a:r>
              <a:rPr lang="fr-CA" sz="1200" strike="sngStrike" dirty="0">
                <a:solidFill>
                  <a:srgbClr val="7030A0"/>
                </a:solidFill>
              </a:rPr>
              <a:t>Fournir les rapports annuels requis à la direction</a:t>
            </a:r>
          </a:p>
          <a:p>
            <a:pPr marL="342900" indent="-342900">
              <a:spcBef>
                <a:spcPts val="1200"/>
              </a:spcBef>
              <a:buFont typeface="Arial" panose="020B0604020202020204" pitchFamily="34" charset="0"/>
              <a:buChar char="•"/>
            </a:pPr>
            <a:r>
              <a:rPr lang="fr-CA" sz="1200" strike="sngStrike" dirty="0">
                <a:solidFill>
                  <a:srgbClr val="7030A0"/>
                </a:solidFill>
              </a:rPr>
              <a:t>Approuver </a:t>
            </a:r>
            <a:r>
              <a:rPr lang="fr-CA" sz="1200" b="1" strike="sngStrike" dirty="0">
                <a:solidFill>
                  <a:srgbClr val="7030A0"/>
                </a:solidFill>
              </a:rPr>
              <a:t>TOUTES</a:t>
            </a:r>
            <a:r>
              <a:rPr lang="fr-CA" sz="1200" strike="sngStrike" dirty="0">
                <a:solidFill>
                  <a:srgbClr val="7030A0"/>
                </a:solidFill>
              </a:rPr>
              <a:t> les dépenses imputées à son compte de recherche</a:t>
            </a:r>
          </a:p>
        </p:txBody>
      </p:sp>
      <p:sp>
        <p:nvSpPr>
          <p:cNvPr id="4" name="Espace réservé du numéro de diapositive 3"/>
          <p:cNvSpPr>
            <a:spLocks noGrp="1"/>
          </p:cNvSpPr>
          <p:nvPr>
            <p:ph type="sldNum" sz="quarter" idx="10"/>
          </p:nvPr>
        </p:nvSpPr>
        <p:spPr/>
        <p:txBody>
          <a:bodyPr/>
          <a:lstStyle/>
          <a:p>
            <a:fld id="{77AD70B4-158F-4C3B-A322-74B8AB83FE69}" type="slidenum">
              <a:rPr lang="fr-CA" smtClean="0"/>
              <a:pPr/>
              <a:t>8</a:t>
            </a:fld>
            <a:endParaRPr lang="fr-CA"/>
          </a:p>
        </p:txBody>
      </p:sp>
      <p:sp>
        <p:nvSpPr>
          <p:cNvPr id="5" name="Espace réservé de la date 4"/>
          <p:cNvSpPr>
            <a:spLocks noGrp="1"/>
          </p:cNvSpPr>
          <p:nvPr>
            <p:ph type="dt" idx="11"/>
          </p:nvPr>
        </p:nvSpPr>
        <p:spPr/>
        <p:txBody>
          <a:bodyPr/>
          <a:lstStyle/>
          <a:p>
            <a:fld id="{830D68C5-7B28-44B8-9BFE-0C5DBFAC463F}" type="datetime1">
              <a:rPr lang="fr-CA" smtClean="0"/>
              <a:t>2024-02-28</a:t>
            </a:fld>
            <a:endParaRPr lang="fr-CA"/>
          </a:p>
        </p:txBody>
      </p:sp>
    </p:spTree>
    <p:extLst>
      <p:ext uri="{BB962C8B-B14F-4D97-AF65-F5344CB8AC3E}">
        <p14:creationId xmlns:p14="http://schemas.microsoft.com/office/powerpoint/2010/main" val="98979979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C2AD1792-A95B-4585-9432-773BDFBC8E95}"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82</a:t>
            </a:fld>
            <a:endParaRPr lang="fr-CA"/>
          </a:p>
        </p:txBody>
      </p:sp>
    </p:spTree>
    <p:extLst>
      <p:ext uri="{BB962C8B-B14F-4D97-AF65-F5344CB8AC3E}">
        <p14:creationId xmlns:p14="http://schemas.microsoft.com/office/powerpoint/2010/main" val="268424620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202CBC69-075E-4B98-9255-D35C9567896A}"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83</a:t>
            </a:fld>
            <a:endParaRPr lang="fr-CA"/>
          </a:p>
        </p:txBody>
      </p:sp>
    </p:spTree>
    <p:extLst>
      <p:ext uri="{BB962C8B-B14F-4D97-AF65-F5344CB8AC3E}">
        <p14:creationId xmlns:p14="http://schemas.microsoft.com/office/powerpoint/2010/main" val="2780205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A65BAC4C-E795-4C07-9EF1-FF82D90F3F0F}"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84</a:t>
            </a:fld>
            <a:endParaRPr lang="fr-CA"/>
          </a:p>
        </p:txBody>
      </p:sp>
    </p:spTree>
    <p:extLst>
      <p:ext uri="{BB962C8B-B14F-4D97-AF65-F5344CB8AC3E}">
        <p14:creationId xmlns:p14="http://schemas.microsoft.com/office/powerpoint/2010/main" val="363499508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EA0DFD27-D959-4EDB-8412-10CB575AD442}"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85</a:t>
            </a:fld>
            <a:endParaRPr lang="fr-CA"/>
          </a:p>
        </p:txBody>
      </p:sp>
    </p:spTree>
    <p:extLst>
      <p:ext uri="{BB962C8B-B14F-4D97-AF65-F5344CB8AC3E}">
        <p14:creationId xmlns:p14="http://schemas.microsoft.com/office/powerpoint/2010/main" val="281924679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CD407186-DA92-4A4D-ABAF-0AC0C3343293}"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86</a:t>
            </a:fld>
            <a:endParaRPr lang="fr-CA"/>
          </a:p>
        </p:txBody>
      </p:sp>
    </p:spTree>
    <p:extLst>
      <p:ext uri="{BB962C8B-B14F-4D97-AF65-F5344CB8AC3E}">
        <p14:creationId xmlns:p14="http://schemas.microsoft.com/office/powerpoint/2010/main" val="84114779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93D6D55F-3DA3-4EDD-BBF2-9BCED1CBA828}"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87</a:t>
            </a:fld>
            <a:endParaRPr lang="fr-CA"/>
          </a:p>
        </p:txBody>
      </p:sp>
    </p:spTree>
    <p:extLst>
      <p:ext uri="{BB962C8B-B14F-4D97-AF65-F5344CB8AC3E}">
        <p14:creationId xmlns:p14="http://schemas.microsoft.com/office/powerpoint/2010/main" val="187693494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4194F193-747E-49BE-9EF6-A1219AB938C0}"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88</a:t>
            </a:fld>
            <a:endParaRPr lang="fr-CA"/>
          </a:p>
        </p:txBody>
      </p:sp>
    </p:spTree>
    <p:extLst>
      <p:ext uri="{BB962C8B-B14F-4D97-AF65-F5344CB8AC3E}">
        <p14:creationId xmlns:p14="http://schemas.microsoft.com/office/powerpoint/2010/main" val="140882733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6F2213D6-55CB-4AA3-9AF1-37A90187062A}"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89</a:t>
            </a:fld>
            <a:endParaRPr lang="fr-CA"/>
          </a:p>
        </p:txBody>
      </p:sp>
    </p:spTree>
    <p:extLst>
      <p:ext uri="{BB962C8B-B14F-4D97-AF65-F5344CB8AC3E}">
        <p14:creationId xmlns:p14="http://schemas.microsoft.com/office/powerpoint/2010/main" val="381055646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0F4A0E70-8580-4298-93CB-B248B2E10AA1}"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90</a:t>
            </a:fld>
            <a:endParaRPr lang="fr-CA"/>
          </a:p>
        </p:txBody>
      </p:sp>
    </p:spTree>
    <p:extLst>
      <p:ext uri="{BB962C8B-B14F-4D97-AF65-F5344CB8AC3E}">
        <p14:creationId xmlns:p14="http://schemas.microsoft.com/office/powerpoint/2010/main" val="178502379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EBBF530F-D70F-465B-B905-FC7F97D6A0B5}"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91</a:t>
            </a:fld>
            <a:endParaRPr lang="fr-CA"/>
          </a:p>
        </p:txBody>
      </p:sp>
    </p:spTree>
    <p:extLst>
      <p:ext uri="{BB962C8B-B14F-4D97-AF65-F5344CB8AC3E}">
        <p14:creationId xmlns:p14="http://schemas.microsoft.com/office/powerpoint/2010/main" val="3492638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342900" indent="-342900">
              <a:spcBef>
                <a:spcPts val="1200"/>
              </a:spcBef>
              <a:buFont typeface="Arial" panose="020B0604020202020204" pitchFamily="34" charset="0"/>
              <a:buChar char="•"/>
            </a:pPr>
            <a:r>
              <a:rPr lang="fr-CA" sz="1200" strike="sngStrike" dirty="0">
                <a:solidFill>
                  <a:srgbClr val="7030A0"/>
                </a:solidFill>
              </a:rPr>
              <a:t>Fournir les rapports annuels requis à la direction</a:t>
            </a:r>
          </a:p>
          <a:p>
            <a:pPr marL="342900" indent="-342900">
              <a:spcBef>
                <a:spcPts val="1200"/>
              </a:spcBef>
              <a:buFont typeface="Arial" panose="020B0604020202020204" pitchFamily="34" charset="0"/>
              <a:buChar char="•"/>
            </a:pPr>
            <a:r>
              <a:rPr lang="fr-CA" sz="1200" strike="sngStrike" dirty="0">
                <a:solidFill>
                  <a:srgbClr val="7030A0"/>
                </a:solidFill>
              </a:rPr>
              <a:t>Approuver </a:t>
            </a:r>
            <a:r>
              <a:rPr lang="fr-CA" sz="1200" b="1" strike="sngStrike" dirty="0">
                <a:solidFill>
                  <a:srgbClr val="7030A0"/>
                </a:solidFill>
              </a:rPr>
              <a:t>TOUTES</a:t>
            </a:r>
            <a:r>
              <a:rPr lang="fr-CA" sz="1200" strike="sngStrike" dirty="0">
                <a:solidFill>
                  <a:srgbClr val="7030A0"/>
                </a:solidFill>
              </a:rPr>
              <a:t> les dépenses imputées à son compte de recherche</a:t>
            </a:r>
          </a:p>
        </p:txBody>
      </p:sp>
      <p:sp>
        <p:nvSpPr>
          <p:cNvPr id="4" name="Espace réservé du numéro de diapositive 3"/>
          <p:cNvSpPr>
            <a:spLocks noGrp="1"/>
          </p:cNvSpPr>
          <p:nvPr>
            <p:ph type="sldNum" sz="quarter" idx="10"/>
          </p:nvPr>
        </p:nvSpPr>
        <p:spPr/>
        <p:txBody>
          <a:bodyPr/>
          <a:lstStyle/>
          <a:p>
            <a:fld id="{77AD70B4-158F-4C3B-A322-74B8AB83FE69}" type="slidenum">
              <a:rPr lang="fr-CA" smtClean="0"/>
              <a:pPr/>
              <a:t>9</a:t>
            </a:fld>
            <a:endParaRPr lang="fr-CA"/>
          </a:p>
        </p:txBody>
      </p:sp>
      <p:sp>
        <p:nvSpPr>
          <p:cNvPr id="5" name="Espace réservé de la date 4"/>
          <p:cNvSpPr>
            <a:spLocks noGrp="1"/>
          </p:cNvSpPr>
          <p:nvPr>
            <p:ph type="dt" idx="11"/>
          </p:nvPr>
        </p:nvSpPr>
        <p:spPr/>
        <p:txBody>
          <a:bodyPr/>
          <a:lstStyle/>
          <a:p>
            <a:fld id="{830D68C5-7B28-44B8-9BFE-0C5DBFAC463F}" type="datetime1">
              <a:rPr lang="fr-CA" smtClean="0"/>
              <a:t>2024-02-28</a:t>
            </a:fld>
            <a:endParaRPr lang="fr-CA"/>
          </a:p>
        </p:txBody>
      </p:sp>
    </p:spTree>
    <p:extLst>
      <p:ext uri="{BB962C8B-B14F-4D97-AF65-F5344CB8AC3E}">
        <p14:creationId xmlns:p14="http://schemas.microsoft.com/office/powerpoint/2010/main" val="219297783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B8A8B3F5-F527-4555-ACE5-7E7B96316447}"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92</a:t>
            </a:fld>
            <a:endParaRPr lang="fr-CA"/>
          </a:p>
        </p:txBody>
      </p:sp>
    </p:spTree>
    <p:extLst>
      <p:ext uri="{BB962C8B-B14F-4D97-AF65-F5344CB8AC3E}">
        <p14:creationId xmlns:p14="http://schemas.microsoft.com/office/powerpoint/2010/main" val="121132197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8C3F0F93-B0D5-4D7F-8E3B-14111B43FAFF}"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93</a:t>
            </a:fld>
            <a:endParaRPr lang="fr-CA"/>
          </a:p>
        </p:txBody>
      </p:sp>
    </p:spTree>
    <p:extLst>
      <p:ext uri="{BB962C8B-B14F-4D97-AF65-F5344CB8AC3E}">
        <p14:creationId xmlns:p14="http://schemas.microsoft.com/office/powerpoint/2010/main" val="393435830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3F1AD64B-ABD9-407C-B038-50AF03BEF673}"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94</a:t>
            </a:fld>
            <a:endParaRPr lang="fr-CA"/>
          </a:p>
        </p:txBody>
      </p:sp>
    </p:spTree>
    <p:extLst>
      <p:ext uri="{BB962C8B-B14F-4D97-AF65-F5344CB8AC3E}">
        <p14:creationId xmlns:p14="http://schemas.microsoft.com/office/powerpoint/2010/main" val="232830712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C6CC47DD-8F71-4C6A-8CB7-9BB61423FFE3}"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95</a:t>
            </a:fld>
            <a:endParaRPr lang="fr-CA"/>
          </a:p>
        </p:txBody>
      </p:sp>
    </p:spTree>
    <p:extLst>
      <p:ext uri="{BB962C8B-B14F-4D97-AF65-F5344CB8AC3E}">
        <p14:creationId xmlns:p14="http://schemas.microsoft.com/office/powerpoint/2010/main" val="358591811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D618C60A-9974-4DEC-8187-0C7A8812B7A0}"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96</a:t>
            </a:fld>
            <a:endParaRPr lang="fr-CA"/>
          </a:p>
        </p:txBody>
      </p:sp>
    </p:spTree>
    <p:extLst>
      <p:ext uri="{BB962C8B-B14F-4D97-AF65-F5344CB8AC3E}">
        <p14:creationId xmlns:p14="http://schemas.microsoft.com/office/powerpoint/2010/main" val="108847922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7F125A46-3C15-4BE9-A04B-3CDBB650ADA9}"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97</a:t>
            </a:fld>
            <a:endParaRPr lang="fr-CA"/>
          </a:p>
        </p:txBody>
      </p:sp>
    </p:spTree>
    <p:extLst>
      <p:ext uri="{BB962C8B-B14F-4D97-AF65-F5344CB8AC3E}">
        <p14:creationId xmlns:p14="http://schemas.microsoft.com/office/powerpoint/2010/main" val="398053321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40E6FEC7-C8D5-4C1F-9277-1AF6E377DFB4}"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98</a:t>
            </a:fld>
            <a:endParaRPr lang="fr-CA"/>
          </a:p>
        </p:txBody>
      </p:sp>
    </p:spTree>
    <p:extLst>
      <p:ext uri="{BB962C8B-B14F-4D97-AF65-F5344CB8AC3E}">
        <p14:creationId xmlns:p14="http://schemas.microsoft.com/office/powerpoint/2010/main" val="271013932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4933A345-ED76-45B8-8193-703825488C1E}"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99</a:t>
            </a:fld>
            <a:endParaRPr lang="fr-CA"/>
          </a:p>
        </p:txBody>
      </p:sp>
    </p:spTree>
    <p:extLst>
      <p:ext uri="{BB962C8B-B14F-4D97-AF65-F5344CB8AC3E}">
        <p14:creationId xmlns:p14="http://schemas.microsoft.com/office/powerpoint/2010/main" val="63778647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4933A345-ED76-45B8-8193-703825488C1E}"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100</a:t>
            </a:fld>
            <a:endParaRPr lang="fr-CA"/>
          </a:p>
        </p:txBody>
      </p:sp>
    </p:spTree>
    <p:extLst>
      <p:ext uri="{BB962C8B-B14F-4D97-AF65-F5344CB8AC3E}">
        <p14:creationId xmlns:p14="http://schemas.microsoft.com/office/powerpoint/2010/main" val="26703479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e la date 3"/>
          <p:cNvSpPr>
            <a:spLocks noGrp="1"/>
          </p:cNvSpPr>
          <p:nvPr>
            <p:ph type="dt" idx="10"/>
          </p:nvPr>
        </p:nvSpPr>
        <p:spPr/>
        <p:txBody>
          <a:bodyPr/>
          <a:lstStyle/>
          <a:p>
            <a:fld id="{B778D7CA-ED4E-444F-B538-A5802A887242}" type="datetime1">
              <a:rPr lang="fr-CA" smtClean="0"/>
              <a:t>2024-02-28</a:t>
            </a:fld>
            <a:endParaRPr lang="fr-CA"/>
          </a:p>
        </p:txBody>
      </p:sp>
      <p:sp>
        <p:nvSpPr>
          <p:cNvPr id="5" name="Espace réservé du numéro de diapositive 4"/>
          <p:cNvSpPr>
            <a:spLocks noGrp="1"/>
          </p:cNvSpPr>
          <p:nvPr>
            <p:ph type="sldNum" sz="quarter" idx="11"/>
          </p:nvPr>
        </p:nvSpPr>
        <p:spPr/>
        <p:txBody>
          <a:bodyPr/>
          <a:lstStyle/>
          <a:p>
            <a:fld id="{77AD70B4-158F-4C3B-A322-74B8AB83FE69}" type="slidenum">
              <a:rPr lang="fr-CA" smtClean="0"/>
              <a:pPr/>
              <a:t>101</a:t>
            </a:fld>
            <a:endParaRPr lang="fr-CA"/>
          </a:p>
        </p:txBody>
      </p:sp>
    </p:spTree>
    <p:extLst>
      <p:ext uri="{BB962C8B-B14F-4D97-AF65-F5344CB8AC3E}">
        <p14:creationId xmlns:p14="http://schemas.microsoft.com/office/powerpoint/2010/main" val="412091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dèle1-non modifiabl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12" y="182"/>
            <a:ext cx="9144000" cy="6858000"/>
          </a:xfrm>
          <a:prstGeom prst="rect">
            <a:avLst/>
          </a:prstGeom>
        </p:spPr>
      </p:pic>
    </p:spTree>
    <p:extLst>
      <p:ext uri="{BB962C8B-B14F-4D97-AF65-F5344CB8AC3E}">
        <p14:creationId xmlns:p14="http://schemas.microsoft.com/office/powerpoint/2010/main" val="2580402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C8BEF1FF-BF04-41E6-9147-186E24ADDC61}" type="slidenum">
              <a:rPr lang="fr-CA" smtClean="0"/>
              <a:t>‹N°›</a:t>
            </a:fld>
            <a:endParaRPr lang="fr-CA"/>
          </a:p>
        </p:txBody>
      </p:sp>
    </p:spTree>
    <p:extLst>
      <p:ext uri="{BB962C8B-B14F-4D97-AF65-F5344CB8AC3E}">
        <p14:creationId xmlns:p14="http://schemas.microsoft.com/office/powerpoint/2010/main" val="2858299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p:txBody>
          <a:bodyPr/>
          <a:lstStyle/>
          <a:p>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C8BEF1FF-BF04-41E6-9147-186E24ADDC61}" type="slidenum">
              <a:rPr lang="fr-CA" smtClean="0"/>
              <a:t>‹N°›</a:t>
            </a:fld>
            <a:endParaRPr lang="fr-CA"/>
          </a:p>
        </p:txBody>
      </p:sp>
    </p:spTree>
    <p:extLst>
      <p:ext uri="{BB962C8B-B14F-4D97-AF65-F5344CB8AC3E}">
        <p14:creationId xmlns:p14="http://schemas.microsoft.com/office/powerpoint/2010/main" val="4144160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C8BEF1FF-BF04-41E6-9147-186E24ADDC61}" type="slidenum">
              <a:rPr lang="fr-CA" smtClean="0"/>
              <a:t>‹N°›</a:t>
            </a:fld>
            <a:endParaRPr lang="fr-CA"/>
          </a:p>
        </p:txBody>
      </p:sp>
    </p:spTree>
    <p:extLst>
      <p:ext uri="{BB962C8B-B14F-4D97-AF65-F5344CB8AC3E}">
        <p14:creationId xmlns:p14="http://schemas.microsoft.com/office/powerpoint/2010/main" val="494640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C8BEF1FF-BF04-41E6-9147-186E24ADDC61}" type="slidenum">
              <a:rPr lang="fr-CA" smtClean="0"/>
              <a:t>‹N°›</a:t>
            </a:fld>
            <a:endParaRPr lang="fr-CA"/>
          </a:p>
        </p:txBody>
      </p:sp>
    </p:spTree>
    <p:extLst>
      <p:ext uri="{BB962C8B-B14F-4D97-AF65-F5344CB8AC3E}">
        <p14:creationId xmlns:p14="http://schemas.microsoft.com/office/powerpoint/2010/main" val="130116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C8BEF1FF-BF04-41E6-9147-186E24ADDC61}" type="slidenum">
              <a:rPr lang="fr-CA" smtClean="0"/>
              <a:t>‹N°›</a:t>
            </a:fld>
            <a:endParaRPr lang="fr-CA"/>
          </a:p>
        </p:txBody>
      </p:sp>
    </p:spTree>
    <p:extLst>
      <p:ext uri="{BB962C8B-B14F-4D97-AF65-F5344CB8AC3E}">
        <p14:creationId xmlns:p14="http://schemas.microsoft.com/office/powerpoint/2010/main" val="2088783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C8BEF1FF-BF04-41E6-9147-186E24ADDC61}" type="slidenum">
              <a:rPr lang="fr-CA" smtClean="0"/>
              <a:t>‹N°›</a:t>
            </a:fld>
            <a:endParaRPr lang="fr-CA"/>
          </a:p>
        </p:txBody>
      </p:sp>
    </p:spTree>
    <p:extLst>
      <p:ext uri="{BB962C8B-B14F-4D97-AF65-F5344CB8AC3E}">
        <p14:creationId xmlns:p14="http://schemas.microsoft.com/office/powerpoint/2010/main" val="2762065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C8BEF1FF-BF04-41E6-9147-186E24ADDC61}" type="slidenum">
              <a:rPr lang="fr-CA" smtClean="0"/>
              <a:t>‹N°›</a:t>
            </a:fld>
            <a:endParaRPr lang="fr-CA"/>
          </a:p>
        </p:txBody>
      </p:sp>
    </p:spTree>
    <p:extLst>
      <p:ext uri="{BB962C8B-B14F-4D97-AF65-F5344CB8AC3E}">
        <p14:creationId xmlns:p14="http://schemas.microsoft.com/office/powerpoint/2010/main" val="880598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lvl1pPr>
              <a:spcBef>
                <a:spcPts val="2400"/>
              </a:spcBef>
              <a:spcAft>
                <a:spcPts val="0"/>
              </a:spcAft>
              <a:defRPr lang="fr-FR" sz="2200" kern="1200" dirty="0" smtClean="0">
                <a:solidFill>
                  <a:schemeClr val="tx1">
                    <a:lumMod val="95000"/>
                    <a:lumOff val="5000"/>
                  </a:schemeClr>
                </a:solidFill>
                <a:latin typeface="Arial" panose="020B0604020202020204" pitchFamily="34" charset="0"/>
                <a:ea typeface="+mn-ea"/>
                <a:cs typeface="Arial" panose="020B0604020202020204" pitchFamily="34" charset="0"/>
              </a:defRPr>
            </a:lvl1pPr>
            <a:lvl2pPr marL="266700" indent="-266700">
              <a:spcBef>
                <a:spcPts val="600"/>
              </a:spcBef>
              <a:buFont typeface="Wingdings" panose="05000000000000000000" pitchFamily="2" charset="2"/>
              <a:buChar char="§"/>
              <a:defRPr sz="2000"/>
            </a:lvl2pPr>
            <a:lvl3pPr marL="486000" indent="-216000">
              <a:buFont typeface="Wingdings" panose="05000000000000000000" pitchFamily="2" charset="2"/>
              <a:buChar char="§"/>
              <a:defRPr sz="1800"/>
            </a:lvl3pPr>
            <a:lvl4pPr marL="684000" indent="-216000">
              <a:buFont typeface="Wingdings" panose="05000000000000000000" pitchFamily="2" charset="2"/>
              <a:buChar char="§"/>
              <a:defRPr sz="1600"/>
            </a:lvl4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sp>
        <p:nvSpPr>
          <p:cNvPr id="9" name="Espace réservé du pied de page 8"/>
          <p:cNvSpPr>
            <a:spLocks noGrp="1"/>
          </p:cNvSpPr>
          <p:nvPr>
            <p:ph type="ftr" sz="quarter" idx="10"/>
          </p:nvPr>
        </p:nvSpPr>
        <p:spPr/>
        <p:txBody>
          <a:bodyPr/>
          <a:lstStyle/>
          <a:p>
            <a:endParaRPr lang="fr-CA" dirty="0">
              <a:solidFill>
                <a:prstClr val="black">
                  <a:tint val="75000"/>
                </a:prstClr>
              </a:solidFill>
            </a:endParaRPr>
          </a:p>
        </p:txBody>
      </p:sp>
      <p:sp>
        <p:nvSpPr>
          <p:cNvPr id="10" name="Espace réservé du numéro de diapositive 9"/>
          <p:cNvSpPr>
            <a:spLocks noGrp="1"/>
          </p:cNvSpPr>
          <p:nvPr>
            <p:ph type="sldNum" sz="quarter" idx="11"/>
          </p:nvPr>
        </p:nvSpPr>
        <p:spPr/>
        <p:txBody>
          <a:bodyPr/>
          <a:lstStyle/>
          <a:p>
            <a:fld id="{BC872325-CFE1-4496-83BC-FAAC16177CF3}" type="slidenum">
              <a:rPr lang="fr-CA" smtClean="0">
                <a:solidFill>
                  <a:prstClr val="black">
                    <a:tint val="75000"/>
                  </a:prstClr>
                </a:solidFill>
              </a:rPr>
              <a:pPr/>
              <a:t>‹N°›</a:t>
            </a:fld>
            <a:endParaRPr lang="fr-CA" dirty="0">
              <a:solidFill>
                <a:prstClr val="black">
                  <a:tint val="75000"/>
                </a:prstClr>
              </a:solidFill>
            </a:endParaRPr>
          </a:p>
        </p:txBody>
      </p:sp>
      <p:sp>
        <p:nvSpPr>
          <p:cNvPr id="2" name="Titre 1"/>
          <p:cNvSpPr>
            <a:spLocks noGrp="1"/>
          </p:cNvSpPr>
          <p:nvPr>
            <p:ph type="title"/>
          </p:nvPr>
        </p:nvSpPr>
        <p:spPr/>
        <p:txBody>
          <a:bodyPr/>
          <a:lstStyle/>
          <a:p>
            <a:r>
              <a:rPr lang="fr-FR"/>
              <a:t>Modifiez le style du titre</a:t>
            </a:r>
            <a:endParaRPr lang="fr-CA"/>
          </a:p>
        </p:txBody>
      </p:sp>
    </p:spTree>
    <p:extLst>
      <p:ext uri="{BB962C8B-B14F-4D97-AF65-F5344CB8AC3E}">
        <p14:creationId xmlns:p14="http://schemas.microsoft.com/office/powerpoint/2010/main" val="91378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 contenu -photo droite 1">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7883" y="2492897"/>
            <a:ext cx="5642349" cy="3456384"/>
          </a:xfrm>
        </p:spPr>
        <p:txBody>
          <a:bodyPr>
            <a:normAutofit/>
          </a:bodyPr>
          <a:lstStyle>
            <a:lvl1pPr>
              <a:spcBef>
                <a:spcPts val="2400"/>
              </a:spcBef>
              <a:spcAft>
                <a:spcPts val="0"/>
              </a:spcAft>
              <a:defRPr lang="fr-FR" sz="2000" kern="1200" dirty="0" smtClean="0">
                <a:solidFill>
                  <a:schemeClr val="tx1">
                    <a:lumMod val="65000"/>
                    <a:lumOff val="35000"/>
                  </a:schemeClr>
                </a:solidFill>
                <a:latin typeface="+mj-lt"/>
                <a:ea typeface="+mn-ea"/>
                <a:cs typeface="+mn-cs"/>
              </a:defRPr>
            </a:lvl1pPr>
            <a:lvl2pPr>
              <a:spcBef>
                <a:spcPts val="600"/>
              </a:spcBef>
              <a:defRPr sz="2000">
                <a:latin typeface="+mj-lt"/>
              </a:defRPr>
            </a:lvl2pPr>
            <a:lvl3pPr marL="809625" indent="-276225">
              <a:defRPr sz="1800">
                <a:latin typeface="+mj-lt"/>
              </a:defRPr>
            </a:lvl3pPr>
            <a:lvl4pPr marL="809625" indent="-276225">
              <a:defRPr sz="1600">
                <a:latin typeface="+mj-lt"/>
              </a:defRPr>
            </a:lvl4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sp>
        <p:nvSpPr>
          <p:cNvPr id="9" name="Espace réservé du pied de page 8"/>
          <p:cNvSpPr>
            <a:spLocks noGrp="1"/>
          </p:cNvSpPr>
          <p:nvPr>
            <p:ph type="ftr" sz="quarter" idx="10"/>
          </p:nvPr>
        </p:nvSpPr>
        <p:spPr/>
        <p:txBody>
          <a:bodyPr/>
          <a:lstStyle/>
          <a:p>
            <a:endParaRPr lang="fr-CA" dirty="0">
              <a:solidFill>
                <a:prstClr val="black">
                  <a:tint val="75000"/>
                </a:prstClr>
              </a:solidFill>
            </a:endParaRPr>
          </a:p>
        </p:txBody>
      </p:sp>
      <p:sp>
        <p:nvSpPr>
          <p:cNvPr id="10" name="Espace réservé du numéro de diapositive 9"/>
          <p:cNvSpPr>
            <a:spLocks noGrp="1"/>
          </p:cNvSpPr>
          <p:nvPr>
            <p:ph type="sldNum" sz="quarter" idx="11"/>
          </p:nvPr>
        </p:nvSpPr>
        <p:spPr/>
        <p:txBody>
          <a:bodyPr/>
          <a:lstStyle/>
          <a:p>
            <a:fld id="{BC872325-CFE1-4496-83BC-FAAC16177CF3}" type="slidenum">
              <a:rPr lang="fr-CA" smtClean="0">
                <a:solidFill>
                  <a:prstClr val="black">
                    <a:tint val="75000"/>
                  </a:prstClr>
                </a:solidFill>
              </a:rPr>
              <a:pPr/>
              <a:t>‹N°›</a:t>
            </a:fld>
            <a:endParaRPr lang="fr-CA" dirty="0">
              <a:solidFill>
                <a:prstClr val="black">
                  <a:tint val="75000"/>
                </a:prstClr>
              </a:solidFill>
            </a:endParaRPr>
          </a:p>
        </p:txBody>
      </p:sp>
      <p:sp>
        <p:nvSpPr>
          <p:cNvPr id="12" name="Titre 11"/>
          <p:cNvSpPr>
            <a:spLocks noGrp="1"/>
          </p:cNvSpPr>
          <p:nvPr>
            <p:ph type="title"/>
          </p:nvPr>
        </p:nvSpPr>
        <p:spPr/>
        <p:txBody>
          <a:bodyPr/>
          <a:lstStyle/>
          <a:p>
            <a:r>
              <a:rPr lang="fr-FR"/>
              <a:t>Modifiez le style du titre</a:t>
            </a:r>
            <a:endParaRPr lang="fr-CA"/>
          </a:p>
        </p:txBody>
      </p:sp>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32240" y="2492897"/>
            <a:ext cx="1728192" cy="3456384"/>
          </a:xfrm>
          <a:prstGeom prst="rect">
            <a:avLst/>
          </a:prstGeom>
        </p:spPr>
      </p:pic>
    </p:spTree>
    <p:extLst>
      <p:ext uri="{BB962C8B-B14F-4D97-AF65-F5344CB8AC3E}">
        <p14:creationId xmlns:p14="http://schemas.microsoft.com/office/powerpoint/2010/main" val="326853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 contenu -photo droite 2">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7883" y="2492897"/>
            <a:ext cx="5642349" cy="3456384"/>
          </a:xfrm>
        </p:spPr>
        <p:txBody>
          <a:bodyPr>
            <a:normAutofit/>
          </a:bodyPr>
          <a:lstStyle>
            <a:lvl1pPr>
              <a:spcBef>
                <a:spcPts val="2400"/>
              </a:spcBef>
              <a:spcAft>
                <a:spcPts val="0"/>
              </a:spcAft>
              <a:defRPr lang="fr-FR" sz="2000" kern="1200" dirty="0" smtClean="0">
                <a:solidFill>
                  <a:schemeClr val="tx1">
                    <a:lumMod val="65000"/>
                    <a:lumOff val="35000"/>
                  </a:schemeClr>
                </a:solidFill>
                <a:latin typeface="+mj-lt"/>
                <a:ea typeface="+mn-ea"/>
                <a:cs typeface="+mn-cs"/>
              </a:defRPr>
            </a:lvl1pPr>
            <a:lvl2pPr>
              <a:spcBef>
                <a:spcPts val="600"/>
              </a:spcBef>
              <a:defRPr sz="2000">
                <a:latin typeface="+mj-lt"/>
              </a:defRPr>
            </a:lvl2pPr>
            <a:lvl3pPr marL="809625" indent="-276225">
              <a:defRPr sz="1800">
                <a:latin typeface="+mj-lt"/>
              </a:defRPr>
            </a:lvl3pPr>
            <a:lvl4pPr marL="809625" indent="-276225">
              <a:defRPr sz="1600">
                <a:latin typeface="+mj-lt"/>
              </a:defRPr>
            </a:lvl4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sp>
        <p:nvSpPr>
          <p:cNvPr id="9" name="Espace réservé du pied de page 8"/>
          <p:cNvSpPr>
            <a:spLocks noGrp="1"/>
          </p:cNvSpPr>
          <p:nvPr>
            <p:ph type="ftr" sz="quarter" idx="10"/>
          </p:nvPr>
        </p:nvSpPr>
        <p:spPr/>
        <p:txBody>
          <a:bodyPr/>
          <a:lstStyle/>
          <a:p>
            <a:endParaRPr lang="fr-CA" dirty="0">
              <a:solidFill>
                <a:prstClr val="black">
                  <a:tint val="75000"/>
                </a:prstClr>
              </a:solidFill>
            </a:endParaRPr>
          </a:p>
        </p:txBody>
      </p:sp>
      <p:sp>
        <p:nvSpPr>
          <p:cNvPr id="10" name="Espace réservé du numéro de diapositive 9"/>
          <p:cNvSpPr>
            <a:spLocks noGrp="1"/>
          </p:cNvSpPr>
          <p:nvPr>
            <p:ph type="sldNum" sz="quarter" idx="11"/>
          </p:nvPr>
        </p:nvSpPr>
        <p:spPr/>
        <p:txBody>
          <a:bodyPr/>
          <a:lstStyle/>
          <a:p>
            <a:fld id="{BC872325-CFE1-4496-83BC-FAAC16177CF3}" type="slidenum">
              <a:rPr lang="fr-CA" smtClean="0">
                <a:solidFill>
                  <a:prstClr val="black">
                    <a:tint val="75000"/>
                  </a:prstClr>
                </a:solidFill>
              </a:rPr>
              <a:pPr/>
              <a:t>‹N°›</a:t>
            </a:fld>
            <a:endParaRPr lang="fr-CA" dirty="0">
              <a:solidFill>
                <a:prstClr val="black">
                  <a:tint val="75000"/>
                </a:prstClr>
              </a:solidFill>
            </a:endParaRPr>
          </a:p>
        </p:txBody>
      </p:sp>
      <p:sp>
        <p:nvSpPr>
          <p:cNvPr id="12" name="Titre 11"/>
          <p:cNvSpPr>
            <a:spLocks noGrp="1"/>
          </p:cNvSpPr>
          <p:nvPr>
            <p:ph type="title"/>
          </p:nvPr>
        </p:nvSpPr>
        <p:spPr/>
        <p:txBody>
          <a:bodyPr/>
          <a:lstStyle/>
          <a:p>
            <a:r>
              <a:rPr lang="fr-FR"/>
              <a:t>Modifiez le style du titre</a:t>
            </a:r>
            <a:endParaRPr lang="fr-CA"/>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6732432" y="2493281"/>
            <a:ext cx="1728000" cy="3456000"/>
          </a:xfrm>
          <a:prstGeom prst="rect">
            <a:avLst/>
          </a:prstGeom>
        </p:spPr>
      </p:pic>
    </p:spTree>
    <p:extLst>
      <p:ext uri="{BB962C8B-B14F-4D97-AF65-F5344CB8AC3E}">
        <p14:creationId xmlns:p14="http://schemas.microsoft.com/office/powerpoint/2010/main" val="103638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odèle2-non-modifiable">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0230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 contenu - photo gauche 1">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33268" y="2492897"/>
            <a:ext cx="5544616" cy="3456384"/>
          </a:xfrm>
        </p:spPr>
        <p:txBody>
          <a:bodyPr>
            <a:normAutofit/>
          </a:bodyPr>
          <a:lstStyle>
            <a:lvl1pPr>
              <a:spcBef>
                <a:spcPts val="2400"/>
              </a:spcBef>
              <a:spcAft>
                <a:spcPts val="0"/>
              </a:spcAft>
              <a:defRPr lang="fr-FR" sz="2000" kern="1200" dirty="0" smtClean="0">
                <a:solidFill>
                  <a:schemeClr val="tx1">
                    <a:lumMod val="65000"/>
                    <a:lumOff val="35000"/>
                  </a:schemeClr>
                </a:solidFill>
                <a:latin typeface="+mj-lt"/>
                <a:ea typeface="+mn-ea"/>
                <a:cs typeface="+mn-cs"/>
              </a:defRPr>
            </a:lvl1pPr>
            <a:lvl2pPr>
              <a:spcBef>
                <a:spcPts val="600"/>
              </a:spcBef>
              <a:defRPr sz="2000">
                <a:latin typeface="+mj-lt"/>
              </a:defRPr>
            </a:lvl2pPr>
            <a:lvl3pPr marL="809625" indent="-276225">
              <a:defRPr sz="1800">
                <a:latin typeface="+mj-lt"/>
              </a:defRPr>
            </a:lvl3pPr>
            <a:lvl4pPr marL="809625" indent="-276225">
              <a:defRPr sz="1600">
                <a:latin typeface="+mj-lt"/>
              </a:defRPr>
            </a:lvl4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sp>
        <p:nvSpPr>
          <p:cNvPr id="9" name="Espace réservé du pied de page 8"/>
          <p:cNvSpPr>
            <a:spLocks noGrp="1"/>
          </p:cNvSpPr>
          <p:nvPr>
            <p:ph type="ftr" sz="quarter" idx="10"/>
          </p:nvPr>
        </p:nvSpPr>
        <p:spPr/>
        <p:txBody>
          <a:bodyPr/>
          <a:lstStyle/>
          <a:p>
            <a:endParaRPr lang="fr-CA" dirty="0">
              <a:solidFill>
                <a:prstClr val="black">
                  <a:tint val="75000"/>
                </a:prstClr>
              </a:solidFill>
            </a:endParaRPr>
          </a:p>
        </p:txBody>
      </p:sp>
      <p:sp>
        <p:nvSpPr>
          <p:cNvPr id="10" name="Espace réservé du numéro de diapositive 9"/>
          <p:cNvSpPr>
            <a:spLocks noGrp="1"/>
          </p:cNvSpPr>
          <p:nvPr>
            <p:ph type="sldNum" sz="quarter" idx="11"/>
          </p:nvPr>
        </p:nvSpPr>
        <p:spPr/>
        <p:txBody>
          <a:bodyPr/>
          <a:lstStyle/>
          <a:p>
            <a:fld id="{BC872325-CFE1-4496-83BC-FAAC16177CF3}" type="slidenum">
              <a:rPr lang="fr-CA" smtClean="0">
                <a:solidFill>
                  <a:prstClr val="black">
                    <a:tint val="75000"/>
                  </a:prstClr>
                </a:solidFill>
              </a:rPr>
              <a:pPr/>
              <a:t>‹N°›</a:t>
            </a:fld>
            <a:endParaRPr lang="fr-CA" dirty="0">
              <a:solidFill>
                <a:prstClr val="black">
                  <a:tint val="75000"/>
                </a:prstClr>
              </a:solidFill>
            </a:endParaRPr>
          </a:p>
        </p:txBody>
      </p:sp>
      <p:sp>
        <p:nvSpPr>
          <p:cNvPr id="12" name="Titre 11"/>
          <p:cNvSpPr>
            <a:spLocks noGrp="1"/>
          </p:cNvSpPr>
          <p:nvPr>
            <p:ph type="title"/>
          </p:nvPr>
        </p:nvSpPr>
        <p:spPr>
          <a:xfrm>
            <a:off x="1017884" y="1844904"/>
            <a:ext cx="7560000" cy="431968"/>
          </a:xfrm>
        </p:spPr>
        <p:txBody>
          <a:bodyPr/>
          <a:lstStyle/>
          <a:p>
            <a:r>
              <a:rPr lang="fr-FR"/>
              <a:t>Modifiez le style du titre</a:t>
            </a:r>
            <a:endParaRPr lang="fr-CA"/>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800" y="2493281"/>
            <a:ext cx="1728000" cy="3456000"/>
          </a:xfrm>
          <a:prstGeom prst="rect">
            <a:avLst/>
          </a:prstGeom>
        </p:spPr>
      </p:pic>
    </p:spTree>
    <p:extLst>
      <p:ext uri="{BB962C8B-B14F-4D97-AF65-F5344CB8AC3E}">
        <p14:creationId xmlns:p14="http://schemas.microsoft.com/office/powerpoint/2010/main" val="4243315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 contenu - photo gauche 2">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33884" y="2492897"/>
            <a:ext cx="5544000" cy="3456384"/>
          </a:xfrm>
        </p:spPr>
        <p:txBody>
          <a:bodyPr>
            <a:normAutofit/>
          </a:bodyPr>
          <a:lstStyle>
            <a:lvl1pPr>
              <a:spcBef>
                <a:spcPts val="2400"/>
              </a:spcBef>
              <a:spcAft>
                <a:spcPts val="0"/>
              </a:spcAft>
              <a:defRPr lang="fr-FR" sz="2000" kern="1200" dirty="0" smtClean="0">
                <a:solidFill>
                  <a:schemeClr val="tx1">
                    <a:lumMod val="65000"/>
                    <a:lumOff val="35000"/>
                  </a:schemeClr>
                </a:solidFill>
                <a:latin typeface="Verdana" pitchFamily="34" charset="0"/>
                <a:ea typeface="+mn-ea"/>
                <a:cs typeface="+mn-cs"/>
              </a:defRPr>
            </a:lvl1pPr>
            <a:lvl2pPr>
              <a:spcBef>
                <a:spcPts val="600"/>
              </a:spcBef>
              <a:defRPr sz="2000"/>
            </a:lvl2pPr>
            <a:lvl3pPr marL="809625" indent="-276225">
              <a:defRPr sz="1800"/>
            </a:lvl3pPr>
            <a:lvl4pPr marL="809625" indent="-276225">
              <a:defRPr sz="1600"/>
            </a:lvl4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sp>
        <p:nvSpPr>
          <p:cNvPr id="9" name="Espace réservé du pied de page 8"/>
          <p:cNvSpPr>
            <a:spLocks noGrp="1"/>
          </p:cNvSpPr>
          <p:nvPr>
            <p:ph type="ftr" sz="quarter" idx="10"/>
          </p:nvPr>
        </p:nvSpPr>
        <p:spPr/>
        <p:txBody>
          <a:bodyPr/>
          <a:lstStyle/>
          <a:p>
            <a:endParaRPr lang="fr-CA" dirty="0">
              <a:solidFill>
                <a:prstClr val="black">
                  <a:tint val="75000"/>
                </a:prstClr>
              </a:solidFill>
            </a:endParaRPr>
          </a:p>
        </p:txBody>
      </p:sp>
      <p:sp>
        <p:nvSpPr>
          <p:cNvPr id="10" name="Espace réservé du numéro de diapositive 9"/>
          <p:cNvSpPr>
            <a:spLocks noGrp="1"/>
          </p:cNvSpPr>
          <p:nvPr>
            <p:ph type="sldNum" sz="quarter" idx="11"/>
          </p:nvPr>
        </p:nvSpPr>
        <p:spPr/>
        <p:txBody>
          <a:bodyPr/>
          <a:lstStyle/>
          <a:p>
            <a:fld id="{BC872325-CFE1-4496-83BC-FAAC16177CF3}" type="slidenum">
              <a:rPr lang="fr-CA" smtClean="0">
                <a:solidFill>
                  <a:prstClr val="black">
                    <a:tint val="75000"/>
                  </a:prstClr>
                </a:solidFill>
              </a:rPr>
              <a:pPr/>
              <a:t>‹N°›</a:t>
            </a:fld>
            <a:endParaRPr lang="fr-CA" dirty="0">
              <a:solidFill>
                <a:prstClr val="black">
                  <a:tint val="75000"/>
                </a:prstClr>
              </a:solidFill>
            </a:endParaRPr>
          </a:p>
        </p:txBody>
      </p:sp>
      <p:sp>
        <p:nvSpPr>
          <p:cNvPr id="12" name="Titre 11"/>
          <p:cNvSpPr>
            <a:spLocks noGrp="1"/>
          </p:cNvSpPr>
          <p:nvPr>
            <p:ph type="title"/>
          </p:nvPr>
        </p:nvSpPr>
        <p:spPr>
          <a:xfrm>
            <a:off x="1017884" y="1844904"/>
            <a:ext cx="7560000" cy="431968"/>
          </a:xfrm>
        </p:spPr>
        <p:txBody>
          <a:bodyPr/>
          <a:lstStyle/>
          <a:p>
            <a:r>
              <a:rPr lang="fr-FR"/>
              <a:t>Modifiez le style du titre</a:t>
            </a:r>
            <a:endParaRPr lang="fr-CA"/>
          </a:p>
        </p:txBody>
      </p:sp>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126" y="2493281"/>
            <a:ext cx="1728000" cy="3456000"/>
          </a:xfrm>
          <a:prstGeom prst="rect">
            <a:avLst/>
          </a:prstGeom>
        </p:spPr>
      </p:pic>
    </p:spTree>
    <p:extLst>
      <p:ext uri="{BB962C8B-B14F-4D97-AF65-F5344CB8AC3E}">
        <p14:creationId xmlns:p14="http://schemas.microsoft.com/office/powerpoint/2010/main" val="420225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017884" y="1772816"/>
            <a:ext cx="7560000" cy="287952"/>
          </a:xfrm>
        </p:spPr>
        <p:txBody>
          <a:bodyPr/>
          <a:lstStyle>
            <a:lvl1pPr>
              <a:defRPr sz="2400">
                <a:latin typeface="+mj-lt"/>
              </a:defRPr>
            </a:lvl1pPr>
          </a:lstStyle>
          <a:p>
            <a:r>
              <a:rPr lang="fr-FR"/>
              <a:t>Modifiez le style du titre</a:t>
            </a:r>
            <a:endParaRPr lang="fr-CA"/>
          </a:p>
        </p:txBody>
      </p:sp>
      <p:sp>
        <p:nvSpPr>
          <p:cNvPr id="3" name="Espace réservé du texte 2"/>
          <p:cNvSpPr>
            <a:spLocks noGrp="1"/>
          </p:cNvSpPr>
          <p:nvPr>
            <p:ph type="body" idx="1"/>
          </p:nvPr>
        </p:nvSpPr>
        <p:spPr>
          <a:xfrm>
            <a:off x="1042988" y="2234853"/>
            <a:ext cx="3690000" cy="330051"/>
          </a:xfrm>
        </p:spPr>
        <p:txBody>
          <a:bodyPr anchor="t">
            <a:noAutofit/>
          </a:bodyPr>
          <a:lstStyle>
            <a:lvl1pPr marL="0" indent="0">
              <a:spcBef>
                <a:spcPts val="0"/>
              </a:spcBef>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p:nvPr>
        </p:nvSpPr>
        <p:spPr>
          <a:xfrm>
            <a:off x="1042988" y="2708920"/>
            <a:ext cx="3690000" cy="3456000"/>
          </a:xfrm>
        </p:spPr>
        <p:txBody>
          <a:bodyPr>
            <a:normAutofit/>
          </a:bodyPr>
          <a:lstStyle>
            <a:lvl1pPr>
              <a:spcBef>
                <a:spcPts val="1200"/>
              </a:spcBef>
              <a:defRPr sz="1600">
                <a:latin typeface="+mj-lt"/>
              </a:defRPr>
            </a:lvl1pPr>
            <a:lvl2pPr>
              <a:defRPr sz="1600">
                <a:latin typeface="+mj-lt"/>
              </a:defRPr>
            </a:lvl2pPr>
            <a:lvl3pPr>
              <a:defRPr sz="1200">
                <a:latin typeface="+mj-lt"/>
              </a:defRPr>
            </a:lvl3pPr>
            <a:lvl4pPr>
              <a:defRPr sz="1200">
                <a:latin typeface="+mj-lt"/>
              </a:defRPr>
            </a:lvl4pPr>
            <a:lvl5pPr>
              <a:defRPr sz="1400"/>
            </a:lvl5pPr>
            <a:lvl6pPr>
              <a:defRPr sz="1600"/>
            </a:lvl6pPr>
            <a:lvl7pPr>
              <a:defRPr sz="1600"/>
            </a:lvl7pPr>
            <a:lvl8pPr>
              <a:defRPr sz="1600"/>
            </a:lvl8pPr>
            <a:lvl9pPr>
              <a:defRPr sz="16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sp>
        <p:nvSpPr>
          <p:cNvPr id="5" name="Espace réservé du texte 4"/>
          <p:cNvSpPr>
            <a:spLocks noGrp="1"/>
          </p:cNvSpPr>
          <p:nvPr>
            <p:ph type="body" sz="quarter" idx="3"/>
          </p:nvPr>
        </p:nvSpPr>
        <p:spPr>
          <a:xfrm>
            <a:off x="4996800" y="2234853"/>
            <a:ext cx="3690000" cy="330051"/>
          </a:xfrm>
        </p:spPr>
        <p:txBody>
          <a:bodyPr anchor="t">
            <a:noAutofit/>
          </a:bodyPr>
          <a:lstStyle>
            <a:lvl1pPr marL="0" indent="0">
              <a:buNone/>
              <a:defRPr lang="fr-FR" sz="1600" b="1" kern="1200" dirty="0" smtClean="0">
                <a:solidFill>
                  <a:schemeClr val="tx1">
                    <a:lumMod val="65000"/>
                    <a:lumOff val="35000"/>
                  </a:schemeClr>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p:nvPr>
        </p:nvSpPr>
        <p:spPr>
          <a:xfrm>
            <a:off x="4996800" y="2708920"/>
            <a:ext cx="3690000" cy="3456000"/>
          </a:xfrm>
        </p:spPr>
        <p:txBody>
          <a:bodyPr>
            <a:normAutofit/>
          </a:bodyPr>
          <a:lstStyle>
            <a:lvl1pPr>
              <a:defRPr sz="1600">
                <a:latin typeface="+mj-lt"/>
              </a:defRPr>
            </a:lvl1pPr>
            <a:lvl2pPr marL="266700" indent="-266700">
              <a:defRPr lang="fr-FR" sz="1600" kern="1200" dirty="0" smtClean="0">
                <a:solidFill>
                  <a:schemeClr val="tx1">
                    <a:lumMod val="65000"/>
                    <a:lumOff val="35000"/>
                  </a:schemeClr>
                </a:solidFill>
                <a:latin typeface="+mj-lt"/>
                <a:ea typeface="+mn-ea"/>
                <a:cs typeface="+mn-cs"/>
              </a:defRPr>
            </a:lvl2pPr>
            <a:lvl3pPr marL="533400" indent="0">
              <a:defRPr lang="fr-FR" sz="1200" kern="1200" dirty="0" smtClean="0">
                <a:solidFill>
                  <a:schemeClr val="tx1">
                    <a:lumMod val="65000"/>
                    <a:lumOff val="35000"/>
                  </a:schemeClr>
                </a:solidFill>
                <a:latin typeface="+mj-lt"/>
                <a:ea typeface="+mn-ea"/>
                <a:cs typeface="+mn-cs"/>
              </a:defRPr>
            </a:lvl3pPr>
            <a:lvl4pPr>
              <a:defRPr sz="1200">
                <a:latin typeface="+mj-lt"/>
              </a:defRPr>
            </a:lvl4pPr>
            <a:lvl5pPr>
              <a:defRPr sz="1200"/>
            </a:lvl5pPr>
            <a:lvl6pPr>
              <a:defRPr sz="1600"/>
            </a:lvl6pPr>
            <a:lvl7pPr>
              <a:defRPr sz="1600"/>
            </a:lvl7pPr>
            <a:lvl8pPr>
              <a:defRPr sz="1600"/>
            </a:lvl8pPr>
            <a:lvl9pPr>
              <a:defRPr sz="1600"/>
            </a:lvl9pPr>
          </a:lstStyle>
          <a:p>
            <a:pPr lvl="0"/>
            <a:r>
              <a:rPr lang="fr-FR" dirty="0"/>
              <a:t>Modifiez les styles du texte du masque</a:t>
            </a:r>
          </a:p>
          <a:p>
            <a:pPr marL="266700" lvl="1" indent="-266700" algn="l" defTabSz="914400" rtl="0" eaLnBrk="1" latinLnBrk="0" hangingPunct="1">
              <a:lnSpc>
                <a:spcPct val="90000"/>
              </a:lnSpc>
              <a:spcBef>
                <a:spcPts val="500"/>
              </a:spcBef>
              <a:buSzPct val="90000"/>
              <a:buFont typeface="Verdana" pitchFamily="34" charset="0"/>
              <a:buChar char="&gt;"/>
            </a:pPr>
            <a:r>
              <a:rPr lang="fr-FR" dirty="0"/>
              <a:t>Deuxième niveau</a:t>
            </a:r>
          </a:p>
          <a:p>
            <a:pPr marL="809625" lvl="2" indent="-276225" algn="l" defTabSz="914400" rtl="0" eaLnBrk="1" latinLnBrk="0" hangingPunct="1">
              <a:lnSpc>
                <a:spcPct val="90000"/>
              </a:lnSpc>
              <a:spcBef>
                <a:spcPts val="1200"/>
              </a:spcBef>
              <a:buSzPct val="95000"/>
              <a:buFontTx/>
              <a:buNone/>
            </a:pPr>
            <a:r>
              <a:rPr lang="fr-FR" dirty="0"/>
              <a:t>Troisième niveau</a:t>
            </a:r>
          </a:p>
          <a:p>
            <a:pPr lvl="3"/>
            <a:r>
              <a:rPr lang="fr-FR" dirty="0"/>
              <a:t>Quatrième niveau</a:t>
            </a:r>
          </a:p>
        </p:txBody>
      </p:sp>
      <p:sp>
        <p:nvSpPr>
          <p:cNvPr id="8" name="Espace réservé du pied de page 7"/>
          <p:cNvSpPr>
            <a:spLocks noGrp="1"/>
          </p:cNvSpPr>
          <p:nvPr>
            <p:ph type="ftr" sz="quarter" idx="11"/>
          </p:nvPr>
        </p:nvSpPr>
        <p:spPr/>
        <p:txBody>
          <a:bodyPr/>
          <a:lstStyle/>
          <a:p>
            <a:endParaRPr lang="fr-CA" dirty="0">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BC872325-CFE1-4496-83BC-FAAC16177CF3}"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111098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4" name="Espace réservé du pied de page 3"/>
          <p:cNvSpPr>
            <a:spLocks noGrp="1"/>
          </p:cNvSpPr>
          <p:nvPr>
            <p:ph type="ftr" sz="quarter" idx="11"/>
          </p:nvPr>
        </p:nvSpPr>
        <p:spPr/>
        <p:txBody>
          <a:bodyPr/>
          <a:lstStyle/>
          <a:p>
            <a:endParaRPr lang="fr-CA">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BC872325-CFE1-4496-83BC-FAAC16177CF3}"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61922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endParaRPr lang="fr-CA">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BC872325-CFE1-4496-83BC-FAAC16177CF3}" type="slidenum">
              <a:rPr lang="fr-CA" smtClean="0">
                <a:solidFill>
                  <a:prstClr val="black">
                    <a:tint val="75000"/>
                  </a:prstClr>
                </a:solidFill>
              </a:rPr>
              <a:pPr/>
              <a:t>‹N°›</a:t>
            </a:fld>
            <a:endParaRPr lang="fr-CA">
              <a:solidFill>
                <a:prstClr val="black">
                  <a:tint val="75000"/>
                </a:prstClr>
              </a:solidFill>
            </a:endParaRPr>
          </a:p>
        </p:txBody>
      </p:sp>
      <p:sp>
        <p:nvSpPr>
          <p:cNvPr id="5" name="Rectangle 4"/>
          <p:cNvSpPr/>
          <p:nvPr userDrawn="1"/>
        </p:nvSpPr>
        <p:spPr>
          <a:xfrm>
            <a:off x="1043608" y="6165304"/>
            <a:ext cx="8100392" cy="1800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Tree>
    <p:extLst>
      <p:ext uri="{BB962C8B-B14F-4D97-AF65-F5344CB8AC3E}">
        <p14:creationId xmlns:p14="http://schemas.microsoft.com/office/powerpoint/2010/main" val="223600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Modele5-Titre-sous-titre mofidiable">
    <p:spTree>
      <p:nvGrpSpPr>
        <p:cNvPr id="1" name=""/>
        <p:cNvGrpSpPr/>
        <p:nvPr/>
      </p:nvGrpSpPr>
      <p:grpSpPr>
        <a:xfrm>
          <a:off x="0" y="0"/>
          <a:ext cx="0" cy="0"/>
          <a:chOff x="0" y="0"/>
          <a:chExt cx="0" cy="0"/>
        </a:xfrm>
      </p:grpSpPr>
      <p:sp>
        <p:nvSpPr>
          <p:cNvPr id="3" name="Sous-titre 2"/>
          <p:cNvSpPr>
            <a:spLocks noGrp="1"/>
          </p:cNvSpPr>
          <p:nvPr>
            <p:ph type="subTitle" idx="1" hasCustomPrompt="1"/>
          </p:nvPr>
        </p:nvSpPr>
        <p:spPr>
          <a:xfrm>
            <a:off x="3851920" y="3757141"/>
            <a:ext cx="4176068" cy="1800200"/>
          </a:xfrm>
          <a:prstGeom prst="rect">
            <a:avLst/>
          </a:prstGeom>
        </p:spPr>
        <p:txBody>
          <a:bodyPr lIns="90000" tIns="46800" rIns="90000" bIns="46800" anchor="t">
            <a:normAutofit/>
          </a:bodyPr>
          <a:lstStyle>
            <a:lvl1pPr marL="265113" indent="-265113" algn="l">
              <a:spcBef>
                <a:spcPts val="1200"/>
              </a:spcBef>
              <a:spcAft>
                <a:spcPts val="1200"/>
              </a:spcAft>
              <a:buSzPct val="75000"/>
              <a:buFont typeface="Arial Black" pitchFamily="34" charset="0"/>
              <a:buChar char="&gt;"/>
              <a:defRPr sz="3000">
                <a:solidFill>
                  <a:schemeClr val="accent2"/>
                </a:solidFill>
                <a:latin typeface="Arial Black"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Sous-titres</a:t>
            </a:r>
            <a:endParaRPr lang="fr-CA" dirty="0"/>
          </a:p>
        </p:txBody>
      </p:sp>
      <p:sp>
        <p:nvSpPr>
          <p:cNvPr id="2" name="Titre 1"/>
          <p:cNvSpPr>
            <a:spLocks noGrp="1"/>
          </p:cNvSpPr>
          <p:nvPr>
            <p:ph type="ctrTitle" hasCustomPrompt="1"/>
          </p:nvPr>
        </p:nvSpPr>
        <p:spPr>
          <a:xfrm>
            <a:off x="1907705" y="2745032"/>
            <a:ext cx="6120680" cy="972000"/>
          </a:xfrm>
        </p:spPr>
        <p:txBody>
          <a:bodyPr lIns="46800" tIns="46800" rIns="46800" bIns="46800" anchor="ctr">
            <a:normAutofit/>
          </a:bodyPr>
          <a:lstStyle>
            <a:lvl1pPr algn="l">
              <a:lnSpc>
                <a:spcPct val="85000"/>
              </a:lnSpc>
              <a:defRPr sz="5600"/>
            </a:lvl1pPr>
          </a:lstStyle>
          <a:p>
            <a:r>
              <a:rPr lang="fr-FR" dirty="0"/>
              <a:t>Titre</a:t>
            </a:r>
            <a:endParaRPr lang="fr-CA" dirty="0"/>
          </a:p>
        </p:txBody>
      </p:sp>
      <p:sp>
        <p:nvSpPr>
          <p:cNvPr id="8" name="Espace réservé du numéro de diapositive 5"/>
          <p:cNvSpPr>
            <a:spLocks noGrp="1"/>
          </p:cNvSpPr>
          <p:nvPr>
            <p:ph type="sldNum" sz="quarter" idx="4"/>
          </p:nvPr>
        </p:nvSpPr>
        <p:spPr>
          <a:xfrm>
            <a:off x="8172400" y="6381328"/>
            <a:ext cx="442392" cy="180000"/>
          </a:xfrm>
          <a:prstGeom prst="rect">
            <a:avLst/>
          </a:prstGeom>
        </p:spPr>
        <p:txBody>
          <a:bodyPr vert="horz" lIns="0" tIns="0" rIns="0" bIns="0" rtlCol="0" anchor="ctr"/>
          <a:lstStyle>
            <a:lvl1pPr algn="r">
              <a:lnSpc>
                <a:spcPct val="50000"/>
              </a:lnSpc>
              <a:defRPr sz="900">
                <a:solidFill>
                  <a:schemeClr val="tx1">
                    <a:tint val="75000"/>
                  </a:schemeClr>
                </a:solidFill>
                <a:latin typeface="Arial" pitchFamily="34" charset="0"/>
                <a:cs typeface="Arial" pitchFamily="34" charset="0"/>
              </a:defRPr>
            </a:lvl1pPr>
          </a:lstStyle>
          <a:p>
            <a:fld id="{BC872325-CFE1-4496-83BC-FAAC16177CF3}" type="slidenum">
              <a:rPr lang="fr-CA" smtClean="0">
                <a:solidFill>
                  <a:prstClr val="black">
                    <a:tint val="75000"/>
                  </a:prstClr>
                </a:solidFill>
              </a:rPr>
              <a:pPr/>
              <a:t>‹N°›</a:t>
            </a:fld>
            <a:endParaRPr lang="fr-CA" dirty="0">
              <a:solidFill>
                <a:prstClr val="black">
                  <a:tint val="75000"/>
                </a:prstClr>
              </a:solidFill>
            </a:endParaRPr>
          </a:p>
        </p:txBody>
      </p:sp>
    </p:spTree>
    <p:extLst>
      <p:ext uri="{BB962C8B-B14F-4D97-AF65-F5344CB8AC3E}">
        <p14:creationId xmlns:p14="http://schemas.microsoft.com/office/powerpoint/2010/main" val="474414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2"/>
          <p:cNvSpPr>
            <a:spLocks noGrp="1"/>
          </p:cNvSpPr>
          <p:nvPr>
            <p:ph type="body"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pied de page 3"/>
          <p:cNvSpPr>
            <a:spLocks noGrp="1"/>
          </p:cNvSpPr>
          <p:nvPr>
            <p:ph type="ftr" sz="quarter" idx="10"/>
          </p:nvPr>
        </p:nvSpPr>
        <p:spPr/>
        <p:txBody>
          <a:bodyPr/>
          <a:lstStyle/>
          <a:p>
            <a:endParaRPr lang="fr-CA" dirty="0">
              <a:solidFill>
                <a:prstClr val="black">
                  <a:tint val="75000"/>
                </a:prstClr>
              </a:solidFill>
            </a:endParaRPr>
          </a:p>
        </p:txBody>
      </p:sp>
      <p:sp>
        <p:nvSpPr>
          <p:cNvPr id="5" name="Espace réservé du numéro de diapositive 4"/>
          <p:cNvSpPr>
            <a:spLocks noGrp="1"/>
          </p:cNvSpPr>
          <p:nvPr>
            <p:ph type="sldNum" sz="quarter" idx="11"/>
          </p:nvPr>
        </p:nvSpPr>
        <p:spPr/>
        <p:txBody>
          <a:bodyPr/>
          <a:lstStyle/>
          <a:p>
            <a:fld id="{BC872325-CFE1-4496-83BC-FAAC16177CF3}" type="slidenum">
              <a:rPr lang="fr-CA" smtClean="0">
                <a:solidFill>
                  <a:prstClr val="black">
                    <a:tint val="75000"/>
                  </a:prstClr>
                </a:solidFill>
              </a:rPr>
              <a:pPr/>
              <a:t>‹N°›</a:t>
            </a:fld>
            <a:endParaRPr lang="fr-CA" dirty="0">
              <a:solidFill>
                <a:prstClr val="black">
                  <a:tint val="75000"/>
                </a:prstClr>
              </a:solidFill>
            </a:endParaRPr>
          </a:p>
        </p:txBody>
      </p:sp>
    </p:spTree>
    <p:extLst>
      <p:ext uri="{BB962C8B-B14F-4D97-AF65-F5344CB8AC3E}">
        <p14:creationId xmlns:p14="http://schemas.microsoft.com/office/powerpoint/2010/main" val="1775597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Modèle1-non modifiabl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2832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odèle3-titre modifiable">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re 2"/>
          <p:cNvSpPr>
            <a:spLocks noGrp="1"/>
          </p:cNvSpPr>
          <p:nvPr>
            <p:ph type="title" hasCustomPrompt="1"/>
          </p:nvPr>
        </p:nvSpPr>
        <p:spPr>
          <a:xfrm>
            <a:off x="2051719" y="2668811"/>
            <a:ext cx="4680000" cy="1512168"/>
          </a:xfrm>
        </p:spPr>
        <p:txBody>
          <a:bodyPr/>
          <a:lstStyle>
            <a:lvl1pPr>
              <a:defRPr/>
            </a:lvl1pPr>
          </a:lstStyle>
          <a:p>
            <a:r>
              <a:rPr lang="fr-FR" dirty="0"/>
              <a:t>Titre page intercalaire</a:t>
            </a:r>
            <a:endParaRPr lang="fr-CA" dirty="0"/>
          </a:p>
        </p:txBody>
      </p:sp>
    </p:spTree>
    <p:extLst>
      <p:ext uri="{BB962C8B-B14F-4D97-AF65-F5344CB8AC3E}">
        <p14:creationId xmlns:p14="http://schemas.microsoft.com/office/powerpoint/2010/main" val="109645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dele4-Titre-sous-titre mofidiable">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ous-titre 2"/>
          <p:cNvSpPr>
            <a:spLocks noGrp="1"/>
          </p:cNvSpPr>
          <p:nvPr>
            <p:ph type="subTitle" idx="1" hasCustomPrompt="1"/>
          </p:nvPr>
        </p:nvSpPr>
        <p:spPr>
          <a:xfrm>
            <a:off x="3851920" y="3757141"/>
            <a:ext cx="4176068" cy="1800200"/>
          </a:xfrm>
          <a:prstGeom prst="rect">
            <a:avLst/>
          </a:prstGeom>
        </p:spPr>
        <p:txBody>
          <a:bodyPr lIns="90000" tIns="46800" rIns="90000" bIns="46800" anchor="t">
            <a:normAutofit/>
          </a:bodyPr>
          <a:lstStyle>
            <a:lvl1pPr marL="265113" indent="-265113" algn="l">
              <a:spcBef>
                <a:spcPts val="1200"/>
              </a:spcBef>
              <a:spcAft>
                <a:spcPts val="1200"/>
              </a:spcAft>
              <a:buSzPct val="75000"/>
              <a:buFont typeface="Arial Black" pitchFamily="34" charset="0"/>
              <a:buChar char="&gt;"/>
              <a:defRPr sz="3000">
                <a:solidFill>
                  <a:schemeClr val="accent2"/>
                </a:solidFill>
                <a:latin typeface="Arial Black"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Sous-titres</a:t>
            </a:r>
            <a:endParaRPr lang="fr-CA" dirty="0"/>
          </a:p>
        </p:txBody>
      </p:sp>
      <p:sp>
        <p:nvSpPr>
          <p:cNvPr id="2" name="Titre 1"/>
          <p:cNvSpPr>
            <a:spLocks noGrp="1"/>
          </p:cNvSpPr>
          <p:nvPr>
            <p:ph type="ctrTitle" hasCustomPrompt="1"/>
          </p:nvPr>
        </p:nvSpPr>
        <p:spPr>
          <a:xfrm>
            <a:off x="1907705" y="2745032"/>
            <a:ext cx="6120680" cy="972000"/>
          </a:xfrm>
        </p:spPr>
        <p:txBody>
          <a:bodyPr lIns="46800" tIns="46800" rIns="46800" bIns="46800" anchor="ctr">
            <a:normAutofit/>
          </a:bodyPr>
          <a:lstStyle>
            <a:lvl1pPr algn="l">
              <a:lnSpc>
                <a:spcPct val="85000"/>
              </a:lnSpc>
              <a:defRPr sz="5600"/>
            </a:lvl1pPr>
          </a:lstStyle>
          <a:p>
            <a:r>
              <a:rPr lang="fr-FR" dirty="0"/>
              <a:t>Titre</a:t>
            </a:r>
            <a:endParaRPr lang="fr-CA" dirty="0"/>
          </a:p>
        </p:txBody>
      </p:sp>
    </p:spTree>
    <p:extLst>
      <p:ext uri="{BB962C8B-B14F-4D97-AF65-F5344CB8AC3E}">
        <p14:creationId xmlns:p14="http://schemas.microsoft.com/office/powerpoint/2010/main" val="2516767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odele4-Entierement mofidiable">
    <p:spTree>
      <p:nvGrpSpPr>
        <p:cNvPr id="1" name=""/>
        <p:cNvGrpSpPr/>
        <p:nvPr/>
      </p:nvGrpSpPr>
      <p:grpSpPr>
        <a:xfrm>
          <a:off x="0" y="0"/>
          <a:ext cx="0" cy="0"/>
          <a:chOff x="0" y="0"/>
          <a:chExt cx="0" cy="0"/>
        </a:xfrm>
      </p:grpSpPr>
      <p:sp>
        <p:nvSpPr>
          <p:cNvPr id="15" name="Espace  texte Jaune 9"/>
          <p:cNvSpPr>
            <a:spLocks noGrp="1"/>
          </p:cNvSpPr>
          <p:nvPr>
            <p:ph type="body" sz="quarter" idx="17" hasCustomPrompt="1"/>
          </p:nvPr>
        </p:nvSpPr>
        <p:spPr>
          <a:xfrm>
            <a:off x="611560" y="3825080"/>
            <a:ext cx="2255937" cy="324000"/>
          </a:xfrm>
          <a:prstGeom prst="rect">
            <a:avLst/>
          </a:prstGeom>
        </p:spPr>
        <p:txBody>
          <a:bodyPr lIns="90000" tIns="46800" rIns="90000" bIns="46800" anchor="ctr"/>
          <a:lstStyle>
            <a:lvl1pPr>
              <a:lnSpc>
                <a:spcPct val="90000"/>
              </a:lnSpc>
              <a:spcBef>
                <a:spcPts val="0"/>
              </a:spcBef>
              <a:defRPr sz="2400">
                <a:solidFill>
                  <a:schemeClr val="accent2">
                    <a:lumMod val="75000"/>
                  </a:schemeClr>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dirty="0"/>
              <a:t>Texte9</a:t>
            </a:r>
          </a:p>
        </p:txBody>
      </p:sp>
      <p:sp>
        <p:nvSpPr>
          <p:cNvPr id="16" name="Espace  texte Jaune 8"/>
          <p:cNvSpPr>
            <a:spLocks noGrp="1"/>
          </p:cNvSpPr>
          <p:nvPr>
            <p:ph type="body" sz="quarter" idx="18" hasCustomPrompt="1"/>
          </p:nvPr>
        </p:nvSpPr>
        <p:spPr>
          <a:xfrm>
            <a:off x="5076056" y="2338247"/>
            <a:ext cx="3528392" cy="396000"/>
          </a:xfrm>
          <a:prstGeom prst="rect">
            <a:avLst/>
          </a:prstGeom>
        </p:spPr>
        <p:txBody>
          <a:bodyPr lIns="90000" tIns="46800" rIns="90000" bIns="46800" anchor="ctr"/>
          <a:lstStyle>
            <a:lvl1pPr>
              <a:spcBef>
                <a:spcPts val="0"/>
              </a:spcBef>
              <a:defRPr sz="2000">
                <a:solidFill>
                  <a:schemeClr val="accent2">
                    <a:lumMod val="75000"/>
                  </a:schemeClr>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dirty="0"/>
              <a:t>Texte8</a:t>
            </a:r>
          </a:p>
        </p:txBody>
      </p:sp>
      <p:sp>
        <p:nvSpPr>
          <p:cNvPr id="14" name="Espace  texte Gris pâle 7"/>
          <p:cNvSpPr>
            <a:spLocks noGrp="1"/>
          </p:cNvSpPr>
          <p:nvPr>
            <p:ph type="body" sz="quarter" idx="16" hasCustomPrompt="1"/>
          </p:nvPr>
        </p:nvSpPr>
        <p:spPr>
          <a:xfrm>
            <a:off x="5868144" y="1965199"/>
            <a:ext cx="1872208" cy="330516"/>
          </a:xfrm>
          <a:prstGeom prst="rect">
            <a:avLst/>
          </a:prstGeom>
        </p:spPr>
        <p:txBody>
          <a:bodyPr lIns="90000" tIns="46800" rIns="90000" bIns="46800" anchor="ctr"/>
          <a:lstStyle>
            <a:lvl1pPr>
              <a:lnSpc>
                <a:spcPct val="90000"/>
              </a:lnSpc>
              <a:spcBef>
                <a:spcPts val="0"/>
              </a:spcBef>
              <a:defRPr sz="1800">
                <a:solidFill>
                  <a:schemeClr val="bg2">
                    <a:lumMod val="60000"/>
                    <a:lumOff val="40000"/>
                  </a:schemeClr>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dirty="0"/>
              <a:t>Texte7</a:t>
            </a:r>
          </a:p>
        </p:txBody>
      </p:sp>
      <p:sp>
        <p:nvSpPr>
          <p:cNvPr id="12" name="Espace  texte Gris 6"/>
          <p:cNvSpPr>
            <a:spLocks noGrp="1"/>
          </p:cNvSpPr>
          <p:nvPr>
            <p:ph type="body" sz="quarter" idx="14" hasCustomPrompt="1"/>
          </p:nvPr>
        </p:nvSpPr>
        <p:spPr>
          <a:xfrm>
            <a:off x="2627784" y="5618764"/>
            <a:ext cx="2448272" cy="359992"/>
          </a:xfrm>
          <a:prstGeom prst="rect">
            <a:avLst/>
          </a:prstGeom>
        </p:spPr>
        <p:txBody>
          <a:bodyPr lIns="0" tIns="0" rIns="0" bIns="0" anchor="ctr"/>
          <a:lstStyle>
            <a:lvl1pPr>
              <a:lnSpc>
                <a:spcPct val="90000"/>
              </a:lnSpc>
              <a:spcBef>
                <a:spcPts val="0"/>
              </a:spcBef>
              <a:defRPr sz="1800">
                <a:solidFill>
                  <a:schemeClr val="bg2"/>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dirty="0"/>
              <a:t>Texte6</a:t>
            </a:r>
          </a:p>
        </p:txBody>
      </p:sp>
      <p:sp>
        <p:nvSpPr>
          <p:cNvPr id="13" name="Espace  texte Gris 5"/>
          <p:cNvSpPr>
            <a:spLocks noGrp="1"/>
          </p:cNvSpPr>
          <p:nvPr>
            <p:ph type="body" sz="quarter" idx="15" hasCustomPrompt="1"/>
          </p:nvPr>
        </p:nvSpPr>
        <p:spPr>
          <a:xfrm>
            <a:off x="323528" y="2183646"/>
            <a:ext cx="1944216" cy="359992"/>
          </a:xfrm>
          <a:prstGeom prst="rect">
            <a:avLst/>
          </a:prstGeom>
        </p:spPr>
        <p:txBody>
          <a:bodyPr lIns="90000" tIns="46800" rIns="90000" bIns="46800" anchor="ctr"/>
          <a:lstStyle>
            <a:lvl1pPr>
              <a:lnSpc>
                <a:spcPct val="90000"/>
              </a:lnSpc>
              <a:spcBef>
                <a:spcPts val="0"/>
              </a:spcBef>
              <a:defRPr sz="2000">
                <a:solidFill>
                  <a:schemeClr val="bg2"/>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dirty="0"/>
              <a:t>Texte5</a:t>
            </a:r>
          </a:p>
        </p:txBody>
      </p:sp>
      <p:sp>
        <p:nvSpPr>
          <p:cNvPr id="11" name="Espace  texte Bleu fonce 4"/>
          <p:cNvSpPr>
            <a:spLocks noGrp="1"/>
          </p:cNvSpPr>
          <p:nvPr>
            <p:ph type="body" sz="quarter" idx="13" hasCustomPrompt="1"/>
          </p:nvPr>
        </p:nvSpPr>
        <p:spPr>
          <a:xfrm>
            <a:off x="1619672" y="5042700"/>
            <a:ext cx="2088232" cy="432000"/>
          </a:xfrm>
          <a:prstGeom prst="rect">
            <a:avLst/>
          </a:prstGeom>
        </p:spPr>
        <p:txBody>
          <a:bodyPr lIns="90000" tIns="46800" rIns="90000" bIns="46800" anchor="ctr"/>
          <a:lstStyle>
            <a:lvl1pPr>
              <a:lnSpc>
                <a:spcPct val="90000"/>
              </a:lnSpc>
              <a:spcBef>
                <a:spcPts val="0"/>
              </a:spcBef>
              <a:defRPr sz="2800">
                <a:solidFill>
                  <a:srgbClr val="034EA1"/>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dirty="0"/>
              <a:t>Texte4</a:t>
            </a:r>
          </a:p>
        </p:txBody>
      </p:sp>
      <p:sp>
        <p:nvSpPr>
          <p:cNvPr id="10" name="Espace  texte Bleu 3"/>
          <p:cNvSpPr>
            <a:spLocks noGrp="1"/>
          </p:cNvSpPr>
          <p:nvPr>
            <p:ph type="body" sz="quarter" idx="12" hasCustomPrompt="1"/>
          </p:nvPr>
        </p:nvSpPr>
        <p:spPr>
          <a:xfrm>
            <a:off x="827584" y="4343838"/>
            <a:ext cx="2736304" cy="576000"/>
          </a:xfrm>
          <a:prstGeom prst="rect">
            <a:avLst/>
          </a:prstGeom>
        </p:spPr>
        <p:txBody>
          <a:bodyPr lIns="90000" tIns="46800" rIns="90000" bIns="46800" anchor="ctr"/>
          <a:lstStyle>
            <a:lvl1pPr>
              <a:lnSpc>
                <a:spcPct val="90000"/>
              </a:lnSpc>
              <a:spcBef>
                <a:spcPts val="0"/>
              </a:spcBef>
              <a:defRPr sz="3800">
                <a:solidFill>
                  <a:srgbClr val="029EDC"/>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dirty="0"/>
              <a:t>Texte3</a:t>
            </a:r>
          </a:p>
        </p:txBody>
      </p:sp>
      <p:sp>
        <p:nvSpPr>
          <p:cNvPr id="9" name="Espace  texte Bleu 2"/>
          <p:cNvSpPr>
            <a:spLocks noGrp="1"/>
          </p:cNvSpPr>
          <p:nvPr>
            <p:ph type="body" sz="quarter" idx="11" hasCustomPrompt="1"/>
          </p:nvPr>
        </p:nvSpPr>
        <p:spPr>
          <a:xfrm>
            <a:off x="2411760" y="1844823"/>
            <a:ext cx="2088232" cy="684000"/>
          </a:xfrm>
          <a:prstGeom prst="rect">
            <a:avLst/>
          </a:prstGeom>
        </p:spPr>
        <p:txBody>
          <a:bodyPr lIns="90000" tIns="46800" rIns="90000" bIns="46800" anchor="ctr"/>
          <a:lstStyle>
            <a:lvl1pPr>
              <a:lnSpc>
                <a:spcPct val="90000"/>
              </a:lnSpc>
              <a:spcBef>
                <a:spcPts val="0"/>
              </a:spcBef>
              <a:defRPr sz="4000">
                <a:solidFill>
                  <a:srgbClr val="028EC6"/>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dirty="0"/>
              <a:t>Texte2</a:t>
            </a:r>
          </a:p>
        </p:txBody>
      </p:sp>
      <p:sp>
        <p:nvSpPr>
          <p:cNvPr id="8" name="Espace  texte Bleu 1"/>
          <p:cNvSpPr>
            <a:spLocks noGrp="1"/>
          </p:cNvSpPr>
          <p:nvPr>
            <p:ph type="body" sz="quarter" idx="10" hasCustomPrompt="1"/>
          </p:nvPr>
        </p:nvSpPr>
        <p:spPr>
          <a:xfrm>
            <a:off x="4716016" y="1290026"/>
            <a:ext cx="2077599" cy="684000"/>
          </a:xfrm>
          <a:prstGeom prst="rect">
            <a:avLst/>
          </a:prstGeom>
        </p:spPr>
        <p:txBody>
          <a:bodyPr lIns="90000" tIns="46800" rIns="90000" bIns="46800" anchor="ctr"/>
          <a:lstStyle>
            <a:lvl1pPr>
              <a:lnSpc>
                <a:spcPct val="90000"/>
              </a:lnSpc>
              <a:spcBef>
                <a:spcPts val="0"/>
              </a:spcBef>
              <a:defRPr sz="4000">
                <a:solidFill>
                  <a:schemeClr val="accent1"/>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dirty="0"/>
              <a:t>Texte1</a:t>
            </a:r>
          </a:p>
        </p:txBody>
      </p:sp>
      <p:sp>
        <p:nvSpPr>
          <p:cNvPr id="3" name="Sous-titre 2"/>
          <p:cNvSpPr>
            <a:spLocks noGrp="1"/>
          </p:cNvSpPr>
          <p:nvPr>
            <p:ph type="subTitle" idx="1" hasCustomPrompt="1"/>
          </p:nvPr>
        </p:nvSpPr>
        <p:spPr>
          <a:xfrm>
            <a:off x="3851920" y="3748931"/>
            <a:ext cx="4176068" cy="1800200"/>
          </a:xfrm>
          <a:prstGeom prst="rect">
            <a:avLst/>
          </a:prstGeom>
        </p:spPr>
        <p:txBody>
          <a:bodyPr lIns="90000" tIns="46800" rIns="90000" bIns="46800" anchor="t">
            <a:normAutofit/>
          </a:bodyPr>
          <a:lstStyle>
            <a:lvl1pPr marL="265113" indent="-265113" algn="l">
              <a:spcBef>
                <a:spcPts val="1200"/>
              </a:spcBef>
              <a:spcAft>
                <a:spcPts val="1200"/>
              </a:spcAft>
              <a:buSzPct val="75000"/>
              <a:buFont typeface="Arial Black" pitchFamily="34" charset="0"/>
              <a:buChar char="&gt;"/>
              <a:defRPr sz="3000">
                <a:solidFill>
                  <a:schemeClr val="accent2"/>
                </a:solidFill>
                <a:latin typeface="Arial Black"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Sous-titres</a:t>
            </a:r>
            <a:endParaRPr lang="fr-CA" dirty="0"/>
          </a:p>
        </p:txBody>
      </p:sp>
      <p:sp>
        <p:nvSpPr>
          <p:cNvPr id="2" name="Titre 1"/>
          <p:cNvSpPr>
            <a:spLocks noGrp="1"/>
          </p:cNvSpPr>
          <p:nvPr>
            <p:ph type="ctrTitle" hasCustomPrompt="1"/>
          </p:nvPr>
        </p:nvSpPr>
        <p:spPr>
          <a:xfrm>
            <a:off x="1907705" y="2745032"/>
            <a:ext cx="6120680" cy="972000"/>
          </a:xfrm>
        </p:spPr>
        <p:txBody>
          <a:bodyPr lIns="46800" tIns="46800" rIns="46800" bIns="46800" anchor="ctr">
            <a:normAutofit/>
          </a:bodyPr>
          <a:lstStyle>
            <a:lvl1pPr algn="l">
              <a:lnSpc>
                <a:spcPct val="85000"/>
              </a:lnSpc>
              <a:defRPr sz="5600"/>
            </a:lvl1pPr>
          </a:lstStyle>
          <a:p>
            <a:r>
              <a:rPr lang="fr-FR" dirty="0"/>
              <a:t>Titre</a:t>
            </a:r>
            <a:endParaRPr lang="fr-CA" dirty="0"/>
          </a:p>
        </p:txBody>
      </p:sp>
    </p:spTree>
    <p:extLst>
      <p:ext uri="{BB962C8B-B14F-4D97-AF65-F5344CB8AC3E}">
        <p14:creationId xmlns:p14="http://schemas.microsoft.com/office/powerpoint/2010/main" val="149566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CA"/>
          </a:p>
        </p:txBody>
      </p:sp>
      <p:sp>
        <p:nvSpPr>
          <p:cNvPr id="4" name="Espace réservé de la date 3"/>
          <p:cNvSpPr>
            <a:spLocks noGrp="1"/>
          </p:cNvSpPr>
          <p:nvPr>
            <p:ph type="dt" sz="half" idx="10"/>
          </p:nvPr>
        </p:nvSpPr>
        <p:spPr/>
        <p:txBody>
          <a:bodyPr/>
          <a:lstStyle/>
          <a:p>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C8BEF1FF-BF04-41E6-9147-186E24ADDC61}" type="slidenum">
              <a:rPr lang="fr-CA" smtClean="0"/>
              <a:t>‹N°›</a:t>
            </a:fld>
            <a:endParaRPr lang="fr-CA"/>
          </a:p>
        </p:txBody>
      </p:sp>
    </p:spTree>
    <p:extLst>
      <p:ext uri="{BB962C8B-B14F-4D97-AF65-F5344CB8AC3E}">
        <p14:creationId xmlns:p14="http://schemas.microsoft.com/office/powerpoint/2010/main" val="2821505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C8BEF1FF-BF04-41E6-9147-186E24ADDC61}" type="slidenum">
              <a:rPr lang="fr-CA" smtClean="0"/>
              <a:t>‹N°›</a:t>
            </a:fld>
            <a:endParaRPr lang="fr-CA"/>
          </a:p>
        </p:txBody>
      </p:sp>
    </p:spTree>
    <p:extLst>
      <p:ext uri="{BB962C8B-B14F-4D97-AF65-F5344CB8AC3E}">
        <p14:creationId xmlns:p14="http://schemas.microsoft.com/office/powerpoint/2010/main" val="2829430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C8BEF1FF-BF04-41E6-9147-186E24ADDC61}" type="slidenum">
              <a:rPr lang="fr-CA" smtClean="0"/>
              <a:t>‹N°›</a:t>
            </a:fld>
            <a:endParaRPr lang="fr-CA"/>
          </a:p>
        </p:txBody>
      </p:sp>
    </p:spTree>
    <p:extLst>
      <p:ext uri="{BB962C8B-B14F-4D97-AF65-F5344CB8AC3E}">
        <p14:creationId xmlns:p14="http://schemas.microsoft.com/office/powerpoint/2010/main" val="120650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C8BEF1FF-BF04-41E6-9147-186E24ADDC61}" type="slidenum">
              <a:rPr lang="fr-CA" smtClean="0"/>
              <a:t>‹N°›</a:t>
            </a:fld>
            <a:endParaRPr lang="fr-CA"/>
          </a:p>
        </p:txBody>
      </p:sp>
    </p:spTree>
    <p:extLst>
      <p:ext uri="{BB962C8B-B14F-4D97-AF65-F5344CB8AC3E}">
        <p14:creationId xmlns:p14="http://schemas.microsoft.com/office/powerpoint/2010/main" val="7049879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253522" y="2677021"/>
            <a:ext cx="4644000" cy="1512168"/>
          </a:xfrm>
          <a:prstGeom prst="rect">
            <a:avLst/>
          </a:prstGeom>
        </p:spPr>
        <p:txBody>
          <a:bodyPr vert="horz" lIns="0" tIns="0" rIns="0" bIns="0" rtlCol="0" anchor="ctr">
            <a:normAutofit/>
          </a:bodyPr>
          <a:lstStyle/>
          <a:p>
            <a:r>
              <a:rPr lang="fr-FR" dirty="0"/>
              <a:t>Titre page intercalaire  </a:t>
            </a:r>
            <a:endParaRPr lang="fr-CA" dirty="0"/>
          </a:p>
        </p:txBody>
      </p:sp>
    </p:spTree>
    <p:extLst>
      <p:ext uri="{BB962C8B-B14F-4D97-AF65-F5344CB8AC3E}">
        <p14:creationId xmlns:p14="http://schemas.microsoft.com/office/powerpoint/2010/main" val="198879705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lnSpc>
          <a:spcPct val="85000"/>
        </a:lnSpc>
        <a:spcBef>
          <a:spcPct val="0"/>
        </a:spcBef>
        <a:buNone/>
        <a:defRPr lang="fr-CA" sz="4800" kern="1200" dirty="0" smtClean="0">
          <a:solidFill>
            <a:srgbClr val="02AEF1"/>
          </a:solidFill>
          <a:latin typeface="Arial Black" pitchFamily="34" charset="0"/>
          <a:ea typeface="+mj-ea"/>
          <a:cs typeface="+mj-cs"/>
        </a:defRPr>
      </a:lvl1pPr>
    </p:titleStyle>
    <p:bodyStyle>
      <a:lvl1pPr marL="0" indent="0" algn="l" defTabSz="914400" rtl="0" eaLnBrk="1" latinLnBrk="0" hangingPunct="1">
        <a:lnSpc>
          <a:spcPct val="90000"/>
        </a:lnSpc>
        <a:spcBef>
          <a:spcPts val="2400"/>
        </a:spcBef>
        <a:spcAft>
          <a:spcPts val="0"/>
        </a:spcAft>
        <a:buSzPct val="95000"/>
        <a:buFontTx/>
        <a:buNone/>
        <a:defRPr sz="2400" kern="1200">
          <a:solidFill>
            <a:schemeClr val="tx1">
              <a:lumMod val="65000"/>
              <a:lumOff val="35000"/>
            </a:schemeClr>
          </a:solidFill>
          <a:latin typeface="Verdana" pitchFamily="34" charset="0"/>
          <a:ea typeface="+mn-ea"/>
          <a:cs typeface="+mn-cs"/>
        </a:defRPr>
      </a:lvl1pPr>
      <a:lvl2pPr marL="266700" indent="-266700" algn="l" defTabSz="914400" rtl="0" eaLnBrk="1" latinLnBrk="0" hangingPunct="1">
        <a:lnSpc>
          <a:spcPct val="90000"/>
        </a:lnSpc>
        <a:spcBef>
          <a:spcPts val="500"/>
        </a:spcBef>
        <a:buSzPct val="90000"/>
        <a:buFont typeface="Verdana" pitchFamily="34" charset="0"/>
        <a:buChar char="&gt;"/>
        <a:defRPr lang="fr-FR" sz="2200" kern="1200" dirty="0" smtClean="0">
          <a:solidFill>
            <a:schemeClr val="tx1">
              <a:lumMod val="65000"/>
              <a:lumOff val="35000"/>
            </a:schemeClr>
          </a:solidFill>
          <a:latin typeface="Verdana" pitchFamily="34" charset="0"/>
          <a:ea typeface="+mn-ea"/>
          <a:cs typeface="+mn-cs"/>
        </a:defRPr>
      </a:lvl2pPr>
      <a:lvl3pPr marL="809625" indent="-276225" algn="l" defTabSz="914400" rtl="0" eaLnBrk="1" latinLnBrk="0" hangingPunct="1">
        <a:lnSpc>
          <a:spcPct val="90000"/>
        </a:lnSpc>
        <a:spcBef>
          <a:spcPts val="1200"/>
        </a:spcBef>
        <a:buSzPct val="95000"/>
        <a:buFontTx/>
        <a:buNone/>
        <a:defRPr sz="2000" kern="1200">
          <a:solidFill>
            <a:schemeClr val="tx1">
              <a:lumMod val="65000"/>
              <a:lumOff val="35000"/>
            </a:schemeClr>
          </a:solidFill>
          <a:latin typeface="Verdana" pitchFamily="34" charset="0"/>
          <a:ea typeface="+mn-ea"/>
          <a:cs typeface="+mn-cs"/>
        </a:defRPr>
      </a:lvl3pPr>
      <a:lvl4pPr marL="809625" indent="-276225" algn="l" defTabSz="914400" rtl="0" eaLnBrk="1" latinLnBrk="0" hangingPunct="1">
        <a:lnSpc>
          <a:spcPct val="90000"/>
        </a:lnSpc>
        <a:spcBef>
          <a:spcPts val="500"/>
        </a:spcBef>
        <a:buSzPct val="90000"/>
        <a:buFont typeface="Verdana" pitchFamily="34" charset="0"/>
        <a:buChar char="&gt;"/>
        <a:defRPr sz="1800" kern="1200">
          <a:solidFill>
            <a:schemeClr val="tx1">
              <a:lumMod val="65000"/>
              <a:lumOff val="35000"/>
            </a:schemeClr>
          </a:solidFill>
          <a:latin typeface="Verdan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BEF1FF-BF04-41E6-9147-186E24ADDC61}" type="slidenum">
              <a:rPr lang="fr-CA" smtClean="0"/>
              <a:t>‹N°›</a:t>
            </a:fld>
            <a:endParaRPr lang="fr-CA"/>
          </a:p>
        </p:txBody>
      </p:sp>
    </p:spTree>
    <p:extLst>
      <p:ext uri="{BB962C8B-B14F-4D97-AF65-F5344CB8AC3E}">
        <p14:creationId xmlns:p14="http://schemas.microsoft.com/office/powerpoint/2010/main" val="50725512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17884" y="1844904"/>
            <a:ext cx="7560000" cy="431968"/>
          </a:xfrm>
          <a:prstGeom prst="rect">
            <a:avLst/>
          </a:prstGeom>
        </p:spPr>
        <p:txBody>
          <a:bodyPr vert="horz" lIns="0" tIns="0" rIns="0" bIns="0" rtlCol="0" anchor="t">
            <a:noAutofit/>
          </a:bodyPr>
          <a:lstStyle/>
          <a:p>
            <a:r>
              <a:rPr lang="fr-FR" dirty="0"/>
              <a:t>Modifiez le style du titre</a:t>
            </a:r>
            <a:endParaRPr lang="fr-CA" dirty="0"/>
          </a:p>
        </p:txBody>
      </p:sp>
      <p:sp>
        <p:nvSpPr>
          <p:cNvPr id="3" name="Espace réservé du texte 2"/>
          <p:cNvSpPr>
            <a:spLocks noGrp="1"/>
          </p:cNvSpPr>
          <p:nvPr>
            <p:ph type="body" idx="1"/>
          </p:nvPr>
        </p:nvSpPr>
        <p:spPr>
          <a:xfrm>
            <a:off x="1017883" y="2492897"/>
            <a:ext cx="7560000" cy="3456384"/>
          </a:xfrm>
          <a:prstGeom prst="rect">
            <a:avLst/>
          </a:prstGeom>
        </p:spPr>
        <p:txBody>
          <a:bodyPr vert="horz" lIns="0" tIns="0" rIns="0" bIns="0" rtlCol="0">
            <a:no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sp>
        <p:nvSpPr>
          <p:cNvPr id="5" name="Espace réservé du pied de page 4"/>
          <p:cNvSpPr>
            <a:spLocks noGrp="1"/>
          </p:cNvSpPr>
          <p:nvPr>
            <p:ph type="ftr" sz="quarter" idx="3"/>
          </p:nvPr>
        </p:nvSpPr>
        <p:spPr>
          <a:xfrm>
            <a:off x="1017883" y="6381328"/>
            <a:ext cx="6985396" cy="180000"/>
          </a:xfrm>
          <a:prstGeom prst="rect">
            <a:avLst/>
          </a:prstGeom>
        </p:spPr>
        <p:txBody>
          <a:bodyPr vert="horz" lIns="0" tIns="0" rIns="0" bIns="0" rtlCol="0" anchor="ctr"/>
          <a:lstStyle>
            <a:lvl1pPr algn="l">
              <a:lnSpc>
                <a:spcPct val="50000"/>
              </a:lnSpc>
              <a:defRPr sz="900">
                <a:solidFill>
                  <a:schemeClr val="tx1">
                    <a:tint val="75000"/>
                  </a:schemeClr>
                </a:solidFill>
                <a:latin typeface="Arial" pitchFamily="34" charset="0"/>
                <a:cs typeface="Arial" pitchFamily="34" charset="0"/>
              </a:defRPr>
            </a:lvl1pPr>
          </a:lstStyle>
          <a:p>
            <a:endParaRPr lang="fr-CA" dirty="0">
              <a:solidFill>
                <a:prstClr val="black">
                  <a:tint val="75000"/>
                </a:prstClr>
              </a:solidFill>
            </a:endParaRPr>
          </a:p>
        </p:txBody>
      </p:sp>
      <p:sp>
        <p:nvSpPr>
          <p:cNvPr id="6" name="Espace réservé du numéro de diapositive 5"/>
          <p:cNvSpPr>
            <a:spLocks noGrp="1"/>
          </p:cNvSpPr>
          <p:nvPr>
            <p:ph type="sldNum" sz="quarter" idx="4"/>
          </p:nvPr>
        </p:nvSpPr>
        <p:spPr>
          <a:xfrm>
            <a:off x="8172400" y="6381328"/>
            <a:ext cx="442392" cy="180000"/>
          </a:xfrm>
          <a:prstGeom prst="rect">
            <a:avLst/>
          </a:prstGeom>
        </p:spPr>
        <p:txBody>
          <a:bodyPr vert="horz" lIns="0" tIns="0" rIns="0" bIns="0" rtlCol="0" anchor="ctr"/>
          <a:lstStyle>
            <a:lvl1pPr algn="r">
              <a:lnSpc>
                <a:spcPct val="50000"/>
              </a:lnSpc>
              <a:defRPr sz="900">
                <a:solidFill>
                  <a:schemeClr val="tx1">
                    <a:tint val="75000"/>
                  </a:schemeClr>
                </a:solidFill>
                <a:latin typeface="Arial" pitchFamily="34" charset="0"/>
                <a:cs typeface="Arial" pitchFamily="34" charset="0"/>
              </a:defRPr>
            </a:lvl1pPr>
          </a:lstStyle>
          <a:p>
            <a:fld id="{BC872325-CFE1-4496-83BC-FAAC16177CF3}" type="slidenum">
              <a:rPr lang="fr-CA" smtClean="0">
                <a:solidFill>
                  <a:prstClr val="black">
                    <a:tint val="75000"/>
                  </a:prstClr>
                </a:solidFill>
              </a:rPr>
              <a:pPr/>
              <a:t>‹N°›</a:t>
            </a:fld>
            <a:endParaRPr lang="fr-CA" dirty="0">
              <a:solidFill>
                <a:prstClr val="black">
                  <a:tint val="75000"/>
                </a:prstClr>
              </a:solidFill>
            </a:endParaRPr>
          </a:p>
        </p:txBody>
      </p:sp>
      <p:sp>
        <p:nvSpPr>
          <p:cNvPr id="7" name="Rectangle 6"/>
          <p:cNvSpPr/>
          <p:nvPr/>
        </p:nvSpPr>
        <p:spPr>
          <a:xfrm>
            <a:off x="0" y="0"/>
            <a:ext cx="9144000" cy="1332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lvl="0" algn="l"/>
            <a:r>
              <a:rPr lang="fr-CA" b="1" dirty="0">
                <a:solidFill>
                  <a:prstClr val="white"/>
                </a:solidFill>
              </a:rPr>
              <a:t>La Direction des finances</a:t>
            </a:r>
          </a:p>
          <a:p>
            <a:pPr marL="180000" lvl="0" algn="l"/>
            <a:r>
              <a:rPr lang="fr-CA" b="1" dirty="0">
                <a:solidFill>
                  <a:prstClr val="white"/>
                </a:solidFill>
              </a:rPr>
              <a:t>Division Expertise comptable et formation</a:t>
            </a:r>
          </a:p>
        </p:txBody>
      </p:sp>
      <p:cxnSp>
        <p:nvCxnSpPr>
          <p:cNvPr id="11" name="Connecteur droit 10"/>
          <p:cNvCxnSpPr/>
          <p:nvPr/>
        </p:nvCxnSpPr>
        <p:spPr>
          <a:xfrm>
            <a:off x="1042988" y="6309320"/>
            <a:ext cx="8101012" cy="0"/>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833758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5000"/>
        </a:lnSpc>
        <a:spcBef>
          <a:spcPct val="0"/>
        </a:spcBef>
        <a:buNone/>
        <a:defRPr sz="3200" kern="1200">
          <a:solidFill>
            <a:schemeClr val="tx1">
              <a:lumMod val="50000"/>
              <a:lumOff val="50000"/>
            </a:schemeClr>
          </a:solidFill>
          <a:latin typeface="Arial" pitchFamily="34" charset="0"/>
          <a:ea typeface="+mj-ea"/>
          <a:cs typeface="Arial" pitchFamily="34" charset="0"/>
        </a:defRPr>
      </a:lvl1pPr>
    </p:titleStyle>
    <p:bodyStyle>
      <a:lvl1pPr marL="0" indent="0" algn="l" defTabSz="914400" rtl="0" eaLnBrk="1" latinLnBrk="0" hangingPunct="1">
        <a:lnSpc>
          <a:spcPct val="90000"/>
        </a:lnSpc>
        <a:spcBef>
          <a:spcPts val="2400"/>
        </a:spcBef>
        <a:spcAft>
          <a:spcPts val="0"/>
        </a:spcAft>
        <a:buSzPct val="95000"/>
        <a:buFontTx/>
        <a:buNone/>
        <a:defRPr sz="2400" kern="1200">
          <a:solidFill>
            <a:schemeClr val="tx1"/>
          </a:solidFill>
          <a:latin typeface="Arial" pitchFamily="34" charset="0"/>
          <a:ea typeface="+mn-ea"/>
          <a:cs typeface="Arial" pitchFamily="34" charset="0"/>
        </a:defRPr>
      </a:lvl1pPr>
      <a:lvl2pPr marL="266700" indent="-266700" algn="l" defTabSz="914400" rtl="0" eaLnBrk="1" latinLnBrk="0" hangingPunct="1">
        <a:lnSpc>
          <a:spcPct val="90000"/>
        </a:lnSpc>
        <a:spcBef>
          <a:spcPts val="500"/>
        </a:spcBef>
        <a:buSzPct val="90000"/>
        <a:buFont typeface="Verdana" pitchFamily="34" charset="0"/>
        <a:buChar char="&gt;"/>
        <a:defRPr lang="fr-FR" sz="2200" kern="1200" dirty="0" smtClean="0">
          <a:solidFill>
            <a:schemeClr val="tx1"/>
          </a:solidFill>
          <a:latin typeface="Arial" pitchFamily="34" charset="0"/>
          <a:ea typeface="+mn-ea"/>
          <a:cs typeface="Arial" pitchFamily="34" charset="0"/>
        </a:defRPr>
      </a:lvl2pPr>
      <a:lvl3pPr marL="809625" indent="-276225" algn="l" defTabSz="914400" rtl="0" eaLnBrk="1" latinLnBrk="0" hangingPunct="1">
        <a:lnSpc>
          <a:spcPct val="90000"/>
        </a:lnSpc>
        <a:spcBef>
          <a:spcPts val="1200"/>
        </a:spcBef>
        <a:buSzPct val="95000"/>
        <a:buFontTx/>
        <a:buNone/>
        <a:defRPr sz="2000" kern="1200">
          <a:solidFill>
            <a:schemeClr val="tx1"/>
          </a:solidFill>
          <a:latin typeface="Arial" pitchFamily="34" charset="0"/>
          <a:ea typeface="+mn-ea"/>
          <a:cs typeface="Arial" pitchFamily="34" charset="0"/>
        </a:defRPr>
      </a:lvl3pPr>
      <a:lvl4pPr marL="809625" indent="-276225" algn="l" defTabSz="914400" rtl="0" eaLnBrk="1" latinLnBrk="0" hangingPunct="1">
        <a:lnSpc>
          <a:spcPct val="90000"/>
        </a:lnSpc>
        <a:spcBef>
          <a:spcPts val="500"/>
        </a:spcBef>
        <a:buSzPct val="90000"/>
        <a:buFont typeface="Verdana" pitchFamily="34" charset="0"/>
        <a:buChar char="&gt;"/>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slideLayout" Target="../slideLayouts/slideLayout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9.wmf"/></Relationships>
</file>

<file path=ppt/slides/_rels/slide10.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notesSlide" Target="../notesSlides/notesSlide10.xml"/><Relationship Id="rId4" Type="http://schemas.openxmlformats.org/officeDocument/2006/relationships/slideLayout" Target="../slideLayouts/slideLayout17.xml"/></Relationships>
</file>

<file path=ppt/slides/_rels/slide100.xml.rels><?xml version="1.0" encoding="UTF-8" standalone="yes"?>
<Relationships xmlns="http://schemas.openxmlformats.org/package/2006/relationships"><Relationship Id="rId3" Type="http://schemas.openxmlformats.org/officeDocument/2006/relationships/tags" Target="../tags/tag461.xml"/><Relationship Id="rId2" Type="http://schemas.openxmlformats.org/officeDocument/2006/relationships/tags" Target="../tags/tag460.xml"/><Relationship Id="rId1" Type="http://schemas.openxmlformats.org/officeDocument/2006/relationships/tags" Target="../tags/tag459.xml"/><Relationship Id="rId6" Type="http://schemas.openxmlformats.org/officeDocument/2006/relationships/notesSlide" Target="../notesSlides/notesSlide98.xml"/><Relationship Id="rId5" Type="http://schemas.openxmlformats.org/officeDocument/2006/relationships/slideLayout" Target="../slideLayouts/slideLayout17.xml"/><Relationship Id="rId4" Type="http://schemas.openxmlformats.org/officeDocument/2006/relationships/tags" Target="../tags/tag462.xml"/></Relationships>
</file>

<file path=ppt/slides/_rels/slide101.xml.rels><?xml version="1.0" encoding="UTF-8" standalone="yes"?>
<Relationships xmlns="http://schemas.openxmlformats.org/package/2006/relationships"><Relationship Id="rId3" Type="http://schemas.openxmlformats.org/officeDocument/2006/relationships/tags" Target="../tags/tag465.xml"/><Relationship Id="rId2" Type="http://schemas.openxmlformats.org/officeDocument/2006/relationships/tags" Target="../tags/tag464.xml"/><Relationship Id="rId1" Type="http://schemas.openxmlformats.org/officeDocument/2006/relationships/tags" Target="../tags/tag463.xml"/><Relationship Id="rId5" Type="http://schemas.openxmlformats.org/officeDocument/2006/relationships/notesSlide" Target="../notesSlides/notesSlide99.xml"/><Relationship Id="rId4" Type="http://schemas.openxmlformats.org/officeDocument/2006/relationships/slideLayout" Target="../slideLayouts/slideLayout25.xml"/></Relationships>
</file>

<file path=ppt/slides/_rels/slide102.xml.rels><?xml version="1.0" encoding="UTF-8" standalone="yes"?>
<Relationships xmlns="http://schemas.openxmlformats.org/package/2006/relationships"><Relationship Id="rId8" Type="http://schemas.openxmlformats.org/officeDocument/2006/relationships/hyperlink" Target="https://rcr.ethics.gc.ca/fra/framework-cadre-2021.html" TargetMode="External"/><Relationship Id="rId3" Type="http://schemas.openxmlformats.org/officeDocument/2006/relationships/tags" Target="../tags/tag468.xml"/><Relationship Id="rId7" Type="http://schemas.openxmlformats.org/officeDocument/2006/relationships/notesSlide" Target="../notesSlides/notesSlide100.xml"/><Relationship Id="rId2" Type="http://schemas.openxmlformats.org/officeDocument/2006/relationships/tags" Target="../tags/tag467.xml"/><Relationship Id="rId1" Type="http://schemas.openxmlformats.org/officeDocument/2006/relationships/tags" Target="../tags/tag466.xml"/><Relationship Id="rId6" Type="http://schemas.openxmlformats.org/officeDocument/2006/relationships/slideLayout" Target="../slideLayouts/slideLayout17.xml"/><Relationship Id="rId5" Type="http://schemas.openxmlformats.org/officeDocument/2006/relationships/tags" Target="../tags/tag470.xml"/><Relationship Id="rId4" Type="http://schemas.openxmlformats.org/officeDocument/2006/relationships/tags" Target="../tags/tag469.xml"/></Relationships>
</file>

<file path=ppt/slides/_rels/slide103.xml.rels><?xml version="1.0" encoding="UTF-8" standalone="yes"?>
<Relationships xmlns="http://schemas.openxmlformats.org/package/2006/relationships"><Relationship Id="rId8" Type="http://schemas.openxmlformats.org/officeDocument/2006/relationships/tags" Target="../tags/tag478.xml"/><Relationship Id="rId13" Type="http://schemas.openxmlformats.org/officeDocument/2006/relationships/slideLayout" Target="../slideLayouts/slideLayout17.xml"/><Relationship Id="rId3" Type="http://schemas.openxmlformats.org/officeDocument/2006/relationships/tags" Target="../tags/tag473.xml"/><Relationship Id="rId7" Type="http://schemas.openxmlformats.org/officeDocument/2006/relationships/tags" Target="../tags/tag477.xml"/><Relationship Id="rId12" Type="http://schemas.openxmlformats.org/officeDocument/2006/relationships/tags" Target="../tags/tag482.xml"/><Relationship Id="rId2" Type="http://schemas.openxmlformats.org/officeDocument/2006/relationships/tags" Target="../tags/tag472.xml"/><Relationship Id="rId1" Type="http://schemas.openxmlformats.org/officeDocument/2006/relationships/tags" Target="../tags/tag471.xml"/><Relationship Id="rId6" Type="http://schemas.openxmlformats.org/officeDocument/2006/relationships/tags" Target="../tags/tag476.xml"/><Relationship Id="rId11" Type="http://schemas.openxmlformats.org/officeDocument/2006/relationships/tags" Target="../tags/tag481.xml"/><Relationship Id="rId5" Type="http://schemas.openxmlformats.org/officeDocument/2006/relationships/tags" Target="../tags/tag475.xml"/><Relationship Id="rId10" Type="http://schemas.openxmlformats.org/officeDocument/2006/relationships/tags" Target="../tags/tag480.xml"/><Relationship Id="rId4" Type="http://schemas.openxmlformats.org/officeDocument/2006/relationships/tags" Target="../tags/tag474.xml"/><Relationship Id="rId9" Type="http://schemas.openxmlformats.org/officeDocument/2006/relationships/tags" Target="../tags/tag479.xml"/><Relationship Id="rId14" Type="http://schemas.openxmlformats.org/officeDocument/2006/relationships/notesSlide" Target="../notesSlides/notesSlide101.xml"/></Relationships>
</file>

<file path=ppt/slides/_rels/slide10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484.xml"/><Relationship Id="rId7" Type="http://schemas.openxmlformats.org/officeDocument/2006/relationships/notesSlide" Target="../notesSlides/notesSlide102.xml"/><Relationship Id="rId2" Type="http://schemas.openxmlformats.org/officeDocument/2006/relationships/tags" Target="../tags/tag483.xml"/><Relationship Id="rId1" Type="http://schemas.openxmlformats.org/officeDocument/2006/relationships/vmlDrawing" Target="../drawings/vmlDrawing2.vml"/><Relationship Id="rId6" Type="http://schemas.openxmlformats.org/officeDocument/2006/relationships/slideLayout" Target="../slideLayouts/slideLayout12.xml"/><Relationship Id="rId5" Type="http://schemas.openxmlformats.org/officeDocument/2006/relationships/tags" Target="../tags/tag486.xml"/><Relationship Id="rId4" Type="http://schemas.openxmlformats.org/officeDocument/2006/relationships/tags" Target="../tags/tag485.xml"/><Relationship Id="rId9" Type="http://schemas.openxmlformats.org/officeDocument/2006/relationships/image" Target="../media/image9.wmf"/></Relationships>
</file>

<file path=ppt/slides/_rels/slide11.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notesSlide" Target="../notesSlides/notesSlide11.xml"/><Relationship Id="rId4"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notesSlide" Target="../notesSlides/notesSlide12.xml"/><Relationship Id="rId4"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notesSlide" Target="../notesSlides/notesSlide13.xml"/><Relationship Id="rId4"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notesSlide" Target="../notesSlides/notesSlide14.xml"/><Relationship Id="rId5" Type="http://schemas.openxmlformats.org/officeDocument/2006/relationships/slideLayout" Target="../slideLayouts/slideLayout17.xml"/><Relationship Id="rId4" Type="http://schemas.openxmlformats.org/officeDocument/2006/relationships/tags" Target="../tags/tag48.xml"/></Relationships>
</file>

<file path=ppt/slides/_rels/slide15.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notesSlide" Target="../notesSlides/notesSlide15.xml"/><Relationship Id="rId5" Type="http://schemas.openxmlformats.org/officeDocument/2006/relationships/slideLayout" Target="../slideLayouts/slideLayout17.xml"/><Relationship Id="rId4" Type="http://schemas.openxmlformats.org/officeDocument/2006/relationships/tags" Target="../tags/tag52.xml"/></Relationships>
</file>

<file path=ppt/slides/_rels/slide16.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notesSlide" Target="../notesSlides/notesSlide16.xml"/><Relationship Id="rId5" Type="http://schemas.openxmlformats.org/officeDocument/2006/relationships/slideLayout" Target="../slideLayouts/slideLayout17.xml"/><Relationship Id="rId4" Type="http://schemas.openxmlformats.org/officeDocument/2006/relationships/tags" Target="../tags/tag56.xml"/></Relationships>
</file>

<file path=ppt/slides/_rels/slide17.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notesSlide" Target="../notesSlides/notesSlide17.xml"/><Relationship Id="rId5" Type="http://schemas.openxmlformats.org/officeDocument/2006/relationships/slideLayout" Target="../slideLayouts/slideLayout17.xml"/><Relationship Id="rId4" Type="http://schemas.openxmlformats.org/officeDocument/2006/relationships/tags" Target="../tags/tag60.xml"/></Relationships>
</file>

<file path=ppt/slides/_rels/slide18.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notesSlide" Target="../notesSlides/notesSlide18.xml"/><Relationship Id="rId5" Type="http://schemas.openxmlformats.org/officeDocument/2006/relationships/slideLayout" Target="../slideLayouts/slideLayout17.xml"/><Relationship Id="rId4" Type="http://schemas.openxmlformats.org/officeDocument/2006/relationships/tags" Target="../tags/tag64.xml"/></Relationships>
</file>

<file path=ppt/slides/_rels/slide19.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notesSlide" Target="../notesSlides/notesSlide19.xml"/><Relationship Id="rId5" Type="http://schemas.openxmlformats.org/officeDocument/2006/relationships/slideLayout" Target="../slideLayouts/slideLayout17.xml"/><Relationship Id="rId4" Type="http://schemas.openxmlformats.org/officeDocument/2006/relationships/tags" Target="../tags/tag68.xml"/></Relationships>
</file>

<file path=ppt/slides/_rels/slide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notesSlide" Target="../notesSlides/notesSlide2.xml"/><Relationship Id="rId4"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notesSlide" Target="../notesSlides/notesSlide20.xml"/><Relationship Id="rId5" Type="http://schemas.openxmlformats.org/officeDocument/2006/relationships/slideLayout" Target="../slideLayouts/slideLayout17.xml"/><Relationship Id="rId4" Type="http://schemas.openxmlformats.org/officeDocument/2006/relationships/tags" Target="../tags/tag72.xml"/></Relationships>
</file>

<file path=ppt/slides/_rels/slide21.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notesSlide" Target="../notesSlides/notesSlide21.xml"/><Relationship Id="rId5" Type="http://schemas.openxmlformats.org/officeDocument/2006/relationships/slideLayout" Target="../slideLayouts/slideLayout17.xml"/><Relationship Id="rId4" Type="http://schemas.openxmlformats.org/officeDocument/2006/relationships/tags" Target="../tags/tag76.xml"/></Relationships>
</file>

<file path=ppt/slides/_rels/slide22.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notesSlide" Target="../notesSlides/notesSlide22.xml"/><Relationship Id="rId5" Type="http://schemas.openxmlformats.org/officeDocument/2006/relationships/slideLayout" Target="../slideLayouts/slideLayout17.xml"/><Relationship Id="rId4" Type="http://schemas.openxmlformats.org/officeDocument/2006/relationships/tags" Target="../tags/tag80.xml"/></Relationships>
</file>

<file path=ppt/slides/_rels/slide23.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notesSlide" Target="../notesSlides/notesSlide23.xml"/><Relationship Id="rId5" Type="http://schemas.openxmlformats.org/officeDocument/2006/relationships/slideLayout" Target="../slideLayouts/slideLayout17.xml"/><Relationship Id="rId4" Type="http://schemas.openxmlformats.org/officeDocument/2006/relationships/tags" Target="../tags/tag84.xml"/></Relationships>
</file>

<file path=ppt/slides/_rels/slide24.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notesSlide" Target="../notesSlides/notesSlide24.xml"/><Relationship Id="rId5" Type="http://schemas.openxmlformats.org/officeDocument/2006/relationships/slideLayout" Target="../slideLayouts/slideLayout17.xml"/><Relationship Id="rId4" Type="http://schemas.openxmlformats.org/officeDocument/2006/relationships/tags" Target="../tags/tag88.xml"/></Relationships>
</file>

<file path=ppt/slides/_rels/slide25.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notesSlide" Target="../notesSlides/notesSlide25.xml"/><Relationship Id="rId5" Type="http://schemas.openxmlformats.org/officeDocument/2006/relationships/slideLayout" Target="../slideLayouts/slideLayout17.xml"/><Relationship Id="rId4" Type="http://schemas.openxmlformats.org/officeDocument/2006/relationships/tags" Target="../tags/tag92.xml"/></Relationships>
</file>

<file path=ppt/slides/_rels/slide26.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notesSlide" Target="../notesSlides/notesSlide26.xml"/><Relationship Id="rId5" Type="http://schemas.openxmlformats.org/officeDocument/2006/relationships/slideLayout" Target="../slideLayouts/slideLayout17.xml"/><Relationship Id="rId4" Type="http://schemas.openxmlformats.org/officeDocument/2006/relationships/tags" Target="../tags/tag96.xml"/></Relationships>
</file>

<file path=ppt/slides/_rels/slide27.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notesSlide" Target="../notesSlides/notesSlide27.xml"/><Relationship Id="rId5" Type="http://schemas.openxmlformats.org/officeDocument/2006/relationships/slideLayout" Target="../slideLayouts/slideLayout17.xml"/><Relationship Id="rId4" Type="http://schemas.openxmlformats.org/officeDocument/2006/relationships/tags" Target="../tags/tag100.xml"/></Relationships>
</file>

<file path=ppt/slides/_rels/slide28.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notesSlide" Target="../notesSlides/notesSlide28.xml"/><Relationship Id="rId5" Type="http://schemas.openxmlformats.org/officeDocument/2006/relationships/slideLayout" Target="../slideLayouts/slideLayout17.xml"/><Relationship Id="rId4" Type="http://schemas.openxmlformats.org/officeDocument/2006/relationships/tags" Target="../tags/tag104.xml"/></Relationships>
</file>

<file path=ppt/slides/_rels/slide29.xml.rels><?xml version="1.0" encoding="UTF-8" standalone="yes"?>
<Relationships xmlns="http://schemas.openxmlformats.org/package/2006/relationships"><Relationship Id="rId8" Type="http://schemas.openxmlformats.org/officeDocument/2006/relationships/notesSlide" Target="../notesSlides/notesSlide29.xml"/><Relationship Id="rId3" Type="http://schemas.openxmlformats.org/officeDocument/2006/relationships/tags" Target="../tags/tag107.xml"/><Relationship Id="rId7" Type="http://schemas.openxmlformats.org/officeDocument/2006/relationships/slideLayout" Target="../slideLayouts/slideLayout17.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9" Type="http://schemas.openxmlformats.org/officeDocument/2006/relationships/hyperlink" Target="https://www.fin.umontreal.ca/" TargetMode="External"/></Relationships>
</file>

<file path=ppt/slides/_rels/slide3.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10.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17.xml"/><Relationship Id="rId4" Type="http://schemas.openxmlformats.org/officeDocument/2006/relationships/tags" Target="../tags/tag12.xml"/></Relationships>
</file>

<file path=ppt/slides/_rels/slide30.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notesSlide" Target="../notesSlides/notesSlide30.xml"/><Relationship Id="rId4"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5" Type="http://schemas.openxmlformats.org/officeDocument/2006/relationships/notesSlide" Target="../notesSlides/notesSlide31.xml"/><Relationship Id="rId4"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notesSlide" Target="../notesSlides/notesSlide32.xml"/><Relationship Id="rId4"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5" Type="http://schemas.openxmlformats.org/officeDocument/2006/relationships/notesSlide" Target="../notesSlides/notesSlide33.xml"/><Relationship Id="rId4"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5" Type="http://schemas.openxmlformats.org/officeDocument/2006/relationships/notesSlide" Target="../notesSlides/notesSlide34.xml"/><Relationship Id="rId4"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notesSlide" Target="../notesSlides/notesSlide35.xml"/><Relationship Id="rId4"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hyperlink" Target="https://di.umontreal.ca/fileadmin/di/documents/mobilier/Formulaire__requ%C3%AAte_Disposition_de_mobilier_final.pdf" TargetMode="External"/><Relationship Id="rId5" Type="http://schemas.openxmlformats.org/officeDocument/2006/relationships/notesSlide" Target="../notesSlides/notesSlide36.xml"/><Relationship Id="rId4"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hyperlink" Target="mailto:https://www.fin.umontreal.ca/normes-regles-organismes-recherche/" TargetMode="External"/><Relationship Id="rId5" Type="http://schemas.openxmlformats.org/officeDocument/2006/relationships/notesSlide" Target="../notesSlides/notesSlide37.xml"/><Relationship Id="rId4"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tags" Target="../tags/tag137.xml"/><Relationship Id="rId7" Type="http://schemas.openxmlformats.org/officeDocument/2006/relationships/hyperlink" Target="mailto:signataire@fin.umontreal.ca" TargetMode="Externa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hyperlink" Target="https://www.fin.umontreal.ca/formulaires/documents/TresorsignatairesautorisespourFondsderecherche.pdf" TargetMode="External"/><Relationship Id="rId5" Type="http://schemas.openxmlformats.org/officeDocument/2006/relationships/notesSlide" Target="../notesSlides/notesSlide38.xml"/><Relationship Id="rId4"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5" Type="http://schemas.openxmlformats.org/officeDocument/2006/relationships/notesSlide" Target="../notesSlides/notesSlide39.xml"/><Relationship Id="rId4"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11.jpe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4.xml"/><Relationship Id="rId5" Type="http://schemas.openxmlformats.org/officeDocument/2006/relationships/slideLayout" Target="../slideLayouts/slideLayout17.xml"/><Relationship Id="rId4" Type="http://schemas.openxmlformats.org/officeDocument/2006/relationships/tags" Target="../tags/tag16.xml"/></Relationships>
</file>

<file path=ppt/slides/_rels/slide40.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5" Type="http://schemas.openxmlformats.org/officeDocument/2006/relationships/notesSlide" Target="../notesSlides/notesSlide40.xml"/><Relationship Id="rId4"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5" Type="http://schemas.openxmlformats.org/officeDocument/2006/relationships/notesSlide" Target="../notesSlides/notesSlide41.xml"/><Relationship Id="rId4"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5" Type="http://schemas.openxmlformats.org/officeDocument/2006/relationships/notesSlide" Target="../notesSlides/notesSlide42.xml"/><Relationship Id="rId4"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5" Type="http://schemas.openxmlformats.org/officeDocument/2006/relationships/notesSlide" Target="../notesSlides/notesSlide43.xml"/><Relationship Id="rId4"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 Id="rId5" Type="http://schemas.openxmlformats.org/officeDocument/2006/relationships/notesSlide" Target="../notesSlides/notesSlide44.xml"/><Relationship Id="rId4"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5" Type="http://schemas.openxmlformats.org/officeDocument/2006/relationships/notesSlide" Target="../notesSlides/notesSlide45.xml"/><Relationship Id="rId4"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tags" Target="../tags/tag161.xml"/><Relationship Id="rId7" Type="http://schemas.openxmlformats.org/officeDocument/2006/relationships/image" Target="../media/image13.png"/><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notesSlide" Target="../notesSlides/notesSlide46.xml"/><Relationship Id="rId5" Type="http://schemas.openxmlformats.org/officeDocument/2006/relationships/slideLayout" Target="../slideLayouts/slideLayout17.xml"/><Relationship Id="rId4" Type="http://schemas.openxmlformats.org/officeDocument/2006/relationships/tags" Target="../tags/tag162.xml"/></Relationships>
</file>

<file path=ppt/slides/_rels/slide47.xml.rels><?xml version="1.0" encoding="UTF-8" standalone="yes"?>
<Relationships xmlns="http://schemas.openxmlformats.org/package/2006/relationships"><Relationship Id="rId8" Type="http://schemas.openxmlformats.org/officeDocument/2006/relationships/notesSlide" Target="../notesSlides/notesSlide47.xml"/><Relationship Id="rId3" Type="http://schemas.openxmlformats.org/officeDocument/2006/relationships/tags" Target="../tags/tag165.xml"/><Relationship Id="rId7" Type="http://schemas.openxmlformats.org/officeDocument/2006/relationships/slideLayout" Target="../slideLayouts/slideLayout26.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s>
</file>

<file path=ppt/slides/_rels/slide48.xml.rels><?xml version="1.0" encoding="UTF-8" standalone="yes"?>
<Relationships xmlns="http://schemas.openxmlformats.org/package/2006/relationships"><Relationship Id="rId8" Type="http://schemas.openxmlformats.org/officeDocument/2006/relationships/notesSlide" Target="../notesSlides/notesSlide48.xml"/><Relationship Id="rId3" Type="http://schemas.openxmlformats.org/officeDocument/2006/relationships/tags" Target="../tags/tag171.xml"/><Relationship Id="rId7" Type="http://schemas.openxmlformats.org/officeDocument/2006/relationships/slideLayout" Target="../slideLayouts/slideLayout26.xm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tags" Target="../tags/tag172.xml"/></Relationships>
</file>

<file path=ppt/slides/_rels/slide49.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tags" Target="../tags/tag177.xml"/><Relationship Id="rId7" Type="http://schemas.openxmlformats.org/officeDocument/2006/relationships/tags" Target="../tags/tag181.xml"/><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tags" Target="../tags/tag180.xml"/><Relationship Id="rId5" Type="http://schemas.openxmlformats.org/officeDocument/2006/relationships/tags" Target="../tags/tag179.xml"/><Relationship Id="rId4" Type="http://schemas.openxmlformats.org/officeDocument/2006/relationships/tags" Target="../tags/tag178.xml"/><Relationship Id="rId9"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12.jpe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5.xml"/><Relationship Id="rId5" Type="http://schemas.openxmlformats.org/officeDocument/2006/relationships/slideLayout" Target="../slideLayouts/slideLayout17.xml"/><Relationship Id="rId4" Type="http://schemas.openxmlformats.org/officeDocument/2006/relationships/tags" Target="../tags/tag20.xml"/></Relationships>
</file>

<file path=ppt/slides/_rels/slide50.xml.rels><?xml version="1.0" encoding="UTF-8" standalone="yes"?>
<Relationships xmlns="http://schemas.openxmlformats.org/package/2006/relationships"><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 Id="rId5" Type="http://schemas.openxmlformats.org/officeDocument/2006/relationships/notesSlide" Target="../notesSlides/notesSlide50.xml"/><Relationship Id="rId4"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ags" Target="../tags/tag185.xml"/><Relationship Id="rId5" Type="http://schemas.openxmlformats.org/officeDocument/2006/relationships/notesSlide" Target="../notesSlides/notesSlide51.xml"/><Relationship Id="rId4"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 Id="rId5" Type="http://schemas.openxmlformats.org/officeDocument/2006/relationships/notesSlide" Target="../notesSlides/notesSlide52.xml"/><Relationship Id="rId4"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7.xml"/><Relationship Id="rId1" Type="http://schemas.openxmlformats.org/officeDocument/2006/relationships/tags" Target="../tags/tag191.xml"/></Relationships>
</file>

<file path=ppt/slides/_rels/slide5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194.xml"/><Relationship Id="rId7" Type="http://schemas.openxmlformats.org/officeDocument/2006/relationships/tags" Target="../tags/tag198.xml"/><Relationship Id="rId12" Type="http://schemas.microsoft.com/office/2007/relationships/hdphoto" Target="../media/hdphoto1.wdp"/><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tags" Target="../tags/tag197.xml"/><Relationship Id="rId11" Type="http://schemas.openxmlformats.org/officeDocument/2006/relationships/image" Target="../media/image15.png"/><Relationship Id="rId5" Type="http://schemas.openxmlformats.org/officeDocument/2006/relationships/tags" Target="../tags/tag196.xml"/><Relationship Id="rId10" Type="http://schemas.openxmlformats.org/officeDocument/2006/relationships/image" Target="../media/image14.png"/><Relationship Id="rId4" Type="http://schemas.openxmlformats.org/officeDocument/2006/relationships/tags" Target="../tags/tag195.xml"/><Relationship Id="rId9"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3" Type="http://schemas.openxmlformats.org/officeDocument/2006/relationships/tags" Target="../tags/tag201.xml"/><Relationship Id="rId7" Type="http://schemas.openxmlformats.org/officeDocument/2006/relationships/notesSlide" Target="../notesSlides/notesSlide55.xml"/><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slideLayout" Target="../slideLayouts/slideLayout17.xml"/><Relationship Id="rId5" Type="http://schemas.openxmlformats.org/officeDocument/2006/relationships/tags" Target="../tags/tag203.xml"/><Relationship Id="rId4" Type="http://schemas.openxmlformats.org/officeDocument/2006/relationships/tags" Target="../tags/tag202.xml"/></Relationships>
</file>

<file path=ppt/slides/_rels/slide56.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tags" Target="../tags/tag206.xml"/><Relationship Id="rId7" Type="http://schemas.openxmlformats.org/officeDocument/2006/relationships/tags" Target="../tags/tag210.xml"/><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tags" Target="../tags/tag209.xml"/><Relationship Id="rId5" Type="http://schemas.openxmlformats.org/officeDocument/2006/relationships/tags" Target="../tags/tag208.xml"/><Relationship Id="rId4" Type="http://schemas.openxmlformats.org/officeDocument/2006/relationships/tags" Target="../tags/tag207.xml"/><Relationship Id="rId9"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tags" Target="../tags/tag213.xml"/><Relationship Id="rId7" Type="http://schemas.openxmlformats.org/officeDocument/2006/relationships/tags" Target="../tags/tag217.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tags" Target="../tags/tag216.xml"/><Relationship Id="rId5" Type="http://schemas.openxmlformats.org/officeDocument/2006/relationships/tags" Target="../tags/tag215.xml"/><Relationship Id="rId4" Type="http://schemas.openxmlformats.org/officeDocument/2006/relationships/tags" Target="../tags/tag214.xml"/><Relationship Id="rId9"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hyperlink" Target="https://recherche.umontreal.ca/ressources/gestion-des-fonds/transfert-de-fonds/#c565060" TargetMode="External"/><Relationship Id="rId5" Type="http://schemas.openxmlformats.org/officeDocument/2006/relationships/notesSlide" Target="../notesSlides/notesSlide58.xml"/><Relationship Id="rId4"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 Id="rId5" Type="http://schemas.openxmlformats.org/officeDocument/2006/relationships/notesSlide" Target="../notesSlides/notesSlide59.xml"/><Relationship Id="rId4"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notesSlide" Target="../notesSlides/notesSlide6.xml"/><Relationship Id="rId4"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3" Type="http://schemas.openxmlformats.org/officeDocument/2006/relationships/tags" Target="../tags/tag226.xml"/><Relationship Id="rId2" Type="http://schemas.openxmlformats.org/officeDocument/2006/relationships/tags" Target="../tags/tag225.xml"/><Relationship Id="rId1" Type="http://schemas.openxmlformats.org/officeDocument/2006/relationships/tags" Target="../tags/tag224.xml"/><Relationship Id="rId5" Type="http://schemas.openxmlformats.org/officeDocument/2006/relationships/notesSlide" Target="../notesSlides/notesSlide60.xml"/><Relationship Id="rId4"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3" Type="http://schemas.openxmlformats.org/officeDocument/2006/relationships/tags" Target="../tags/tag229.xml"/><Relationship Id="rId2" Type="http://schemas.openxmlformats.org/officeDocument/2006/relationships/tags" Target="../tags/tag228.xml"/><Relationship Id="rId1" Type="http://schemas.openxmlformats.org/officeDocument/2006/relationships/tags" Target="../tags/tag227.xml"/><Relationship Id="rId5" Type="http://schemas.openxmlformats.org/officeDocument/2006/relationships/notesSlide" Target="../notesSlides/notesSlide61.xml"/><Relationship Id="rId4"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tags" Target="../tags/tag230.xml"/><Relationship Id="rId5" Type="http://schemas.openxmlformats.org/officeDocument/2006/relationships/notesSlide" Target="../notesSlides/notesSlide62.xml"/><Relationship Id="rId4"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tags" Target="../tags/tag233.xml"/><Relationship Id="rId5" Type="http://schemas.openxmlformats.org/officeDocument/2006/relationships/notesSlide" Target="../notesSlides/notesSlide63.xml"/><Relationship Id="rId4"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tags" Target="../tags/tag238.xml"/><Relationship Id="rId7" Type="http://schemas.openxmlformats.org/officeDocument/2006/relationships/tags" Target="../tags/tag242.xml"/><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tags" Target="../tags/tag241.xml"/><Relationship Id="rId5" Type="http://schemas.openxmlformats.org/officeDocument/2006/relationships/tags" Target="../tags/tag240.xml"/><Relationship Id="rId4" Type="http://schemas.openxmlformats.org/officeDocument/2006/relationships/tags" Target="../tags/tag239.xml"/><Relationship Id="rId9"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tags" Target="../tags/tag245.xml"/><Relationship Id="rId7" Type="http://schemas.openxmlformats.org/officeDocument/2006/relationships/tags" Target="../tags/tag249.xml"/><Relationship Id="rId2" Type="http://schemas.openxmlformats.org/officeDocument/2006/relationships/tags" Target="../tags/tag244.xml"/><Relationship Id="rId1" Type="http://schemas.openxmlformats.org/officeDocument/2006/relationships/tags" Target="../tags/tag243.xml"/><Relationship Id="rId6" Type="http://schemas.openxmlformats.org/officeDocument/2006/relationships/tags" Target="../tags/tag248.xml"/><Relationship Id="rId5" Type="http://schemas.openxmlformats.org/officeDocument/2006/relationships/tags" Target="../tags/tag247.xml"/><Relationship Id="rId4" Type="http://schemas.openxmlformats.org/officeDocument/2006/relationships/tags" Target="../tags/tag246.xml"/><Relationship Id="rId9"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tags" Target="../tags/tag252.xml"/><Relationship Id="rId7" Type="http://schemas.openxmlformats.org/officeDocument/2006/relationships/tags" Target="../tags/tag256.xml"/><Relationship Id="rId2" Type="http://schemas.openxmlformats.org/officeDocument/2006/relationships/tags" Target="../tags/tag251.xml"/><Relationship Id="rId1" Type="http://schemas.openxmlformats.org/officeDocument/2006/relationships/tags" Target="../tags/tag250.xml"/><Relationship Id="rId6" Type="http://schemas.openxmlformats.org/officeDocument/2006/relationships/tags" Target="../tags/tag255.xml"/><Relationship Id="rId5" Type="http://schemas.openxmlformats.org/officeDocument/2006/relationships/tags" Target="../tags/tag254.xml"/><Relationship Id="rId4" Type="http://schemas.openxmlformats.org/officeDocument/2006/relationships/tags" Target="../tags/tag253.xml"/><Relationship Id="rId9"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3" Type="http://schemas.openxmlformats.org/officeDocument/2006/relationships/tags" Target="../tags/tag259.xml"/><Relationship Id="rId2" Type="http://schemas.openxmlformats.org/officeDocument/2006/relationships/tags" Target="../tags/tag258.xml"/><Relationship Id="rId1" Type="http://schemas.openxmlformats.org/officeDocument/2006/relationships/tags" Target="../tags/tag257.xml"/><Relationship Id="rId5" Type="http://schemas.openxmlformats.org/officeDocument/2006/relationships/slideLayout" Target="../slideLayouts/slideLayout26.xml"/><Relationship Id="rId4" Type="http://schemas.openxmlformats.org/officeDocument/2006/relationships/tags" Target="../tags/tag260.xml"/></Relationships>
</file>

<file path=ppt/slides/_rels/slide68.xml.rels><?xml version="1.0" encoding="UTF-8" standalone="yes"?>
<Relationships xmlns="http://schemas.openxmlformats.org/package/2006/relationships"><Relationship Id="rId3" Type="http://schemas.openxmlformats.org/officeDocument/2006/relationships/tags" Target="../tags/tag263.xml"/><Relationship Id="rId2" Type="http://schemas.openxmlformats.org/officeDocument/2006/relationships/tags" Target="../tags/tag262.xml"/><Relationship Id="rId1" Type="http://schemas.openxmlformats.org/officeDocument/2006/relationships/tags" Target="../tags/tag261.xml"/><Relationship Id="rId5" Type="http://schemas.openxmlformats.org/officeDocument/2006/relationships/slideLayout" Target="../slideLayouts/slideLayout26.xml"/><Relationship Id="rId4" Type="http://schemas.openxmlformats.org/officeDocument/2006/relationships/tags" Target="../tags/tag264.xml"/></Relationships>
</file>

<file path=ppt/slides/_rels/slide69.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tags" Target="../tags/tag267.xml"/><Relationship Id="rId7" Type="http://schemas.openxmlformats.org/officeDocument/2006/relationships/tags" Target="../tags/tag271.xml"/><Relationship Id="rId2" Type="http://schemas.openxmlformats.org/officeDocument/2006/relationships/tags" Target="../tags/tag266.xml"/><Relationship Id="rId1" Type="http://schemas.openxmlformats.org/officeDocument/2006/relationships/tags" Target="../tags/tag265.xml"/><Relationship Id="rId6" Type="http://schemas.openxmlformats.org/officeDocument/2006/relationships/tags" Target="../tags/tag270.xml"/><Relationship Id="rId5" Type="http://schemas.openxmlformats.org/officeDocument/2006/relationships/tags" Target="../tags/tag269.xml"/><Relationship Id="rId4" Type="http://schemas.openxmlformats.org/officeDocument/2006/relationships/tags" Target="../tags/tag268.xml"/><Relationship Id="rId9" Type="http://schemas.openxmlformats.org/officeDocument/2006/relationships/notesSlide" Target="../notesSlides/notesSlide67.xml"/></Relationships>
</file>

<file path=ppt/slides/_rels/slide7.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notesSlide" Target="../notesSlides/notesSlide7.xml"/><Relationship Id="rId4"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3" Type="http://schemas.openxmlformats.org/officeDocument/2006/relationships/tags" Target="../tags/tag274.xml"/><Relationship Id="rId2" Type="http://schemas.openxmlformats.org/officeDocument/2006/relationships/tags" Target="../tags/tag273.xml"/><Relationship Id="rId1" Type="http://schemas.openxmlformats.org/officeDocument/2006/relationships/tags" Target="../tags/tag272.xml"/><Relationship Id="rId6" Type="http://schemas.openxmlformats.org/officeDocument/2006/relationships/notesSlide" Target="../notesSlides/notesSlide68.xml"/><Relationship Id="rId5" Type="http://schemas.openxmlformats.org/officeDocument/2006/relationships/slideLayout" Target="../slideLayouts/slideLayout25.xml"/><Relationship Id="rId4" Type="http://schemas.openxmlformats.org/officeDocument/2006/relationships/tags" Target="../tags/tag275.xml"/></Relationships>
</file>

<file path=ppt/slides/_rels/slide71.xml.rels><?xml version="1.0" encoding="UTF-8" standalone="yes"?>
<Relationships xmlns="http://schemas.openxmlformats.org/package/2006/relationships"><Relationship Id="rId8" Type="http://schemas.openxmlformats.org/officeDocument/2006/relationships/tags" Target="../tags/tag283.xml"/><Relationship Id="rId13" Type="http://schemas.openxmlformats.org/officeDocument/2006/relationships/tags" Target="../tags/tag288.xml"/><Relationship Id="rId18" Type="http://schemas.openxmlformats.org/officeDocument/2006/relationships/tags" Target="../tags/tag293.xml"/><Relationship Id="rId3" Type="http://schemas.openxmlformats.org/officeDocument/2006/relationships/tags" Target="../tags/tag278.xml"/><Relationship Id="rId7" Type="http://schemas.openxmlformats.org/officeDocument/2006/relationships/tags" Target="../tags/tag282.xml"/><Relationship Id="rId12" Type="http://schemas.openxmlformats.org/officeDocument/2006/relationships/tags" Target="../tags/tag287.xml"/><Relationship Id="rId17" Type="http://schemas.openxmlformats.org/officeDocument/2006/relationships/tags" Target="../tags/tag292.xml"/><Relationship Id="rId2" Type="http://schemas.openxmlformats.org/officeDocument/2006/relationships/tags" Target="../tags/tag277.xml"/><Relationship Id="rId16" Type="http://schemas.openxmlformats.org/officeDocument/2006/relationships/tags" Target="../tags/tag291.xml"/><Relationship Id="rId20" Type="http://schemas.openxmlformats.org/officeDocument/2006/relationships/notesSlide" Target="../notesSlides/notesSlide69.xml"/><Relationship Id="rId1" Type="http://schemas.openxmlformats.org/officeDocument/2006/relationships/tags" Target="../tags/tag276.xml"/><Relationship Id="rId6" Type="http://schemas.openxmlformats.org/officeDocument/2006/relationships/tags" Target="../tags/tag281.xml"/><Relationship Id="rId11" Type="http://schemas.openxmlformats.org/officeDocument/2006/relationships/tags" Target="../tags/tag286.xml"/><Relationship Id="rId5" Type="http://schemas.openxmlformats.org/officeDocument/2006/relationships/tags" Target="../tags/tag280.xml"/><Relationship Id="rId15" Type="http://schemas.openxmlformats.org/officeDocument/2006/relationships/tags" Target="../tags/tag290.xml"/><Relationship Id="rId10" Type="http://schemas.openxmlformats.org/officeDocument/2006/relationships/tags" Target="../tags/tag285.xml"/><Relationship Id="rId19" Type="http://schemas.openxmlformats.org/officeDocument/2006/relationships/slideLayout" Target="../slideLayouts/slideLayout17.xml"/><Relationship Id="rId4" Type="http://schemas.openxmlformats.org/officeDocument/2006/relationships/tags" Target="../tags/tag279.xml"/><Relationship Id="rId9" Type="http://schemas.openxmlformats.org/officeDocument/2006/relationships/tags" Target="../tags/tag284.xml"/><Relationship Id="rId14" Type="http://schemas.openxmlformats.org/officeDocument/2006/relationships/tags" Target="../tags/tag289.xml"/></Relationships>
</file>

<file path=ppt/slides/_rels/slide72.xml.rels><?xml version="1.0" encoding="UTF-8" standalone="yes"?>
<Relationships xmlns="http://schemas.openxmlformats.org/package/2006/relationships"><Relationship Id="rId8" Type="http://schemas.openxmlformats.org/officeDocument/2006/relationships/tags" Target="../tags/tag301.xml"/><Relationship Id="rId13" Type="http://schemas.openxmlformats.org/officeDocument/2006/relationships/tags" Target="../tags/tag306.xml"/><Relationship Id="rId18" Type="http://schemas.openxmlformats.org/officeDocument/2006/relationships/tags" Target="../tags/tag311.xml"/><Relationship Id="rId26" Type="http://schemas.openxmlformats.org/officeDocument/2006/relationships/tags" Target="../tags/tag319.xml"/><Relationship Id="rId3" Type="http://schemas.openxmlformats.org/officeDocument/2006/relationships/tags" Target="../tags/tag296.xml"/><Relationship Id="rId21" Type="http://schemas.openxmlformats.org/officeDocument/2006/relationships/tags" Target="../tags/tag314.xml"/><Relationship Id="rId7" Type="http://schemas.openxmlformats.org/officeDocument/2006/relationships/tags" Target="../tags/tag300.xml"/><Relationship Id="rId12" Type="http://schemas.openxmlformats.org/officeDocument/2006/relationships/tags" Target="../tags/tag305.xml"/><Relationship Id="rId17" Type="http://schemas.openxmlformats.org/officeDocument/2006/relationships/tags" Target="../tags/tag310.xml"/><Relationship Id="rId25" Type="http://schemas.openxmlformats.org/officeDocument/2006/relationships/tags" Target="../tags/tag318.xml"/><Relationship Id="rId2" Type="http://schemas.openxmlformats.org/officeDocument/2006/relationships/tags" Target="../tags/tag295.xml"/><Relationship Id="rId16" Type="http://schemas.openxmlformats.org/officeDocument/2006/relationships/tags" Target="../tags/tag309.xml"/><Relationship Id="rId20" Type="http://schemas.openxmlformats.org/officeDocument/2006/relationships/tags" Target="../tags/tag313.xml"/><Relationship Id="rId29" Type="http://schemas.openxmlformats.org/officeDocument/2006/relationships/notesSlide" Target="../notesSlides/notesSlide70.xml"/><Relationship Id="rId1" Type="http://schemas.openxmlformats.org/officeDocument/2006/relationships/tags" Target="../tags/tag294.xml"/><Relationship Id="rId6" Type="http://schemas.openxmlformats.org/officeDocument/2006/relationships/tags" Target="../tags/tag299.xml"/><Relationship Id="rId11" Type="http://schemas.openxmlformats.org/officeDocument/2006/relationships/tags" Target="../tags/tag304.xml"/><Relationship Id="rId24" Type="http://schemas.openxmlformats.org/officeDocument/2006/relationships/tags" Target="../tags/tag317.xml"/><Relationship Id="rId5" Type="http://schemas.openxmlformats.org/officeDocument/2006/relationships/tags" Target="../tags/tag298.xml"/><Relationship Id="rId15" Type="http://schemas.openxmlformats.org/officeDocument/2006/relationships/tags" Target="../tags/tag308.xml"/><Relationship Id="rId23" Type="http://schemas.openxmlformats.org/officeDocument/2006/relationships/tags" Target="../tags/tag316.xml"/><Relationship Id="rId28" Type="http://schemas.openxmlformats.org/officeDocument/2006/relationships/slideLayout" Target="../slideLayouts/slideLayout17.xml"/><Relationship Id="rId10" Type="http://schemas.openxmlformats.org/officeDocument/2006/relationships/tags" Target="../tags/tag303.xml"/><Relationship Id="rId19" Type="http://schemas.openxmlformats.org/officeDocument/2006/relationships/tags" Target="../tags/tag312.xml"/><Relationship Id="rId4" Type="http://schemas.openxmlformats.org/officeDocument/2006/relationships/tags" Target="../tags/tag297.xml"/><Relationship Id="rId9" Type="http://schemas.openxmlformats.org/officeDocument/2006/relationships/tags" Target="../tags/tag302.xml"/><Relationship Id="rId14" Type="http://schemas.openxmlformats.org/officeDocument/2006/relationships/tags" Target="../tags/tag307.xml"/><Relationship Id="rId22" Type="http://schemas.openxmlformats.org/officeDocument/2006/relationships/tags" Target="../tags/tag315.xml"/><Relationship Id="rId27" Type="http://schemas.openxmlformats.org/officeDocument/2006/relationships/tags" Target="../tags/tag320.xml"/></Relationships>
</file>

<file path=ppt/slides/_rels/slide73.xml.rels><?xml version="1.0" encoding="UTF-8" standalone="yes"?>
<Relationships xmlns="http://schemas.openxmlformats.org/package/2006/relationships"><Relationship Id="rId3" Type="http://schemas.openxmlformats.org/officeDocument/2006/relationships/tags" Target="../tags/tag323.xml"/><Relationship Id="rId2" Type="http://schemas.openxmlformats.org/officeDocument/2006/relationships/tags" Target="../tags/tag322.xml"/><Relationship Id="rId1" Type="http://schemas.openxmlformats.org/officeDocument/2006/relationships/tags" Target="../tags/tag321.xml"/><Relationship Id="rId5" Type="http://schemas.openxmlformats.org/officeDocument/2006/relationships/notesSlide" Target="../notesSlides/notesSlide71.xml"/><Relationship Id="rId4"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2.xm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3" Type="http://schemas.openxmlformats.org/officeDocument/2006/relationships/hyperlink" Target="http://www.nserc-crsng.gc.ca/Professors-Professeurs/Grants-Subs/SPRTI-SOIPS_fra.asp" TargetMode="External"/><Relationship Id="rId7" Type="http://schemas.openxmlformats.org/officeDocument/2006/relationships/image" Target="../media/image17.jpg"/><Relationship Id="rId2" Type="http://schemas.openxmlformats.org/officeDocument/2006/relationships/notesSlide" Target="../notesSlides/notesSlide73.xml"/><Relationship Id="rId1" Type="http://schemas.openxmlformats.org/officeDocument/2006/relationships/slideLayout" Target="../slideLayouts/slideLayout18.xml"/><Relationship Id="rId6" Type="http://schemas.openxmlformats.org/officeDocument/2006/relationships/hyperlink" Target="http://www.frqs.gouv.qc.ca/bourses-et-subventions/consulter-les-programmes-remplir-une-demande?program=0&amp;group=7&amp;submit=Rechercher" TargetMode="External"/><Relationship Id="rId5" Type="http://schemas.openxmlformats.org/officeDocument/2006/relationships/hyperlink" Target="http://www.frqsc.gouv.qc.ca/bourses-et-subventions/consulter-les-programmes-remplir-une-demande?program=all&amp;group=7&amp;submit=Rechercher" TargetMode="External"/><Relationship Id="rId4" Type="http://schemas.openxmlformats.org/officeDocument/2006/relationships/hyperlink" Target="http://www.frqnt.gouv.qc.ca/bourses-et-subventions/consulter-les-programmes-remplir-une-demande?program=0&amp;group=6&amp;submit=Rechercher" TargetMode="External"/></Relationships>
</file>

<file path=ppt/slides/_rels/slide76.xml.rels><?xml version="1.0" encoding="UTF-8" standalone="yes"?>
<Relationships xmlns="http://schemas.openxmlformats.org/package/2006/relationships"><Relationship Id="rId3" Type="http://schemas.openxmlformats.org/officeDocument/2006/relationships/tags" Target="../tags/tag326.xml"/><Relationship Id="rId7" Type="http://schemas.openxmlformats.org/officeDocument/2006/relationships/image" Target="../media/image16.png"/><Relationship Id="rId2" Type="http://schemas.openxmlformats.org/officeDocument/2006/relationships/tags" Target="../tags/tag325.xml"/><Relationship Id="rId1" Type="http://schemas.openxmlformats.org/officeDocument/2006/relationships/tags" Target="../tags/tag324.xml"/><Relationship Id="rId6" Type="http://schemas.openxmlformats.org/officeDocument/2006/relationships/notesSlide" Target="../notesSlides/notesSlide74.xml"/><Relationship Id="rId5" Type="http://schemas.openxmlformats.org/officeDocument/2006/relationships/slideLayout" Target="../slideLayouts/slideLayout17.xml"/><Relationship Id="rId4" Type="http://schemas.openxmlformats.org/officeDocument/2006/relationships/tags" Target="../tags/tag327.xml"/></Relationships>
</file>

<file path=ppt/slides/_rels/slide77.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tags" Target="../tags/tag330.xml"/><Relationship Id="rId7" Type="http://schemas.openxmlformats.org/officeDocument/2006/relationships/tags" Target="../tags/tag334.xml"/><Relationship Id="rId2" Type="http://schemas.openxmlformats.org/officeDocument/2006/relationships/tags" Target="../tags/tag329.xml"/><Relationship Id="rId1" Type="http://schemas.openxmlformats.org/officeDocument/2006/relationships/tags" Target="../tags/tag328.xml"/><Relationship Id="rId6" Type="http://schemas.openxmlformats.org/officeDocument/2006/relationships/tags" Target="../tags/tag333.xml"/><Relationship Id="rId5" Type="http://schemas.openxmlformats.org/officeDocument/2006/relationships/tags" Target="../tags/tag332.xml"/><Relationship Id="rId4" Type="http://schemas.openxmlformats.org/officeDocument/2006/relationships/tags" Target="../tags/tag331.xml"/><Relationship Id="rId9" Type="http://schemas.openxmlformats.org/officeDocument/2006/relationships/notesSlide" Target="../notesSlides/notesSlide75.xml"/></Relationships>
</file>

<file path=ppt/slides/_rels/slide78.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tags" Target="../tags/tag337.xml"/><Relationship Id="rId7" Type="http://schemas.openxmlformats.org/officeDocument/2006/relationships/tags" Target="../tags/tag341.xml"/><Relationship Id="rId2" Type="http://schemas.openxmlformats.org/officeDocument/2006/relationships/tags" Target="../tags/tag336.xml"/><Relationship Id="rId1" Type="http://schemas.openxmlformats.org/officeDocument/2006/relationships/tags" Target="../tags/tag335.xml"/><Relationship Id="rId6" Type="http://schemas.openxmlformats.org/officeDocument/2006/relationships/tags" Target="../tags/tag340.xml"/><Relationship Id="rId5" Type="http://schemas.openxmlformats.org/officeDocument/2006/relationships/tags" Target="../tags/tag339.xml"/><Relationship Id="rId4" Type="http://schemas.openxmlformats.org/officeDocument/2006/relationships/tags" Target="../tags/tag338.xml"/><Relationship Id="rId9" Type="http://schemas.openxmlformats.org/officeDocument/2006/relationships/notesSlide" Target="../notesSlides/notesSlide76.xml"/></Relationships>
</file>

<file path=ppt/slides/_rels/slide7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notesSlide" Target="../notesSlides/notesSlide8.xml"/><Relationship Id="rId4"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344.xml"/><Relationship Id="rId7" Type="http://schemas.openxmlformats.org/officeDocument/2006/relationships/notesSlide" Target="../notesSlides/notesSlide78.xml"/><Relationship Id="rId2" Type="http://schemas.openxmlformats.org/officeDocument/2006/relationships/tags" Target="../tags/tag343.xml"/><Relationship Id="rId1" Type="http://schemas.openxmlformats.org/officeDocument/2006/relationships/tags" Target="../tags/tag342.xml"/><Relationship Id="rId6" Type="http://schemas.openxmlformats.org/officeDocument/2006/relationships/slideLayout" Target="../slideLayouts/slideLayout17.xml"/><Relationship Id="rId5" Type="http://schemas.openxmlformats.org/officeDocument/2006/relationships/tags" Target="../tags/tag346.xml"/><Relationship Id="rId4" Type="http://schemas.openxmlformats.org/officeDocument/2006/relationships/tags" Target="../tags/tag345.xml"/></Relationships>
</file>

<file path=ppt/slides/_rels/slide81.xml.rels><?xml version="1.0" encoding="UTF-8" standalone="yes"?>
<Relationships xmlns="http://schemas.openxmlformats.org/package/2006/relationships"><Relationship Id="rId3" Type="http://schemas.openxmlformats.org/officeDocument/2006/relationships/tags" Target="../tags/tag349.xml"/><Relationship Id="rId7" Type="http://schemas.openxmlformats.org/officeDocument/2006/relationships/image" Target="../media/image16.png"/><Relationship Id="rId2" Type="http://schemas.openxmlformats.org/officeDocument/2006/relationships/tags" Target="../tags/tag348.xml"/><Relationship Id="rId1" Type="http://schemas.openxmlformats.org/officeDocument/2006/relationships/tags" Target="../tags/tag347.xml"/><Relationship Id="rId6" Type="http://schemas.openxmlformats.org/officeDocument/2006/relationships/notesSlide" Target="../notesSlides/notesSlide79.xml"/><Relationship Id="rId5" Type="http://schemas.openxmlformats.org/officeDocument/2006/relationships/slideLayout" Target="../slideLayouts/slideLayout17.xml"/><Relationship Id="rId4" Type="http://schemas.openxmlformats.org/officeDocument/2006/relationships/tags" Target="../tags/tag350.xml"/></Relationships>
</file>

<file path=ppt/slides/_rels/slide8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tags" Target="../tags/tag353.xml"/><Relationship Id="rId7" Type="http://schemas.openxmlformats.org/officeDocument/2006/relationships/tags" Target="../tags/tag357.xml"/><Relationship Id="rId2" Type="http://schemas.openxmlformats.org/officeDocument/2006/relationships/tags" Target="../tags/tag352.xml"/><Relationship Id="rId1" Type="http://schemas.openxmlformats.org/officeDocument/2006/relationships/tags" Target="../tags/tag351.xml"/><Relationship Id="rId6" Type="http://schemas.openxmlformats.org/officeDocument/2006/relationships/tags" Target="../tags/tag356.xml"/><Relationship Id="rId5" Type="http://schemas.openxmlformats.org/officeDocument/2006/relationships/tags" Target="../tags/tag355.xml"/><Relationship Id="rId10" Type="http://schemas.openxmlformats.org/officeDocument/2006/relationships/image" Target="../media/image16.png"/><Relationship Id="rId4" Type="http://schemas.openxmlformats.org/officeDocument/2006/relationships/tags" Target="../tags/tag354.xml"/><Relationship Id="rId9" Type="http://schemas.openxmlformats.org/officeDocument/2006/relationships/notesSlide" Target="../notesSlides/notesSlide80.xml"/></Relationships>
</file>

<file path=ppt/slides/_rels/slide83.xml.rels><?xml version="1.0" encoding="UTF-8" standalone="yes"?>
<Relationships xmlns="http://schemas.openxmlformats.org/package/2006/relationships"><Relationship Id="rId3" Type="http://schemas.openxmlformats.org/officeDocument/2006/relationships/tags" Target="../tags/tag360.xml"/><Relationship Id="rId7" Type="http://schemas.openxmlformats.org/officeDocument/2006/relationships/notesSlide" Target="../notesSlides/notesSlide81.xml"/><Relationship Id="rId2" Type="http://schemas.openxmlformats.org/officeDocument/2006/relationships/tags" Target="../tags/tag359.xml"/><Relationship Id="rId1" Type="http://schemas.openxmlformats.org/officeDocument/2006/relationships/tags" Target="../tags/tag358.xml"/><Relationship Id="rId6" Type="http://schemas.openxmlformats.org/officeDocument/2006/relationships/slideLayout" Target="../slideLayouts/slideLayout17.xml"/><Relationship Id="rId5" Type="http://schemas.openxmlformats.org/officeDocument/2006/relationships/tags" Target="../tags/tag362.xml"/><Relationship Id="rId4" Type="http://schemas.openxmlformats.org/officeDocument/2006/relationships/tags" Target="../tags/tag361.xml"/></Relationships>
</file>

<file path=ppt/slides/_rels/slide8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tags" Target="../tags/tag365.xml"/><Relationship Id="rId7" Type="http://schemas.openxmlformats.org/officeDocument/2006/relationships/tags" Target="../tags/tag369.xml"/><Relationship Id="rId2" Type="http://schemas.openxmlformats.org/officeDocument/2006/relationships/tags" Target="../tags/tag364.xml"/><Relationship Id="rId1" Type="http://schemas.openxmlformats.org/officeDocument/2006/relationships/tags" Target="../tags/tag363.xml"/><Relationship Id="rId6" Type="http://schemas.openxmlformats.org/officeDocument/2006/relationships/tags" Target="../tags/tag368.xml"/><Relationship Id="rId5" Type="http://schemas.openxmlformats.org/officeDocument/2006/relationships/tags" Target="../tags/tag367.xml"/><Relationship Id="rId4" Type="http://schemas.openxmlformats.org/officeDocument/2006/relationships/tags" Target="../tags/tag366.xml"/><Relationship Id="rId9" Type="http://schemas.openxmlformats.org/officeDocument/2006/relationships/notesSlide" Target="../notesSlides/notesSlide82.xml"/></Relationships>
</file>

<file path=ppt/slides/_rels/slide8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372.xml"/><Relationship Id="rId7" Type="http://schemas.openxmlformats.org/officeDocument/2006/relationships/notesSlide" Target="../notesSlides/notesSlide83.xml"/><Relationship Id="rId2" Type="http://schemas.openxmlformats.org/officeDocument/2006/relationships/tags" Target="../tags/tag371.xml"/><Relationship Id="rId1" Type="http://schemas.openxmlformats.org/officeDocument/2006/relationships/tags" Target="../tags/tag370.xml"/><Relationship Id="rId6" Type="http://schemas.openxmlformats.org/officeDocument/2006/relationships/slideLayout" Target="../slideLayouts/slideLayout17.xml"/><Relationship Id="rId5" Type="http://schemas.openxmlformats.org/officeDocument/2006/relationships/tags" Target="../tags/tag374.xml"/><Relationship Id="rId4" Type="http://schemas.openxmlformats.org/officeDocument/2006/relationships/tags" Target="../tags/tag373.xml"/></Relationships>
</file>

<file path=ppt/slides/_rels/slide86.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tags" Target="../tags/tag377.xml"/><Relationship Id="rId7" Type="http://schemas.openxmlformats.org/officeDocument/2006/relationships/tags" Target="../tags/tag381.xml"/><Relationship Id="rId2" Type="http://schemas.openxmlformats.org/officeDocument/2006/relationships/tags" Target="../tags/tag376.xml"/><Relationship Id="rId1" Type="http://schemas.openxmlformats.org/officeDocument/2006/relationships/tags" Target="../tags/tag375.xml"/><Relationship Id="rId6" Type="http://schemas.openxmlformats.org/officeDocument/2006/relationships/tags" Target="../tags/tag380.xml"/><Relationship Id="rId5" Type="http://schemas.openxmlformats.org/officeDocument/2006/relationships/tags" Target="../tags/tag379.xml"/><Relationship Id="rId4" Type="http://schemas.openxmlformats.org/officeDocument/2006/relationships/tags" Target="../tags/tag378.xml"/><Relationship Id="rId9" Type="http://schemas.openxmlformats.org/officeDocument/2006/relationships/notesSlide" Target="../notesSlides/notesSlide84.xml"/></Relationships>
</file>

<file path=ppt/slides/_rels/slide87.xml.rels><?xml version="1.0" encoding="UTF-8" standalone="yes"?>
<Relationships xmlns="http://schemas.openxmlformats.org/package/2006/relationships"><Relationship Id="rId3" Type="http://schemas.openxmlformats.org/officeDocument/2006/relationships/tags" Target="../tags/tag384.xml"/><Relationship Id="rId7" Type="http://schemas.openxmlformats.org/officeDocument/2006/relationships/notesSlide" Target="../notesSlides/notesSlide85.xml"/><Relationship Id="rId2" Type="http://schemas.openxmlformats.org/officeDocument/2006/relationships/tags" Target="../tags/tag383.xml"/><Relationship Id="rId1" Type="http://schemas.openxmlformats.org/officeDocument/2006/relationships/tags" Target="../tags/tag382.xml"/><Relationship Id="rId6" Type="http://schemas.openxmlformats.org/officeDocument/2006/relationships/slideLayout" Target="../slideLayouts/slideLayout17.xml"/><Relationship Id="rId5" Type="http://schemas.openxmlformats.org/officeDocument/2006/relationships/tags" Target="../tags/tag386.xml"/><Relationship Id="rId4" Type="http://schemas.openxmlformats.org/officeDocument/2006/relationships/tags" Target="../tags/tag385.xml"/></Relationships>
</file>

<file path=ppt/slides/_rels/slide88.xml.rels><?xml version="1.0" encoding="UTF-8" standalone="yes"?>
<Relationships xmlns="http://schemas.openxmlformats.org/package/2006/relationships"><Relationship Id="rId3" Type="http://schemas.openxmlformats.org/officeDocument/2006/relationships/tags" Target="../tags/tag389.xml"/><Relationship Id="rId7" Type="http://schemas.openxmlformats.org/officeDocument/2006/relationships/notesSlide" Target="../notesSlides/notesSlide86.xml"/><Relationship Id="rId2" Type="http://schemas.openxmlformats.org/officeDocument/2006/relationships/tags" Target="../tags/tag388.xml"/><Relationship Id="rId1" Type="http://schemas.openxmlformats.org/officeDocument/2006/relationships/tags" Target="../tags/tag387.xml"/><Relationship Id="rId6" Type="http://schemas.openxmlformats.org/officeDocument/2006/relationships/slideLayout" Target="../slideLayouts/slideLayout17.xml"/><Relationship Id="rId5" Type="http://schemas.openxmlformats.org/officeDocument/2006/relationships/tags" Target="../tags/tag391.xml"/><Relationship Id="rId4" Type="http://schemas.openxmlformats.org/officeDocument/2006/relationships/tags" Target="../tags/tag390.xml"/></Relationships>
</file>

<file path=ppt/slides/_rels/slide89.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394.xml"/><Relationship Id="rId7" Type="http://schemas.openxmlformats.org/officeDocument/2006/relationships/tags" Target="../tags/tag398.xml"/><Relationship Id="rId2" Type="http://schemas.openxmlformats.org/officeDocument/2006/relationships/tags" Target="../tags/tag393.xml"/><Relationship Id="rId1" Type="http://schemas.openxmlformats.org/officeDocument/2006/relationships/tags" Target="../tags/tag392.xml"/><Relationship Id="rId6" Type="http://schemas.openxmlformats.org/officeDocument/2006/relationships/tags" Target="../tags/tag397.xml"/><Relationship Id="rId5" Type="http://schemas.openxmlformats.org/officeDocument/2006/relationships/tags" Target="../tags/tag396.xml"/><Relationship Id="rId10" Type="http://schemas.openxmlformats.org/officeDocument/2006/relationships/image" Target="../media/image19.png"/><Relationship Id="rId4" Type="http://schemas.openxmlformats.org/officeDocument/2006/relationships/tags" Target="../tags/tag395.xml"/><Relationship Id="rId9" Type="http://schemas.openxmlformats.org/officeDocument/2006/relationships/notesSlide" Target="../notesSlides/notesSlide87.xml"/></Relationships>
</file>

<file path=ppt/slides/_rels/slide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notesSlide" Target="../notesSlides/notesSlide9.xml"/><Relationship Id="rId4" Type="http://schemas.openxmlformats.org/officeDocument/2006/relationships/slideLayout" Target="../slideLayouts/slideLayout17.xml"/></Relationships>
</file>

<file path=ppt/slides/_rels/slide90.xml.rels><?xml version="1.0" encoding="UTF-8" standalone="yes"?>
<Relationships xmlns="http://schemas.openxmlformats.org/package/2006/relationships"><Relationship Id="rId8" Type="http://schemas.openxmlformats.org/officeDocument/2006/relationships/notesSlide" Target="../notesSlides/notesSlide88.xml"/><Relationship Id="rId3" Type="http://schemas.openxmlformats.org/officeDocument/2006/relationships/tags" Target="../tags/tag401.xml"/><Relationship Id="rId7" Type="http://schemas.openxmlformats.org/officeDocument/2006/relationships/slideLayout" Target="../slideLayouts/slideLayout17.xml"/><Relationship Id="rId2" Type="http://schemas.openxmlformats.org/officeDocument/2006/relationships/tags" Target="../tags/tag400.xml"/><Relationship Id="rId1" Type="http://schemas.openxmlformats.org/officeDocument/2006/relationships/tags" Target="../tags/tag399.xml"/><Relationship Id="rId6" Type="http://schemas.openxmlformats.org/officeDocument/2006/relationships/tags" Target="../tags/tag404.xml"/><Relationship Id="rId5" Type="http://schemas.openxmlformats.org/officeDocument/2006/relationships/tags" Target="../tags/tag403.xml"/><Relationship Id="rId10" Type="http://schemas.openxmlformats.org/officeDocument/2006/relationships/image" Target="../media/image16.png"/><Relationship Id="rId4" Type="http://schemas.openxmlformats.org/officeDocument/2006/relationships/tags" Target="../tags/tag402.xml"/><Relationship Id="rId9" Type="http://schemas.openxmlformats.org/officeDocument/2006/relationships/image" Target="../media/image20.png"/></Relationships>
</file>

<file path=ppt/slides/_rels/slide91.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tags" Target="../tags/tag407.xml"/><Relationship Id="rId7" Type="http://schemas.openxmlformats.org/officeDocument/2006/relationships/tags" Target="../tags/tag411.xml"/><Relationship Id="rId2" Type="http://schemas.openxmlformats.org/officeDocument/2006/relationships/tags" Target="../tags/tag406.xml"/><Relationship Id="rId1" Type="http://schemas.openxmlformats.org/officeDocument/2006/relationships/tags" Target="../tags/tag405.xml"/><Relationship Id="rId6" Type="http://schemas.openxmlformats.org/officeDocument/2006/relationships/tags" Target="../tags/tag410.xml"/><Relationship Id="rId5" Type="http://schemas.openxmlformats.org/officeDocument/2006/relationships/tags" Target="../tags/tag409.xml"/><Relationship Id="rId10" Type="http://schemas.openxmlformats.org/officeDocument/2006/relationships/image" Target="../media/image16.png"/><Relationship Id="rId4" Type="http://schemas.openxmlformats.org/officeDocument/2006/relationships/tags" Target="../tags/tag408.xml"/><Relationship Id="rId9" Type="http://schemas.openxmlformats.org/officeDocument/2006/relationships/notesSlide" Target="../notesSlides/notesSlide89.xml"/></Relationships>
</file>

<file path=ppt/slides/_rels/slide9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tags" Target="../tags/tag414.xml"/><Relationship Id="rId7" Type="http://schemas.openxmlformats.org/officeDocument/2006/relationships/tags" Target="../tags/tag418.xml"/><Relationship Id="rId2" Type="http://schemas.openxmlformats.org/officeDocument/2006/relationships/tags" Target="../tags/tag413.xml"/><Relationship Id="rId1" Type="http://schemas.openxmlformats.org/officeDocument/2006/relationships/tags" Target="../tags/tag412.xml"/><Relationship Id="rId6" Type="http://schemas.openxmlformats.org/officeDocument/2006/relationships/tags" Target="../tags/tag417.xml"/><Relationship Id="rId5" Type="http://schemas.openxmlformats.org/officeDocument/2006/relationships/tags" Target="../tags/tag416.xml"/><Relationship Id="rId10" Type="http://schemas.openxmlformats.org/officeDocument/2006/relationships/image" Target="../media/image16.png"/><Relationship Id="rId4" Type="http://schemas.openxmlformats.org/officeDocument/2006/relationships/tags" Target="../tags/tag415.xml"/><Relationship Id="rId9" Type="http://schemas.openxmlformats.org/officeDocument/2006/relationships/notesSlide" Target="../notesSlides/notesSlide90.xml"/></Relationships>
</file>

<file path=ppt/slides/_rels/slide9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tags" Target="../tags/tag421.xml"/><Relationship Id="rId7" Type="http://schemas.openxmlformats.org/officeDocument/2006/relationships/tags" Target="../tags/tag425.xml"/><Relationship Id="rId2" Type="http://schemas.openxmlformats.org/officeDocument/2006/relationships/tags" Target="../tags/tag420.xml"/><Relationship Id="rId1" Type="http://schemas.openxmlformats.org/officeDocument/2006/relationships/tags" Target="../tags/tag419.xml"/><Relationship Id="rId6" Type="http://schemas.openxmlformats.org/officeDocument/2006/relationships/tags" Target="../tags/tag424.xml"/><Relationship Id="rId5" Type="http://schemas.openxmlformats.org/officeDocument/2006/relationships/tags" Target="../tags/tag423.xml"/><Relationship Id="rId4" Type="http://schemas.openxmlformats.org/officeDocument/2006/relationships/tags" Target="../tags/tag422.xml"/><Relationship Id="rId9" Type="http://schemas.openxmlformats.org/officeDocument/2006/relationships/notesSlide" Target="../notesSlides/notesSlide91.xml"/></Relationships>
</file>

<file path=ppt/slides/_rels/slide94.xml.rels><?xml version="1.0" encoding="UTF-8" standalone="yes"?>
<Relationships xmlns="http://schemas.openxmlformats.org/package/2006/relationships"><Relationship Id="rId3" Type="http://schemas.openxmlformats.org/officeDocument/2006/relationships/tags" Target="../tags/tag428.xml"/><Relationship Id="rId7" Type="http://schemas.openxmlformats.org/officeDocument/2006/relationships/notesSlide" Target="../notesSlides/notesSlide92.xml"/><Relationship Id="rId2" Type="http://schemas.openxmlformats.org/officeDocument/2006/relationships/tags" Target="../tags/tag427.xml"/><Relationship Id="rId1" Type="http://schemas.openxmlformats.org/officeDocument/2006/relationships/tags" Target="../tags/tag426.xml"/><Relationship Id="rId6" Type="http://schemas.openxmlformats.org/officeDocument/2006/relationships/slideLayout" Target="../slideLayouts/slideLayout17.xml"/><Relationship Id="rId5" Type="http://schemas.openxmlformats.org/officeDocument/2006/relationships/tags" Target="../tags/tag430.xml"/><Relationship Id="rId4" Type="http://schemas.openxmlformats.org/officeDocument/2006/relationships/tags" Target="../tags/tag429.xml"/></Relationships>
</file>

<file path=ppt/slides/_rels/slide95.xml.rels><?xml version="1.0" encoding="UTF-8" standalone="yes"?>
<Relationships xmlns="http://schemas.openxmlformats.org/package/2006/relationships"><Relationship Id="rId3" Type="http://schemas.openxmlformats.org/officeDocument/2006/relationships/tags" Target="../tags/tag433.xml"/><Relationship Id="rId7" Type="http://schemas.openxmlformats.org/officeDocument/2006/relationships/notesSlide" Target="../notesSlides/notesSlide93.xml"/><Relationship Id="rId2" Type="http://schemas.openxmlformats.org/officeDocument/2006/relationships/tags" Target="../tags/tag432.xml"/><Relationship Id="rId1" Type="http://schemas.openxmlformats.org/officeDocument/2006/relationships/tags" Target="../tags/tag431.xml"/><Relationship Id="rId6" Type="http://schemas.openxmlformats.org/officeDocument/2006/relationships/slideLayout" Target="../slideLayouts/slideLayout17.xml"/><Relationship Id="rId5" Type="http://schemas.openxmlformats.org/officeDocument/2006/relationships/tags" Target="../tags/tag435.xml"/><Relationship Id="rId4" Type="http://schemas.openxmlformats.org/officeDocument/2006/relationships/tags" Target="../tags/tag434.xml"/></Relationships>
</file>

<file path=ppt/slides/_rels/slide96.xml.rels><?xml version="1.0" encoding="UTF-8" standalone="yes"?>
<Relationships xmlns="http://schemas.openxmlformats.org/package/2006/relationships"><Relationship Id="rId3" Type="http://schemas.openxmlformats.org/officeDocument/2006/relationships/tags" Target="../tags/tag438.xml"/><Relationship Id="rId7" Type="http://schemas.openxmlformats.org/officeDocument/2006/relationships/notesSlide" Target="../notesSlides/notesSlide94.xml"/><Relationship Id="rId2" Type="http://schemas.openxmlformats.org/officeDocument/2006/relationships/tags" Target="../tags/tag437.xml"/><Relationship Id="rId1" Type="http://schemas.openxmlformats.org/officeDocument/2006/relationships/tags" Target="../tags/tag436.xml"/><Relationship Id="rId6" Type="http://schemas.openxmlformats.org/officeDocument/2006/relationships/slideLayout" Target="../slideLayouts/slideLayout17.xml"/><Relationship Id="rId5" Type="http://schemas.openxmlformats.org/officeDocument/2006/relationships/tags" Target="../tags/tag440.xml"/><Relationship Id="rId4" Type="http://schemas.openxmlformats.org/officeDocument/2006/relationships/tags" Target="../tags/tag439.xml"/></Relationships>
</file>

<file path=ppt/slides/_rels/slide97.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tags" Target="../tags/tag443.xml"/><Relationship Id="rId7" Type="http://schemas.openxmlformats.org/officeDocument/2006/relationships/tags" Target="../tags/tag447.xml"/><Relationship Id="rId2" Type="http://schemas.openxmlformats.org/officeDocument/2006/relationships/tags" Target="../tags/tag442.xml"/><Relationship Id="rId1" Type="http://schemas.openxmlformats.org/officeDocument/2006/relationships/tags" Target="../tags/tag441.xml"/><Relationship Id="rId6" Type="http://schemas.openxmlformats.org/officeDocument/2006/relationships/tags" Target="../tags/tag446.xml"/><Relationship Id="rId5" Type="http://schemas.openxmlformats.org/officeDocument/2006/relationships/tags" Target="../tags/tag445.xml"/><Relationship Id="rId4" Type="http://schemas.openxmlformats.org/officeDocument/2006/relationships/tags" Target="../tags/tag444.xml"/><Relationship Id="rId9" Type="http://schemas.openxmlformats.org/officeDocument/2006/relationships/notesSlide" Target="../notesSlides/notesSlide95.xml"/></Relationships>
</file>

<file path=ppt/slides/_rels/slide98.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tags" Target="../tags/tag450.xml"/><Relationship Id="rId7" Type="http://schemas.openxmlformats.org/officeDocument/2006/relationships/tags" Target="../tags/tag454.xml"/><Relationship Id="rId2" Type="http://schemas.openxmlformats.org/officeDocument/2006/relationships/tags" Target="../tags/tag449.xml"/><Relationship Id="rId1" Type="http://schemas.openxmlformats.org/officeDocument/2006/relationships/tags" Target="../tags/tag448.xml"/><Relationship Id="rId6" Type="http://schemas.openxmlformats.org/officeDocument/2006/relationships/tags" Target="../tags/tag453.xml"/><Relationship Id="rId5" Type="http://schemas.openxmlformats.org/officeDocument/2006/relationships/tags" Target="../tags/tag452.xml"/><Relationship Id="rId4" Type="http://schemas.openxmlformats.org/officeDocument/2006/relationships/tags" Target="../tags/tag451.xml"/><Relationship Id="rId9" Type="http://schemas.openxmlformats.org/officeDocument/2006/relationships/notesSlide" Target="../notesSlides/notesSlide96.xml"/></Relationships>
</file>

<file path=ppt/slides/_rels/slide99.xml.rels><?xml version="1.0" encoding="UTF-8" standalone="yes"?>
<Relationships xmlns="http://schemas.openxmlformats.org/package/2006/relationships"><Relationship Id="rId3" Type="http://schemas.openxmlformats.org/officeDocument/2006/relationships/tags" Target="../tags/tag457.xml"/><Relationship Id="rId2" Type="http://schemas.openxmlformats.org/officeDocument/2006/relationships/tags" Target="../tags/tag456.xml"/><Relationship Id="rId1" Type="http://schemas.openxmlformats.org/officeDocument/2006/relationships/tags" Target="../tags/tag455.xml"/><Relationship Id="rId6" Type="http://schemas.openxmlformats.org/officeDocument/2006/relationships/notesSlide" Target="../notesSlides/notesSlide97.xml"/><Relationship Id="rId5" Type="http://schemas.openxmlformats.org/officeDocument/2006/relationships/slideLayout" Target="../slideLayouts/slideLayout17.xml"/><Relationship Id="rId4" Type="http://schemas.openxmlformats.org/officeDocument/2006/relationships/tags" Target="../tags/tag4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custDataLst>
              <p:tags r:id="rId2"/>
            </p:custDataLst>
          </p:nvPr>
        </p:nvSpPr>
        <p:spPr>
          <a:xfrm>
            <a:off x="1691680" y="1844824"/>
            <a:ext cx="6912768" cy="1872208"/>
          </a:xfrm>
          <a:prstGeom prst="rect">
            <a:avLst/>
          </a:prstGeom>
          <a:solidFill>
            <a:schemeClr val="bg1">
              <a:alpha val="60000"/>
            </a:schemeClr>
          </a:solidFill>
        </p:spPr>
        <p:txBody>
          <a:bodyPr vert="horz" lIns="0" tIns="0" rIns="0" bIns="0" rtlCol="0" anchor="ctr">
            <a:normAutofit lnSpcReduction="10000"/>
          </a:bodyPr>
          <a:lstStyle>
            <a:lvl1pPr algn="ctr" defTabSz="914400" rtl="0" eaLnBrk="1" latinLnBrk="0" hangingPunct="1">
              <a:lnSpc>
                <a:spcPct val="85000"/>
              </a:lnSpc>
              <a:spcBef>
                <a:spcPct val="0"/>
              </a:spcBef>
              <a:buNone/>
              <a:defRPr lang="fr-CA" sz="4000" kern="1200">
                <a:solidFill>
                  <a:srgbClr val="02AEF1"/>
                </a:solidFill>
                <a:latin typeface="Arial Black" pitchFamily="34" charset="0"/>
                <a:ea typeface="+mj-ea"/>
                <a:cs typeface="+mj-cs"/>
              </a:defRPr>
            </a:lvl1pPr>
          </a:lstStyle>
          <a:p>
            <a:pPr algn="r"/>
            <a:r>
              <a:rPr dirty="0">
                <a:solidFill>
                  <a:schemeClr val="tx2"/>
                </a:solidFill>
              </a:rPr>
              <a:t>Gestion financière des subventions fédérales </a:t>
            </a:r>
            <a:r>
              <a:rPr lang="fr-CA" dirty="0">
                <a:solidFill>
                  <a:schemeClr val="tx2"/>
                </a:solidFill>
              </a:rPr>
              <a:t>et provinciales de </a:t>
            </a:r>
            <a:r>
              <a:rPr dirty="0">
                <a:solidFill>
                  <a:schemeClr val="tx2"/>
                </a:solidFill>
              </a:rPr>
              <a:t>recherche</a:t>
            </a:r>
          </a:p>
        </p:txBody>
      </p:sp>
      <p:sp>
        <p:nvSpPr>
          <p:cNvPr id="5" name="Rectangle 4"/>
          <p:cNvSpPr/>
          <p:nvPr>
            <p:custDataLst>
              <p:tags r:id="rId3"/>
            </p:custDataLst>
          </p:nvPr>
        </p:nvSpPr>
        <p:spPr>
          <a:xfrm>
            <a:off x="1763688" y="3815597"/>
            <a:ext cx="6768752" cy="108000"/>
          </a:xfrm>
          <a:prstGeom prst="rect">
            <a:avLst/>
          </a:prstGeom>
          <a:gradFill flip="none" rotWithShape="1">
            <a:gsLst>
              <a:gs pos="25000">
                <a:srgbClr val="CED5E3"/>
              </a:gs>
              <a:gs pos="0">
                <a:schemeClr val="bg1">
                  <a:lumMod val="85000"/>
                </a:schemeClr>
              </a:gs>
              <a:gs pos="50000">
                <a:schemeClr val="accent1">
                  <a:tint val="44500"/>
                  <a:satMod val="160000"/>
                </a:schemeClr>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graphicFrame>
        <p:nvGraphicFramePr>
          <p:cNvPr id="7" name="Objet 6"/>
          <p:cNvGraphicFramePr>
            <a:graphicFrameLocks noChangeAspect="1"/>
          </p:cNvGraphicFramePr>
          <p:nvPr>
            <p:custDataLst>
              <p:tags r:id="rId4"/>
            </p:custDataLst>
            <p:extLst>
              <p:ext uri="{D42A27DB-BD31-4B8C-83A1-F6EECF244321}">
                <p14:modId xmlns:p14="http://schemas.microsoft.com/office/powerpoint/2010/main" val="1176753168"/>
              </p:ext>
            </p:extLst>
          </p:nvPr>
        </p:nvGraphicFramePr>
        <p:xfrm>
          <a:off x="7324352" y="5967413"/>
          <a:ext cx="1208088" cy="485775"/>
        </p:xfrm>
        <a:graphic>
          <a:graphicData uri="http://schemas.openxmlformats.org/presentationml/2006/ole">
            <mc:AlternateContent xmlns:mc="http://schemas.openxmlformats.org/markup-compatibility/2006">
              <mc:Choice xmlns:v="urn:schemas-microsoft-com:vml" Requires="v">
                <p:oleObj spid="_x0000_s1026" name="Picture" r:id="rId8" imgW="1207800" imgH="486360" progId="Word.Picture.8">
                  <p:embed/>
                </p:oleObj>
              </mc:Choice>
              <mc:Fallback>
                <p:oleObj name="Picture" r:id="rId8" imgW="1207800" imgH="486360" progId="Word.Picture.8">
                  <p:embed/>
                  <p:pic>
                    <p:nvPicPr>
                      <p:cNvPr id="7" name="Obje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24352" y="5967413"/>
                        <a:ext cx="1208088"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Espace réservé du numéro de diapositive 1"/>
          <p:cNvSpPr>
            <a:spLocks noGrp="1"/>
          </p:cNvSpPr>
          <p:nvPr>
            <p:ph type="sldNum" sz="quarter" idx="12"/>
            <p:custDataLst>
              <p:tags r:id="rId5"/>
            </p:custDataLst>
          </p:nvPr>
        </p:nvSpPr>
        <p:spPr/>
        <p:txBody>
          <a:bodyPr/>
          <a:lstStyle/>
          <a:p>
            <a:fld id="{C8BEF1FF-BF04-41E6-9147-186E24ADDC61}" type="slidenum">
              <a:rPr lang="fr-CA" smtClean="0"/>
              <a:t>1</a:t>
            </a:fld>
            <a:endParaRPr lang="fr-CA"/>
          </a:p>
        </p:txBody>
      </p:sp>
    </p:spTree>
    <p:extLst>
      <p:ext uri="{BB962C8B-B14F-4D97-AF65-F5344CB8AC3E}">
        <p14:creationId xmlns:p14="http://schemas.microsoft.com/office/powerpoint/2010/main" val="20796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1031392" y="2276872"/>
            <a:ext cx="7560000" cy="3456384"/>
          </a:xfrm>
        </p:spPr>
        <p:txBody>
          <a:bodyPr/>
          <a:lstStyle/>
          <a:p>
            <a:pPr marL="342900" indent="-342900">
              <a:spcBef>
                <a:spcPts val="1200"/>
              </a:spcBef>
              <a:buFont typeface="Arial" panose="020B0604020202020204" pitchFamily="34" charset="0"/>
              <a:buChar char="•"/>
            </a:pPr>
            <a:endParaRPr lang="fr-CA" sz="1200" dirty="0"/>
          </a:p>
          <a:p>
            <a:pPr marL="342900" indent="-342900">
              <a:spcBef>
                <a:spcPts val="0"/>
              </a:spcBef>
              <a:buFont typeface="Arial" panose="020B0604020202020204" pitchFamily="34" charset="0"/>
              <a:buChar char="•"/>
            </a:pPr>
            <a:r>
              <a:rPr lang="fr-CA" sz="2000" dirty="0">
                <a:solidFill>
                  <a:schemeClr val="bg1">
                    <a:lumMod val="50000"/>
                  </a:schemeClr>
                </a:solidFill>
              </a:rPr>
              <a:t>Gérer les budgets de leurs fonds de recherche</a:t>
            </a:r>
          </a:p>
          <a:p>
            <a:pPr marL="342900" indent="-342900">
              <a:spcBef>
                <a:spcPts val="1200"/>
              </a:spcBef>
              <a:buFont typeface="Arial" panose="020B0604020202020204" pitchFamily="34" charset="0"/>
              <a:buChar char="•"/>
            </a:pPr>
            <a:r>
              <a:rPr lang="fr-CA" sz="2000" dirty="0">
                <a:solidFill>
                  <a:schemeClr val="bg1">
                    <a:lumMod val="50000"/>
                  </a:schemeClr>
                </a:solidFill>
              </a:rPr>
              <a:t>Être en conformité avec les règles et directives</a:t>
            </a:r>
          </a:p>
          <a:p>
            <a:pPr marL="342900" indent="-342900">
              <a:spcBef>
                <a:spcPts val="1200"/>
              </a:spcBef>
              <a:buFont typeface="Arial" panose="020B0604020202020204" pitchFamily="34" charset="0"/>
              <a:buChar char="•"/>
            </a:pPr>
            <a:r>
              <a:rPr lang="fr-CA" sz="2000" dirty="0">
                <a:solidFill>
                  <a:schemeClr val="bg1">
                    <a:lumMod val="50000"/>
                  </a:schemeClr>
                </a:solidFill>
              </a:rPr>
              <a:t>Remplir la déclaration d’intérêt (www.interets.umontreal.ca)</a:t>
            </a:r>
          </a:p>
          <a:p>
            <a:pPr marL="342900" indent="-342900">
              <a:spcBef>
                <a:spcPts val="1200"/>
              </a:spcBef>
              <a:buFont typeface="Arial" panose="020B0604020202020204" pitchFamily="34" charset="0"/>
              <a:buChar char="•"/>
            </a:pPr>
            <a:r>
              <a:rPr lang="fr-CA" sz="2000" dirty="0">
                <a:solidFill>
                  <a:schemeClr val="tx2"/>
                </a:solidFill>
              </a:rPr>
              <a:t>Faire part rapidement au BRDV de tout changement à leur statut</a:t>
            </a:r>
          </a:p>
          <a:p>
            <a:endParaRPr lang="fr-CA" dirty="0"/>
          </a:p>
        </p:txBody>
      </p:sp>
      <p:sp>
        <p:nvSpPr>
          <p:cNvPr id="3" name="Titre 2"/>
          <p:cNvSpPr>
            <a:spLocks noGrp="1"/>
          </p:cNvSpPr>
          <p:nvPr>
            <p:ph type="title"/>
            <p:custDataLst>
              <p:tags r:id="rId2"/>
            </p:custDataLst>
          </p:nvPr>
        </p:nvSpPr>
        <p:spPr>
          <a:xfrm>
            <a:off x="1010126" y="1844904"/>
            <a:ext cx="7560000" cy="431968"/>
          </a:xfrm>
        </p:spPr>
        <p:txBody>
          <a:bodyPr/>
          <a:lstStyle/>
          <a:p>
            <a:r>
              <a:rPr lang="fr-CA" dirty="0">
                <a:solidFill>
                  <a:schemeClr val="tx1">
                    <a:lumMod val="85000"/>
                    <a:lumOff val="15000"/>
                  </a:schemeClr>
                </a:solidFill>
              </a:rPr>
              <a:t>Rôles </a:t>
            </a:r>
            <a:r>
              <a:rPr lang="fr-CA" dirty="0"/>
              <a:t>et responsabilités des chercheurs</a:t>
            </a:r>
            <a:r>
              <a:rPr lang="fr-CA" dirty="0">
                <a:solidFill>
                  <a:schemeClr val="tx1">
                    <a:lumMod val="85000"/>
                    <a:lumOff val="15000"/>
                  </a:schemeClr>
                </a:solidFill>
              </a:rPr>
              <a:t> </a:t>
            </a:r>
            <a:endParaRPr lang="fr-CA" dirty="0"/>
          </a:p>
        </p:txBody>
      </p:sp>
      <p:sp>
        <p:nvSpPr>
          <p:cNvPr id="4" name="Espace réservé du numéro de diapositive 3"/>
          <p:cNvSpPr>
            <a:spLocks noGrp="1"/>
          </p:cNvSpPr>
          <p:nvPr>
            <p:ph type="sldNum" sz="quarter" idx="11"/>
            <p:custDataLst>
              <p:tags r:id="rId3"/>
            </p:custDataLst>
          </p:nvPr>
        </p:nvSpPr>
        <p:spPr/>
        <p:txBody>
          <a:bodyPr/>
          <a:lstStyle/>
          <a:p>
            <a:fld id="{BC872325-CFE1-4496-83BC-FAAC16177CF3}" type="slidenum">
              <a:rPr lang="fr-CA" smtClean="0">
                <a:solidFill>
                  <a:prstClr val="black">
                    <a:tint val="75000"/>
                  </a:prstClr>
                </a:solidFill>
              </a:rPr>
              <a:pPr/>
              <a:t>10</a:t>
            </a:fld>
            <a:endParaRPr lang="fr-CA" dirty="0">
              <a:solidFill>
                <a:prstClr val="black">
                  <a:tint val="75000"/>
                </a:prstClr>
              </a:solidFill>
            </a:endParaRPr>
          </a:p>
        </p:txBody>
      </p:sp>
    </p:spTree>
    <p:extLst>
      <p:ext uri="{BB962C8B-B14F-4D97-AF65-F5344CB8AC3E}">
        <p14:creationId xmlns:p14="http://schemas.microsoft.com/office/powerpoint/2010/main" val="2867834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2"/>
            </p:custDataLst>
          </p:nvPr>
        </p:nvSpPr>
        <p:spPr>
          <a:xfrm>
            <a:off x="1017883" y="2492896"/>
            <a:ext cx="7560000" cy="3744415"/>
          </a:xfrm>
        </p:spPr>
        <p:txBody>
          <a:bodyPr/>
          <a:lstStyle/>
          <a:p>
            <a:pPr marL="288000" indent="-288000">
              <a:spcBef>
                <a:spcPts val="1200"/>
              </a:spcBef>
              <a:buFont typeface="Arial" panose="020B0604020202020204" pitchFamily="34" charset="0"/>
              <a:buChar char="•"/>
            </a:pPr>
            <a:r>
              <a:rPr lang="fr-CA" sz="1800" dirty="0"/>
              <a:t>Le chercheur ou son délégué (selon les règles) n’a pas autorisé la transaction.</a:t>
            </a:r>
          </a:p>
          <a:p>
            <a:pPr marL="288000" indent="-288000">
              <a:spcBef>
                <a:spcPts val="1200"/>
              </a:spcBef>
              <a:buFont typeface="Arial" panose="020B0604020202020204" pitchFamily="34" charset="0"/>
              <a:buChar char="•"/>
            </a:pPr>
            <a:r>
              <a:rPr lang="fr-CA" sz="1800" dirty="0"/>
              <a:t>L’achat de fournitures de bureau standard n’est pas justifié.</a:t>
            </a:r>
          </a:p>
          <a:p>
            <a:pPr marL="288000" indent="-288000">
              <a:spcBef>
                <a:spcPts val="1200"/>
              </a:spcBef>
              <a:buFont typeface="Arial" panose="020B0604020202020204" pitchFamily="34" charset="0"/>
              <a:buChar char="•"/>
            </a:pPr>
            <a:r>
              <a:rPr lang="fr-CA" sz="1800" dirty="0"/>
              <a:t>L’appartenance au groupe de recherche du titulaire n’est pas précisée.</a:t>
            </a:r>
          </a:p>
          <a:p>
            <a:pPr marL="288000" indent="-288000">
              <a:spcBef>
                <a:spcPts val="1200"/>
              </a:spcBef>
              <a:buFont typeface="Arial" panose="020B0604020202020204" pitchFamily="34" charset="0"/>
              <a:buChar char="•"/>
            </a:pPr>
            <a:r>
              <a:rPr lang="fr-CA" sz="1800" dirty="0"/>
              <a:t>Paiement de frais liés à des relations régulières avec des collègues de l’établissement et aux rencontres avec le personnel.</a:t>
            </a:r>
          </a:p>
          <a:p>
            <a:pPr marL="285750" indent="-285750">
              <a:spcBef>
                <a:spcPts val="1200"/>
              </a:spcBef>
              <a:buFont typeface="Arial" panose="020B0604020202020204" pitchFamily="34" charset="0"/>
              <a:buChar char="•"/>
            </a:pPr>
            <a:endParaRPr lang="fr-CA" sz="1800" dirty="0"/>
          </a:p>
          <a:p>
            <a:pPr marL="342900" indent="-342900">
              <a:spcBef>
                <a:spcPts val="1200"/>
              </a:spcBef>
              <a:buFont typeface="Arial" panose="020B0604020202020204" pitchFamily="34" charset="0"/>
              <a:buChar char="•"/>
            </a:pPr>
            <a:endParaRPr lang="fr-CA" sz="1800" dirty="0"/>
          </a:p>
          <a:p>
            <a:endParaRPr lang="fr-CA" sz="1800" dirty="0"/>
          </a:p>
        </p:txBody>
      </p:sp>
      <p:sp>
        <p:nvSpPr>
          <p:cNvPr id="3" name="Titre 2"/>
          <p:cNvSpPr>
            <a:spLocks noGrp="1"/>
          </p:cNvSpPr>
          <p:nvPr>
            <p:ph type="title"/>
            <p:custDataLst>
              <p:tags r:id="rId3"/>
            </p:custDataLst>
          </p:nvPr>
        </p:nvSpPr>
        <p:spPr>
          <a:xfrm>
            <a:off x="1017884" y="1844904"/>
            <a:ext cx="7560000" cy="431968"/>
          </a:xfrm>
        </p:spPr>
        <p:txBody>
          <a:bodyPr/>
          <a:lstStyle/>
          <a:p>
            <a:r>
              <a:rPr lang="fr-CA" b="1" dirty="0"/>
              <a:t>ERREURS COURANTES (suite)</a:t>
            </a:r>
            <a:endParaRPr lang="fr-CA" dirty="0"/>
          </a:p>
        </p:txBody>
      </p:sp>
      <p:sp>
        <p:nvSpPr>
          <p:cNvPr id="4" name="Espace réservé du numéro de diapositive 3"/>
          <p:cNvSpPr>
            <a:spLocks noGrp="1"/>
          </p:cNvSpPr>
          <p:nvPr>
            <p:ph type="sldNum" sz="quarter" idx="11"/>
            <p:custDataLst>
              <p:tags r:id="rId4"/>
            </p:custDataLst>
          </p:nvPr>
        </p:nvSpPr>
        <p:spPr/>
        <p:txBody>
          <a:bodyPr/>
          <a:lstStyle/>
          <a:p>
            <a:fld id="{BC872325-CFE1-4496-83BC-FAAC16177CF3}" type="slidenum">
              <a:rPr lang="fr-CA" smtClean="0">
                <a:solidFill>
                  <a:prstClr val="black">
                    <a:tint val="75000"/>
                  </a:prstClr>
                </a:solidFill>
              </a:rPr>
              <a:pPr/>
              <a:t>100</a:t>
            </a:fld>
            <a:endParaRPr lang="fr-CA" dirty="0">
              <a:solidFill>
                <a:prstClr val="black">
                  <a:tint val="75000"/>
                </a:prstClr>
              </a:solidFill>
            </a:endParaRPr>
          </a:p>
        </p:txBody>
      </p:sp>
    </p:spTree>
    <p:custDataLst>
      <p:tags r:id="rId1"/>
    </p:custDataLst>
    <p:extLst>
      <p:ext uri="{BB962C8B-B14F-4D97-AF65-F5344CB8AC3E}">
        <p14:creationId xmlns:p14="http://schemas.microsoft.com/office/powerpoint/2010/main" val="322292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custDataLst>
              <p:tags r:id="rId2"/>
            </p:custDataLst>
          </p:nvPr>
        </p:nvSpPr>
        <p:spPr>
          <a:xfrm>
            <a:off x="1691680" y="2636912"/>
            <a:ext cx="5688631" cy="1368152"/>
          </a:xfrm>
        </p:spPr>
        <p:txBody>
          <a:bodyPr>
            <a:normAutofit/>
          </a:bodyPr>
          <a:lstStyle/>
          <a:p>
            <a:r>
              <a:rPr lang="fr-CA" sz="4800" dirty="0"/>
              <a:t>Impacts d’une mauvaise gestion</a:t>
            </a:r>
          </a:p>
        </p:txBody>
      </p:sp>
      <p:sp>
        <p:nvSpPr>
          <p:cNvPr id="2" name="Espace réservé du numéro de diapositive 1"/>
          <p:cNvSpPr>
            <a:spLocks noGrp="1"/>
          </p:cNvSpPr>
          <p:nvPr>
            <p:ph type="sldNum" sz="quarter" idx="4"/>
            <p:custDataLst>
              <p:tags r:id="rId3"/>
            </p:custDataLst>
          </p:nvPr>
        </p:nvSpPr>
        <p:spPr/>
        <p:txBody>
          <a:bodyPr/>
          <a:lstStyle/>
          <a:p>
            <a:fld id="{BC872325-CFE1-4496-83BC-FAAC16177CF3}" type="slidenum">
              <a:rPr lang="fr-CA" smtClean="0">
                <a:solidFill>
                  <a:prstClr val="black">
                    <a:tint val="75000"/>
                  </a:prstClr>
                </a:solidFill>
              </a:rPr>
              <a:pPr/>
              <a:t>101</a:t>
            </a:fld>
            <a:endParaRPr lang="fr-CA" dirty="0">
              <a:solidFill>
                <a:prstClr val="black">
                  <a:tint val="75000"/>
                </a:prstClr>
              </a:solidFill>
            </a:endParaRPr>
          </a:p>
        </p:txBody>
      </p:sp>
    </p:spTree>
    <p:custDataLst>
      <p:tags r:id="rId1"/>
    </p:custDataLst>
    <p:extLst>
      <p:ext uri="{BB962C8B-B14F-4D97-AF65-F5344CB8AC3E}">
        <p14:creationId xmlns:p14="http://schemas.microsoft.com/office/powerpoint/2010/main" val="201218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2"/>
            </p:custDataLst>
          </p:nvPr>
        </p:nvSpPr>
        <p:spPr>
          <a:xfrm>
            <a:off x="1017883" y="2492897"/>
            <a:ext cx="7368892" cy="3096343"/>
          </a:xfrm>
        </p:spPr>
        <p:txBody>
          <a:bodyPr/>
          <a:lstStyle/>
          <a:p>
            <a:pPr>
              <a:lnSpc>
                <a:spcPct val="130000"/>
              </a:lnSpc>
            </a:pPr>
            <a:r>
              <a:rPr lang="fr-CA" sz="1800" dirty="0"/>
              <a:t>« Utiliser les fonds de la subvention ou de la bourse à des </a:t>
            </a:r>
            <a:r>
              <a:rPr lang="fr-CA" sz="1800" dirty="0">
                <a:solidFill>
                  <a:schemeClr val="accent2">
                    <a:lumMod val="75000"/>
                  </a:schemeClr>
                </a:solidFill>
              </a:rPr>
              <a:t>fins qui ne sont pas conformes aux politiques des organismes</a:t>
            </a:r>
            <a:r>
              <a:rPr lang="fr-CA" sz="1800" dirty="0"/>
              <a:t>, </a:t>
            </a:r>
            <a:r>
              <a:rPr lang="fr-CA" sz="1800" dirty="0">
                <a:solidFill>
                  <a:schemeClr val="accent2">
                    <a:lumMod val="75000"/>
                  </a:schemeClr>
                </a:solidFill>
              </a:rPr>
              <a:t>détourner les fonds </a:t>
            </a:r>
            <a:r>
              <a:rPr lang="fr-CA" sz="1800" dirty="0"/>
              <a:t>d’une subvention ou d’une bourse, </a:t>
            </a:r>
            <a:r>
              <a:rPr lang="fr-CA" sz="1800" dirty="0">
                <a:solidFill>
                  <a:schemeClr val="accent2">
                    <a:lumMod val="75000"/>
                  </a:schemeClr>
                </a:solidFill>
              </a:rPr>
              <a:t>ne pas respecter les politiques financières des organismes</a:t>
            </a:r>
            <a:r>
              <a:rPr lang="fr-CA" sz="1800" dirty="0"/>
              <a:t>, à savoir le </a:t>
            </a:r>
            <a:r>
              <a:rPr lang="fr-CA" sz="1800" i="1" dirty="0"/>
              <a:t>Guide d’administration financière des trois organismes </a:t>
            </a:r>
            <a:r>
              <a:rPr lang="fr-CA" sz="1800" dirty="0"/>
              <a:t>et les guides des organismes pour les subventions et bourses, ou </a:t>
            </a:r>
            <a:r>
              <a:rPr lang="fr-CA" sz="1800" dirty="0">
                <a:solidFill>
                  <a:schemeClr val="accent2">
                    <a:lumMod val="75000"/>
                  </a:schemeClr>
                </a:solidFill>
              </a:rPr>
              <a:t>donner de l’information incomplète, inexacte ou fausse au sujet de la documentation liée aux dépenses</a:t>
            </a:r>
            <a:r>
              <a:rPr lang="fr-CA" sz="1800" dirty="0"/>
              <a:t> imputées aux comptes d’une subvention ou d’une bourse </a:t>
            </a:r>
            <a:r>
              <a:rPr lang="fr-CA" sz="1800" dirty="0">
                <a:solidFill>
                  <a:srgbClr val="C00000"/>
                </a:solidFill>
              </a:rPr>
              <a:t>constituent une violation des politiques de l’organisme. »</a:t>
            </a:r>
          </a:p>
          <a:p>
            <a:pPr lvl="5" indent="0">
              <a:buNone/>
            </a:pPr>
            <a:endParaRPr lang="fr-CA" sz="1800" dirty="0">
              <a:solidFill>
                <a:schemeClr val="accent6">
                  <a:lumMod val="50000"/>
                </a:schemeClr>
              </a:solidFill>
            </a:endParaRPr>
          </a:p>
        </p:txBody>
      </p:sp>
      <p:sp>
        <p:nvSpPr>
          <p:cNvPr id="3" name="Titre 2"/>
          <p:cNvSpPr>
            <a:spLocks noGrp="1"/>
          </p:cNvSpPr>
          <p:nvPr>
            <p:ph type="title"/>
            <p:custDataLst>
              <p:tags r:id="rId3"/>
            </p:custDataLst>
          </p:nvPr>
        </p:nvSpPr>
        <p:spPr>
          <a:xfrm>
            <a:off x="1017884" y="1844904"/>
            <a:ext cx="7560000" cy="431968"/>
          </a:xfrm>
        </p:spPr>
        <p:txBody>
          <a:bodyPr/>
          <a:lstStyle/>
          <a:p>
            <a:r>
              <a:rPr lang="fr-CA" dirty="0"/>
              <a:t>Définition d’une mauvaise gestion</a:t>
            </a:r>
          </a:p>
        </p:txBody>
      </p:sp>
      <p:sp>
        <p:nvSpPr>
          <p:cNvPr id="4" name="Espace réservé du numéro de diapositive 3"/>
          <p:cNvSpPr>
            <a:spLocks noGrp="1"/>
          </p:cNvSpPr>
          <p:nvPr>
            <p:ph type="sldNum" sz="quarter" idx="11"/>
            <p:custDataLst>
              <p:tags r:id="rId4"/>
            </p:custDataLst>
          </p:nvPr>
        </p:nvSpPr>
        <p:spPr/>
        <p:txBody>
          <a:bodyPr/>
          <a:lstStyle/>
          <a:p>
            <a:fld id="{BC872325-CFE1-4496-83BC-FAAC16177CF3}" type="slidenum">
              <a:rPr lang="fr-CA" smtClean="0">
                <a:solidFill>
                  <a:prstClr val="black">
                    <a:tint val="75000"/>
                  </a:prstClr>
                </a:solidFill>
              </a:rPr>
              <a:pPr/>
              <a:t>102</a:t>
            </a:fld>
            <a:endParaRPr lang="fr-CA" dirty="0">
              <a:solidFill>
                <a:prstClr val="black">
                  <a:tint val="75000"/>
                </a:prstClr>
              </a:solidFill>
            </a:endParaRPr>
          </a:p>
        </p:txBody>
      </p:sp>
      <p:sp>
        <p:nvSpPr>
          <p:cNvPr id="6" name="Espace réservé du contenu 1"/>
          <p:cNvSpPr txBox="1">
            <a:spLocks/>
          </p:cNvSpPr>
          <p:nvPr>
            <p:custDataLst>
              <p:tags r:id="rId5"/>
            </p:custDataLst>
          </p:nvPr>
        </p:nvSpPr>
        <p:spPr>
          <a:xfrm>
            <a:off x="4210311" y="5737448"/>
            <a:ext cx="4176464" cy="495671"/>
          </a:xfrm>
          <a:prstGeom prst="rect">
            <a:avLst/>
          </a:prstGeom>
        </p:spPr>
        <p:txBody>
          <a:bodyPr vert="horz" lIns="0" tIns="0" rIns="0" bIns="0" rtlCol="0">
            <a:noAutofit/>
          </a:bodyPr>
          <a:lstStyle>
            <a:lvl1pPr marL="0" indent="0" algn="l" defTabSz="914400" rtl="0" eaLnBrk="1" latinLnBrk="0" hangingPunct="1">
              <a:lnSpc>
                <a:spcPct val="90000"/>
              </a:lnSpc>
              <a:spcBef>
                <a:spcPts val="2400"/>
              </a:spcBef>
              <a:spcAft>
                <a:spcPts val="0"/>
              </a:spcAft>
              <a:buSzPct val="95000"/>
              <a:buFontTx/>
              <a:buNone/>
              <a:defRPr lang="fr-FR" sz="2200" kern="1200" dirty="0" smtClean="0">
                <a:solidFill>
                  <a:schemeClr val="tx1">
                    <a:lumMod val="95000"/>
                    <a:lumOff val="5000"/>
                  </a:schemeClr>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90000"/>
              </a:lnSpc>
              <a:spcBef>
                <a:spcPts val="600"/>
              </a:spcBef>
              <a:buSzPct val="90000"/>
              <a:buFont typeface="Wingdings" panose="05000000000000000000" pitchFamily="2" charset="2"/>
              <a:buChar char="§"/>
              <a:defRPr lang="fr-FR" sz="2000" kern="1200">
                <a:solidFill>
                  <a:schemeClr val="tx1"/>
                </a:solidFill>
                <a:latin typeface="Arial" pitchFamily="34" charset="0"/>
                <a:ea typeface="+mn-ea"/>
                <a:cs typeface="Arial" pitchFamily="34" charset="0"/>
              </a:defRPr>
            </a:lvl2pPr>
            <a:lvl3pPr marL="486000" indent="-216000" algn="l" defTabSz="914400" rtl="0" eaLnBrk="1" latinLnBrk="0" hangingPunct="1">
              <a:lnSpc>
                <a:spcPct val="90000"/>
              </a:lnSpc>
              <a:spcBef>
                <a:spcPts val="1200"/>
              </a:spcBef>
              <a:buSzPct val="95000"/>
              <a:buFont typeface="Wingdings" panose="05000000000000000000" pitchFamily="2" charset="2"/>
              <a:buChar char="§"/>
              <a:defRPr sz="1800" kern="1200">
                <a:solidFill>
                  <a:schemeClr val="tx1"/>
                </a:solidFill>
                <a:latin typeface="Arial" pitchFamily="34" charset="0"/>
                <a:ea typeface="+mn-ea"/>
                <a:cs typeface="Arial" pitchFamily="34" charset="0"/>
              </a:defRPr>
            </a:lvl3pPr>
            <a:lvl4pPr marL="684000" indent="-216000" algn="l" defTabSz="914400" rtl="0" eaLnBrk="1" latinLnBrk="0" hangingPunct="1">
              <a:lnSpc>
                <a:spcPct val="90000"/>
              </a:lnSpc>
              <a:spcBef>
                <a:spcPts val="500"/>
              </a:spcBef>
              <a:buSzPct val="90000"/>
              <a:buFont typeface="Wingdings" panose="05000000000000000000" pitchFamily="2" charset="2"/>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lnSpc>
                <a:spcPct val="100000"/>
              </a:lnSpc>
            </a:pPr>
            <a:r>
              <a:rPr lang="fr-CA" sz="1400" dirty="0"/>
              <a:t>« </a:t>
            </a:r>
            <a:r>
              <a:rPr lang="fr-CA" sz="1400" dirty="0">
                <a:hlinkClick r:id="rId8"/>
              </a:rPr>
              <a:t>Cadre des trois organismes : Conduite responsable de la recherche (</a:t>
            </a:r>
            <a:r>
              <a:rPr lang="fr-CA" sz="1400" i="1" dirty="0">
                <a:hlinkClick r:id="rId8"/>
              </a:rPr>
              <a:t>2021)</a:t>
            </a:r>
            <a:r>
              <a:rPr lang="fr-CA" sz="1400" i="1" dirty="0"/>
              <a:t>»</a:t>
            </a:r>
          </a:p>
        </p:txBody>
      </p:sp>
    </p:spTree>
    <p:custDataLst>
      <p:tags r:id="rId1"/>
    </p:custDataLst>
    <p:extLst>
      <p:ext uri="{BB962C8B-B14F-4D97-AF65-F5344CB8AC3E}">
        <p14:creationId xmlns:p14="http://schemas.microsoft.com/office/powerpoint/2010/main" val="160179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2"/>
            </p:custDataLst>
          </p:nvPr>
        </p:nvSpPr>
        <p:spPr>
          <a:xfrm>
            <a:off x="5220072" y="3777412"/>
            <a:ext cx="3167955" cy="1091748"/>
          </a:xfrm>
        </p:spPr>
        <p:txBody>
          <a:bodyPr/>
          <a:lstStyle/>
          <a:p>
            <a:pPr marL="0" lvl="1" indent="0">
              <a:spcBef>
                <a:spcPts val="300"/>
              </a:spcBef>
              <a:spcAft>
                <a:spcPts val="300"/>
              </a:spcAft>
              <a:buNone/>
            </a:pPr>
            <a:r>
              <a:rPr lang="fr-CA" sz="1800" dirty="0"/>
              <a:t>Nom de l’établissement cité comme ayant été le site de conduite irresponsable de la recherche</a:t>
            </a:r>
          </a:p>
          <a:p>
            <a:endParaRPr lang="fr-CA" dirty="0"/>
          </a:p>
        </p:txBody>
      </p:sp>
      <p:sp>
        <p:nvSpPr>
          <p:cNvPr id="3" name="Titre 2"/>
          <p:cNvSpPr>
            <a:spLocks noGrp="1"/>
          </p:cNvSpPr>
          <p:nvPr>
            <p:ph type="title"/>
            <p:custDataLst>
              <p:tags r:id="rId3"/>
            </p:custDataLst>
          </p:nvPr>
        </p:nvSpPr>
        <p:spPr>
          <a:xfrm>
            <a:off x="1116012" y="1691393"/>
            <a:ext cx="6336308" cy="431968"/>
          </a:xfrm>
        </p:spPr>
        <p:txBody>
          <a:bodyPr/>
          <a:lstStyle/>
          <a:p>
            <a:r>
              <a:rPr lang="fr-CA" sz="2800" dirty="0"/>
              <a:t>Exemples de conséquences possibles :</a:t>
            </a:r>
          </a:p>
        </p:txBody>
      </p:sp>
      <p:sp>
        <p:nvSpPr>
          <p:cNvPr id="4" name="Espace réservé du numéro de diapositive 3"/>
          <p:cNvSpPr>
            <a:spLocks noGrp="1"/>
          </p:cNvSpPr>
          <p:nvPr>
            <p:ph type="sldNum" sz="quarter" idx="11"/>
            <p:custDataLst>
              <p:tags r:id="rId4"/>
            </p:custDataLst>
          </p:nvPr>
        </p:nvSpPr>
        <p:spPr/>
        <p:txBody>
          <a:bodyPr/>
          <a:lstStyle/>
          <a:p>
            <a:fld id="{BC872325-CFE1-4496-83BC-FAAC16177CF3}" type="slidenum">
              <a:rPr lang="fr-CA" smtClean="0">
                <a:solidFill>
                  <a:prstClr val="black">
                    <a:tint val="75000"/>
                  </a:prstClr>
                </a:solidFill>
              </a:rPr>
              <a:pPr/>
              <a:t>103</a:t>
            </a:fld>
            <a:endParaRPr lang="fr-CA" dirty="0">
              <a:solidFill>
                <a:prstClr val="black">
                  <a:tint val="75000"/>
                </a:prstClr>
              </a:solidFill>
            </a:endParaRPr>
          </a:p>
        </p:txBody>
      </p:sp>
      <p:sp>
        <p:nvSpPr>
          <p:cNvPr id="5" name="Espace réservé du contenu 1"/>
          <p:cNvSpPr txBox="1">
            <a:spLocks/>
          </p:cNvSpPr>
          <p:nvPr>
            <p:custDataLst>
              <p:tags r:id="rId5"/>
            </p:custDataLst>
          </p:nvPr>
        </p:nvSpPr>
        <p:spPr>
          <a:xfrm>
            <a:off x="1116013" y="2553276"/>
            <a:ext cx="2087835" cy="338773"/>
          </a:xfrm>
          <a:prstGeom prst="rect">
            <a:avLst/>
          </a:prstGeom>
        </p:spPr>
        <p:txBody>
          <a:bodyPr vert="horz" lIns="0" tIns="0" rIns="0" bIns="0" rtlCol="0">
            <a:noAutofit/>
          </a:bodyPr>
          <a:lstStyle>
            <a:lvl1pPr marL="0" indent="0" algn="l" defTabSz="914400" rtl="0" eaLnBrk="1" latinLnBrk="0" hangingPunct="1">
              <a:lnSpc>
                <a:spcPct val="90000"/>
              </a:lnSpc>
              <a:spcBef>
                <a:spcPts val="2400"/>
              </a:spcBef>
              <a:spcAft>
                <a:spcPts val="0"/>
              </a:spcAft>
              <a:buSzPct val="95000"/>
              <a:buFontTx/>
              <a:buNone/>
              <a:defRPr lang="fr-FR" sz="2200" kern="1200" dirty="0" smtClean="0">
                <a:solidFill>
                  <a:schemeClr val="tx1">
                    <a:lumMod val="95000"/>
                    <a:lumOff val="5000"/>
                  </a:schemeClr>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90000"/>
              </a:lnSpc>
              <a:spcBef>
                <a:spcPts val="600"/>
              </a:spcBef>
              <a:buSzPct val="90000"/>
              <a:buFont typeface="Wingdings" panose="05000000000000000000" pitchFamily="2" charset="2"/>
              <a:buChar char="§"/>
              <a:defRPr lang="fr-FR" sz="2000" kern="1200">
                <a:solidFill>
                  <a:schemeClr val="tx1"/>
                </a:solidFill>
                <a:latin typeface="Arial" pitchFamily="34" charset="0"/>
                <a:ea typeface="+mn-ea"/>
                <a:cs typeface="Arial" pitchFamily="34" charset="0"/>
              </a:defRPr>
            </a:lvl2pPr>
            <a:lvl3pPr marL="486000" indent="-216000" algn="l" defTabSz="914400" rtl="0" eaLnBrk="1" latinLnBrk="0" hangingPunct="1">
              <a:lnSpc>
                <a:spcPct val="90000"/>
              </a:lnSpc>
              <a:spcBef>
                <a:spcPts val="1200"/>
              </a:spcBef>
              <a:buSzPct val="95000"/>
              <a:buFont typeface="Wingdings" panose="05000000000000000000" pitchFamily="2" charset="2"/>
              <a:buChar char="§"/>
              <a:defRPr sz="1800" kern="1200">
                <a:solidFill>
                  <a:schemeClr val="tx1"/>
                </a:solidFill>
                <a:latin typeface="Arial" pitchFamily="34" charset="0"/>
                <a:ea typeface="+mn-ea"/>
                <a:cs typeface="Arial" pitchFamily="34" charset="0"/>
              </a:defRPr>
            </a:lvl3pPr>
            <a:lvl4pPr marL="684000" indent="-216000" algn="l" defTabSz="914400" rtl="0" eaLnBrk="1" latinLnBrk="0" hangingPunct="1">
              <a:lnSpc>
                <a:spcPct val="90000"/>
              </a:lnSpc>
              <a:spcBef>
                <a:spcPts val="500"/>
              </a:spcBef>
              <a:buSzPct val="90000"/>
              <a:buFont typeface="Wingdings" panose="05000000000000000000" pitchFamily="2" charset="2"/>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600"/>
              </a:spcAft>
            </a:pPr>
            <a:r>
              <a:rPr lang="fr-CA" sz="2000" dirty="0"/>
              <a:t>Pour le chercheur</a:t>
            </a:r>
          </a:p>
          <a:p>
            <a:endParaRPr lang="fr-CA" dirty="0"/>
          </a:p>
        </p:txBody>
      </p:sp>
      <p:cxnSp>
        <p:nvCxnSpPr>
          <p:cNvPr id="7" name="Connecteur droit 6"/>
          <p:cNvCxnSpPr/>
          <p:nvPr/>
        </p:nvCxnSpPr>
        <p:spPr>
          <a:xfrm>
            <a:off x="1115616" y="2883840"/>
            <a:ext cx="1979783"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Espace réservé du contenu 1"/>
          <p:cNvSpPr txBox="1">
            <a:spLocks/>
          </p:cNvSpPr>
          <p:nvPr>
            <p:custDataLst>
              <p:tags r:id="rId6"/>
            </p:custDataLst>
          </p:nvPr>
        </p:nvSpPr>
        <p:spPr>
          <a:xfrm>
            <a:off x="1548061" y="3057332"/>
            <a:ext cx="2375867" cy="288032"/>
          </a:xfrm>
          <a:prstGeom prst="rect">
            <a:avLst/>
          </a:prstGeom>
        </p:spPr>
        <p:txBody>
          <a:bodyPr vert="horz" lIns="0" tIns="0" rIns="0" bIns="0" rtlCol="0">
            <a:noAutofit/>
          </a:bodyPr>
          <a:lstStyle>
            <a:lvl1pPr marL="0" indent="0" algn="l" defTabSz="914400" rtl="0" eaLnBrk="1" latinLnBrk="0" hangingPunct="1">
              <a:lnSpc>
                <a:spcPct val="90000"/>
              </a:lnSpc>
              <a:spcBef>
                <a:spcPts val="2400"/>
              </a:spcBef>
              <a:spcAft>
                <a:spcPts val="0"/>
              </a:spcAft>
              <a:buSzPct val="95000"/>
              <a:buFontTx/>
              <a:buNone/>
              <a:defRPr lang="fr-FR" sz="2200" kern="1200" dirty="0" smtClean="0">
                <a:solidFill>
                  <a:schemeClr val="tx1">
                    <a:lumMod val="95000"/>
                    <a:lumOff val="5000"/>
                  </a:schemeClr>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90000"/>
              </a:lnSpc>
              <a:spcBef>
                <a:spcPts val="600"/>
              </a:spcBef>
              <a:buSzPct val="90000"/>
              <a:buFont typeface="Wingdings" panose="05000000000000000000" pitchFamily="2" charset="2"/>
              <a:buChar char="§"/>
              <a:defRPr lang="fr-FR" sz="2000" kern="1200">
                <a:solidFill>
                  <a:schemeClr val="tx1"/>
                </a:solidFill>
                <a:latin typeface="Arial" pitchFamily="34" charset="0"/>
                <a:ea typeface="+mn-ea"/>
                <a:cs typeface="Arial" pitchFamily="34" charset="0"/>
              </a:defRPr>
            </a:lvl2pPr>
            <a:lvl3pPr marL="486000" indent="-216000" algn="l" defTabSz="914400" rtl="0" eaLnBrk="1" latinLnBrk="0" hangingPunct="1">
              <a:lnSpc>
                <a:spcPct val="90000"/>
              </a:lnSpc>
              <a:spcBef>
                <a:spcPts val="1200"/>
              </a:spcBef>
              <a:buSzPct val="95000"/>
              <a:buFont typeface="Wingdings" panose="05000000000000000000" pitchFamily="2" charset="2"/>
              <a:buChar char="§"/>
              <a:defRPr sz="1800" kern="1200">
                <a:solidFill>
                  <a:schemeClr val="tx1"/>
                </a:solidFill>
                <a:latin typeface="Arial" pitchFamily="34" charset="0"/>
                <a:ea typeface="+mn-ea"/>
                <a:cs typeface="Arial" pitchFamily="34" charset="0"/>
              </a:defRPr>
            </a:lvl3pPr>
            <a:lvl4pPr marL="684000" indent="-216000" algn="l" defTabSz="914400" rtl="0" eaLnBrk="1" latinLnBrk="0" hangingPunct="1">
              <a:lnSpc>
                <a:spcPct val="90000"/>
              </a:lnSpc>
              <a:spcBef>
                <a:spcPts val="500"/>
              </a:spcBef>
              <a:buSzPct val="90000"/>
              <a:buFont typeface="Wingdings" panose="05000000000000000000" pitchFamily="2" charset="2"/>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300"/>
              </a:spcBef>
              <a:spcAft>
                <a:spcPts val="300"/>
              </a:spcAft>
              <a:buNone/>
            </a:pPr>
            <a:r>
              <a:rPr lang="fr-CA" sz="1800" dirty="0"/>
              <a:t>Lettre de réprimande</a:t>
            </a:r>
          </a:p>
          <a:p>
            <a:endParaRPr lang="fr-CA" dirty="0"/>
          </a:p>
        </p:txBody>
      </p:sp>
      <p:sp>
        <p:nvSpPr>
          <p:cNvPr id="9" name="Espace réservé du contenu 1"/>
          <p:cNvSpPr txBox="1">
            <a:spLocks/>
          </p:cNvSpPr>
          <p:nvPr>
            <p:custDataLst>
              <p:tags r:id="rId7"/>
            </p:custDataLst>
          </p:nvPr>
        </p:nvSpPr>
        <p:spPr>
          <a:xfrm>
            <a:off x="1547664" y="3410785"/>
            <a:ext cx="1800200" cy="281441"/>
          </a:xfrm>
          <a:prstGeom prst="rect">
            <a:avLst/>
          </a:prstGeom>
        </p:spPr>
        <p:txBody>
          <a:bodyPr vert="horz" lIns="0" tIns="0" rIns="0" bIns="0" rtlCol="0">
            <a:noAutofit/>
          </a:bodyPr>
          <a:lstStyle>
            <a:lvl1pPr marL="0" indent="0" algn="l" defTabSz="914400" rtl="0" eaLnBrk="1" latinLnBrk="0" hangingPunct="1">
              <a:lnSpc>
                <a:spcPct val="90000"/>
              </a:lnSpc>
              <a:spcBef>
                <a:spcPts val="2400"/>
              </a:spcBef>
              <a:spcAft>
                <a:spcPts val="0"/>
              </a:spcAft>
              <a:buSzPct val="95000"/>
              <a:buFontTx/>
              <a:buNone/>
              <a:defRPr lang="fr-FR" sz="2200" kern="1200" dirty="0" smtClean="0">
                <a:solidFill>
                  <a:schemeClr val="tx1">
                    <a:lumMod val="95000"/>
                    <a:lumOff val="5000"/>
                  </a:schemeClr>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90000"/>
              </a:lnSpc>
              <a:spcBef>
                <a:spcPts val="600"/>
              </a:spcBef>
              <a:buSzPct val="90000"/>
              <a:buFont typeface="Wingdings" panose="05000000000000000000" pitchFamily="2" charset="2"/>
              <a:buChar char="§"/>
              <a:defRPr lang="fr-FR" sz="2000" kern="1200">
                <a:solidFill>
                  <a:schemeClr val="tx1"/>
                </a:solidFill>
                <a:latin typeface="Arial" pitchFamily="34" charset="0"/>
                <a:ea typeface="+mn-ea"/>
                <a:cs typeface="Arial" pitchFamily="34" charset="0"/>
              </a:defRPr>
            </a:lvl2pPr>
            <a:lvl3pPr marL="486000" indent="-216000" algn="l" defTabSz="914400" rtl="0" eaLnBrk="1" latinLnBrk="0" hangingPunct="1">
              <a:lnSpc>
                <a:spcPct val="90000"/>
              </a:lnSpc>
              <a:spcBef>
                <a:spcPts val="1200"/>
              </a:spcBef>
              <a:buSzPct val="95000"/>
              <a:buFont typeface="Wingdings" panose="05000000000000000000" pitchFamily="2" charset="2"/>
              <a:buChar char="§"/>
              <a:defRPr sz="1800" kern="1200">
                <a:solidFill>
                  <a:schemeClr val="tx1"/>
                </a:solidFill>
                <a:latin typeface="Arial" pitchFamily="34" charset="0"/>
                <a:ea typeface="+mn-ea"/>
                <a:cs typeface="Arial" pitchFamily="34" charset="0"/>
              </a:defRPr>
            </a:lvl3pPr>
            <a:lvl4pPr marL="684000" indent="-216000" algn="l" defTabSz="914400" rtl="0" eaLnBrk="1" latinLnBrk="0" hangingPunct="1">
              <a:lnSpc>
                <a:spcPct val="90000"/>
              </a:lnSpc>
              <a:spcBef>
                <a:spcPts val="500"/>
              </a:spcBef>
              <a:buSzPct val="90000"/>
              <a:buFont typeface="Wingdings" panose="05000000000000000000" pitchFamily="2" charset="2"/>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300"/>
              </a:spcBef>
              <a:spcAft>
                <a:spcPts val="300"/>
              </a:spcAft>
              <a:buNone/>
            </a:pPr>
            <a:r>
              <a:rPr lang="fr-CA" sz="1800" dirty="0"/>
              <a:t>Gel des fonds</a:t>
            </a:r>
          </a:p>
          <a:p>
            <a:endParaRPr lang="fr-CA" dirty="0"/>
          </a:p>
        </p:txBody>
      </p:sp>
      <p:cxnSp>
        <p:nvCxnSpPr>
          <p:cNvPr id="11" name="Connecteur droit 10"/>
          <p:cNvCxnSpPr/>
          <p:nvPr/>
        </p:nvCxnSpPr>
        <p:spPr>
          <a:xfrm>
            <a:off x="1259632" y="2894473"/>
            <a:ext cx="0" cy="7200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flipH="1">
            <a:off x="1257642" y="3201348"/>
            <a:ext cx="21801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H="1">
            <a:off x="1259632" y="3540122"/>
            <a:ext cx="21801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Espace réservé du contenu 1"/>
          <p:cNvSpPr txBox="1">
            <a:spLocks/>
          </p:cNvSpPr>
          <p:nvPr>
            <p:custDataLst>
              <p:tags r:id="rId8"/>
            </p:custDataLst>
          </p:nvPr>
        </p:nvSpPr>
        <p:spPr>
          <a:xfrm>
            <a:off x="1414832" y="5085184"/>
            <a:ext cx="3589216" cy="432048"/>
          </a:xfrm>
          <a:prstGeom prst="rect">
            <a:avLst/>
          </a:prstGeom>
        </p:spPr>
        <p:txBody>
          <a:bodyPr vert="horz" lIns="0" tIns="0" rIns="0" bIns="0" rtlCol="0">
            <a:noAutofit/>
          </a:bodyPr>
          <a:lstStyle>
            <a:lvl1pPr marL="0" indent="0" algn="l" defTabSz="914400" rtl="0" eaLnBrk="1" latinLnBrk="0" hangingPunct="1">
              <a:lnSpc>
                <a:spcPct val="90000"/>
              </a:lnSpc>
              <a:spcBef>
                <a:spcPts val="2400"/>
              </a:spcBef>
              <a:spcAft>
                <a:spcPts val="0"/>
              </a:spcAft>
              <a:buSzPct val="95000"/>
              <a:buFontTx/>
              <a:buNone/>
              <a:defRPr lang="fr-FR" sz="2200" kern="1200" dirty="0" smtClean="0">
                <a:solidFill>
                  <a:schemeClr val="tx1">
                    <a:lumMod val="95000"/>
                    <a:lumOff val="5000"/>
                  </a:schemeClr>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90000"/>
              </a:lnSpc>
              <a:spcBef>
                <a:spcPts val="600"/>
              </a:spcBef>
              <a:buSzPct val="90000"/>
              <a:buFont typeface="Wingdings" panose="05000000000000000000" pitchFamily="2" charset="2"/>
              <a:buChar char="§"/>
              <a:defRPr lang="fr-FR" sz="2000" kern="1200">
                <a:solidFill>
                  <a:schemeClr val="tx1"/>
                </a:solidFill>
                <a:latin typeface="Arial" pitchFamily="34" charset="0"/>
                <a:ea typeface="+mn-ea"/>
                <a:cs typeface="Arial" pitchFamily="34" charset="0"/>
              </a:defRPr>
            </a:lvl2pPr>
            <a:lvl3pPr marL="486000" indent="-216000" algn="l" defTabSz="914400" rtl="0" eaLnBrk="1" latinLnBrk="0" hangingPunct="1">
              <a:lnSpc>
                <a:spcPct val="90000"/>
              </a:lnSpc>
              <a:spcBef>
                <a:spcPts val="1200"/>
              </a:spcBef>
              <a:buSzPct val="95000"/>
              <a:buFont typeface="Wingdings" panose="05000000000000000000" pitchFamily="2" charset="2"/>
              <a:buChar char="§"/>
              <a:defRPr sz="1800" kern="1200">
                <a:solidFill>
                  <a:schemeClr val="tx1"/>
                </a:solidFill>
                <a:latin typeface="Arial" pitchFamily="34" charset="0"/>
                <a:ea typeface="+mn-ea"/>
                <a:cs typeface="Arial" pitchFamily="34" charset="0"/>
              </a:defRPr>
            </a:lvl3pPr>
            <a:lvl4pPr marL="684000" indent="-216000" algn="l" defTabSz="914400" rtl="0" eaLnBrk="1" latinLnBrk="0" hangingPunct="1">
              <a:lnSpc>
                <a:spcPct val="90000"/>
              </a:lnSpc>
              <a:spcBef>
                <a:spcPts val="500"/>
              </a:spcBef>
              <a:buSzPct val="90000"/>
              <a:buFont typeface="Wingdings" panose="05000000000000000000" pitchFamily="2" charset="2"/>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600"/>
              </a:spcAft>
            </a:pPr>
            <a:r>
              <a:rPr lang="fr-CA" sz="2000" dirty="0"/>
              <a:t>Utilisation frauduleuse (tous)</a:t>
            </a:r>
          </a:p>
          <a:p>
            <a:endParaRPr lang="fr-CA" dirty="0"/>
          </a:p>
        </p:txBody>
      </p:sp>
      <p:sp>
        <p:nvSpPr>
          <p:cNvPr id="18" name="Espace réservé du contenu 1"/>
          <p:cNvSpPr txBox="1">
            <a:spLocks/>
          </p:cNvSpPr>
          <p:nvPr>
            <p:custDataLst>
              <p:tags r:id="rId9"/>
            </p:custDataLst>
          </p:nvPr>
        </p:nvSpPr>
        <p:spPr>
          <a:xfrm>
            <a:off x="4788024" y="2574543"/>
            <a:ext cx="2520280" cy="338773"/>
          </a:xfrm>
          <a:prstGeom prst="rect">
            <a:avLst/>
          </a:prstGeom>
        </p:spPr>
        <p:txBody>
          <a:bodyPr vert="horz" lIns="0" tIns="0" rIns="0" bIns="0" rtlCol="0">
            <a:noAutofit/>
          </a:bodyPr>
          <a:lstStyle>
            <a:lvl1pPr marL="0" indent="0" algn="l" defTabSz="914400" rtl="0" eaLnBrk="1" latinLnBrk="0" hangingPunct="1">
              <a:lnSpc>
                <a:spcPct val="90000"/>
              </a:lnSpc>
              <a:spcBef>
                <a:spcPts val="2400"/>
              </a:spcBef>
              <a:spcAft>
                <a:spcPts val="0"/>
              </a:spcAft>
              <a:buSzPct val="95000"/>
              <a:buFontTx/>
              <a:buNone/>
              <a:defRPr lang="fr-FR" sz="2200" kern="1200" dirty="0" smtClean="0">
                <a:solidFill>
                  <a:schemeClr val="tx1">
                    <a:lumMod val="95000"/>
                    <a:lumOff val="5000"/>
                  </a:schemeClr>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90000"/>
              </a:lnSpc>
              <a:spcBef>
                <a:spcPts val="600"/>
              </a:spcBef>
              <a:buSzPct val="90000"/>
              <a:buFont typeface="Wingdings" panose="05000000000000000000" pitchFamily="2" charset="2"/>
              <a:buChar char="§"/>
              <a:defRPr lang="fr-FR" sz="2000" kern="1200">
                <a:solidFill>
                  <a:schemeClr val="tx1"/>
                </a:solidFill>
                <a:latin typeface="Arial" pitchFamily="34" charset="0"/>
                <a:ea typeface="+mn-ea"/>
                <a:cs typeface="Arial" pitchFamily="34" charset="0"/>
              </a:defRPr>
            </a:lvl2pPr>
            <a:lvl3pPr marL="486000" indent="-216000" algn="l" defTabSz="914400" rtl="0" eaLnBrk="1" latinLnBrk="0" hangingPunct="1">
              <a:lnSpc>
                <a:spcPct val="90000"/>
              </a:lnSpc>
              <a:spcBef>
                <a:spcPts val="1200"/>
              </a:spcBef>
              <a:buSzPct val="95000"/>
              <a:buFont typeface="Wingdings" panose="05000000000000000000" pitchFamily="2" charset="2"/>
              <a:buChar char="§"/>
              <a:defRPr sz="1800" kern="1200">
                <a:solidFill>
                  <a:schemeClr val="tx1"/>
                </a:solidFill>
                <a:latin typeface="Arial" pitchFamily="34" charset="0"/>
                <a:ea typeface="+mn-ea"/>
                <a:cs typeface="Arial" pitchFamily="34" charset="0"/>
              </a:defRPr>
            </a:lvl3pPr>
            <a:lvl4pPr marL="684000" indent="-216000" algn="l" defTabSz="914400" rtl="0" eaLnBrk="1" latinLnBrk="0" hangingPunct="1">
              <a:lnSpc>
                <a:spcPct val="90000"/>
              </a:lnSpc>
              <a:spcBef>
                <a:spcPts val="500"/>
              </a:spcBef>
              <a:buSzPct val="90000"/>
              <a:buFont typeface="Wingdings" panose="05000000000000000000" pitchFamily="2" charset="2"/>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600"/>
              </a:spcAft>
            </a:pPr>
            <a:r>
              <a:rPr lang="fr-CA" sz="2000" dirty="0"/>
              <a:t>Pour l’établissement</a:t>
            </a:r>
          </a:p>
          <a:p>
            <a:endParaRPr lang="fr-CA" dirty="0"/>
          </a:p>
        </p:txBody>
      </p:sp>
      <p:cxnSp>
        <p:nvCxnSpPr>
          <p:cNvPr id="19" name="Connecteur droit 18"/>
          <p:cNvCxnSpPr/>
          <p:nvPr/>
        </p:nvCxnSpPr>
        <p:spPr>
          <a:xfrm>
            <a:off x="4788024" y="2881417"/>
            <a:ext cx="2376264"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Espace réservé du contenu 1"/>
          <p:cNvSpPr txBox="1">
            <a:spLocks/>
          </p:cNvSpPr>
          <p:nvPr>
            <p:custDataLst>
              <p:tags r:id="rId10"/>
            </p:custDataLst>
          </p:nvPr>
        </p:nvSpPr>
        <p:spPr>
          <a:xfrm>
            <a:off x="5220469" y="3057332"/>
            <a:ext cx="3167955" cy="288032"/>
          </a:xfrm>
          <a:prstGeom prst="rect">
            <a:avLst/>
          </a:prstGeom>
        </p:spPr>
        <p:txBody>
          <a:bodyPr vert="horz" lIns="0" tIns="0" rIns="0" bIns="0" rtlCol="0">
            <a:noAutofit/>
          </a:bodyPr>
          <a:lstStyle>
            <a:lvl1pPr marL="0" indent="0" algn="l" defTabSz="914400" rtl="0" eaLnBrk="1" latinLnBrk="0" hangingPunct="1">
              <a:lnSpc>
                <a:spcPct val="90000"/>
              </a:lnSpc>
              <a:spcBef>
                <a:spcPts val="2400"/>
              </a:spcBef>
              <a:spcAft>
                <a:spcPts val="0"/>
              </a:spcAft>
              <a:buSzPct val="95000"/>
              <a:buFontTx/>
              <a:buNone/>
              <a:defRPr lang="fr-FR" sz="2200" kern="1200" dirty="0" smtClean="0">
                <a:solidFill>
                  <a:schemeClr val="tx1">
                    <a:lumMod val="95000"/>
                    <a:lumOff val="5000"/>
                  </a:schemeClr>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90000"/>
              </a:lnSpc>
              <a:spcBef>
                <a:spcPts val="600"/>
              </a:spcBef>
              <a:buSzPct val="90000"/>
              <a:buFont typeface="Wingdings" panose="05000000000000000000" pitchFamily="2" charset="2"/>
              <a:buChar char="§"/>
              <a:defRPr lang="fr-FR" sz="2000" kern="1200">
                <a:solidFill>
                  <a:schemeClr val="tx1"/>
                </a:solidFill>
                <a:latin typeface="Arial" pitchFamily="34" charset="0"/>
                <a:ea typeface="+mn-ea"/>
                <a:cs typeface="Arial" pitchFamily="34" charset="0"/>
              </a:defRPr>
            </a:lvl2pPr>
            <a:lvl3pPr marL="486000" indent="-216000" algn="l" defTabSz="914400" rtl="0" eaLnBrk="1" latinLnBrk="0" hangingPunct="1">
              <a:lnSpc>
                <a:spcPct val="90000"/>
              </a:lnSpc>
              <a:spcBef>
                <a:spcPts val="1200"/>
              </a:spcBef>
              <a:buSzPct val="95000"/>
              <a:buFont typeface="Wingdings" panose="05000000000000000000" pitchFamily="2" charset="2"/>
              <a:buChar char="§"/>
              <a:defRPr sz="1800" kern="1200">
                <a:solidFill>
                  <a:schemeClr val="tx1"/>
                </a:solidFill>
                <a:latin typeface="Arial" pitchFamily="34" charset="0"/>
                <a:ea typeface="+mn-ea"/>
                <a:cs typeface="Arial" pitchFamily="34" charset="0"/>
              </a:defRPr>
            </a:lvl3pPr>
            <a:lvl4pPr marL="684000" indent="-216000" algn="l" defTabSz="914400" rtl="0" eaLnBrk="1" latinLnBrk="0" hangingPunct="1">
              <a:lnSpc>
                <a:spcPct val="90000"/>
              </a:lnSpc>
              <a:spcBef>
                <a:spcPts val="500"/>
              </a:spcBef>
              <a:buSzPct val="90000"/>
              <a:buFont typeface="Wingdings" panose="05000000000000000000" pitchFamily="2" charset="2"/>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300"/>
              </a:spcBef>
              <a:spcAft>
                <a:spcPts val="300"/>
              </a:spcAft>
              <a:buNone/>
            </a:pPr>
            <a:r>
              <a:rPr lang="fr-CA" sz="1800" dirty="0"/>
              <a:t>Remboursement des fonds</a:t>
            </a:r>
          </a:p>
          <a:p>
            <a:endParaRPr lang="fr-CA" dirty="0"/>
          </a:p>
        </p:txBody>
      </p:sp>
      <p:sp>
        <p:nvSpPr>
          <p:cNvPr id="22" name="Espace réservé du contenu 1"/>
          <p:cNvSpPr txBox="1">
            <a:spLocks/>
          </p:cNvSpPr>
          <p:nvPr>
            <p:custDataLst>
              <p:tags r:id="rId11"/>
            </p:custDataLst>
          </p:nvPr>
        </p:nvSpPr>
        <p:spPr>
          <a:xfrm>
            <a:off x="5220072" y="3417372"/>
            <a:ext cx="3167955" cy="288032"/>
          </a:xfrm>
          <a:prstGeom prst="rect">
            <a:avLst/>
          </a:prstGeom>
        </p:spPr>
        <p:txBody>
          <a:bodyPr vert="horz" lIns="0" tIns="0" rIns="0" bIns="0" rtlCol="0">
            <a:noAutofit/>
          </a:bodyPr>
          <a:lstStyle>
            <a:lvl1pPr marL="0" indent="0" algn="l" defTabSz="914400" rtl="0" eaLnBrk="1" latinLnBrk="0" hangingPunct="1">
              <a:lnSpc>
                <a:spcPct val="90000"/>
              </a:lnSpc>
              <a:spcBef>
                <a:spcPts val="2400"/>
              </a:spcBef>
              <a:spcAft>
                <a:spcPts val="0"/>
              </a:spcAft>
              <a:buSzPct val="95000"/>
              <a:buFontTx/>
              <a:buNone/>
              <a:defRPr lang="fr-FR" sz="2200" kern="1200" dirty="0" smtClean="0">
                <a:solidFill>
                  <a:schemeClr val="tx1">
                    <a:lumMod val="95000"/>
                    <a:lumOff val="5000"/>
                  </a:schemeClr>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90000"/>
              </a:lnSpc>
              <a:spcBef>
                <a:spcPts val="600"/>
              </a:spcBef>
              <a:buSzPct val="90000"/>
              <a:buFont typeface="Wingdings" panose="05000000000000000000" pitchFamily="2" charset="2"/>
              <a:buChar char="§"/>
              <a:defRPr lang="fr-FR" sz="2000" kern="1200">
                <a:solidFill>
                  <a:schemeClr val="tx1"/>
                </a:solidFill>
                <a:latin typeface="Arial" pitchFamily="34" charset="0"/>
                <a:ea typeface="+mn-ea"/>
                <a:cs typeface="Arial" pitchFamily="34" charset="0"/>
              </a:defRPr>
            </a:lvl2pPr>
            <a:lvl3pPr marL="486000" indent="-216000" algn="l" defTabSz="914400" rtl="0" eaLnBrk="1" latinLnBrk="0" hangingPunct="1">
              <a:lnSpc>
                <a:spcPct val="90000"/>
              </a:lnSpc>
              <a:spcBef>
                <a:spcPts val="1200"/>
              </a:spcBef>
              <a:buSzPct val="95000"/>
              <a:buFont typeface="Wingdings" panose="05000000000000000000" pitchFamily="2" charset="2"/>
              <a:buChar char="§"/>
              <a:defRPr sz="1800" kern="1200">
                <a:solidFill>
                  <a:schemeClr val="tx1"/>
                </a:solidFill>
                <a:latin typeface="Arial" pitchFamily="34" charset="0"/>
                <a:ea typeface="+mn-ea"/>
                <a:cs typeface="Arial" pitchFamily="34" charset="0"/>
              </a:defRPr>
            </a:lvl3pPr>
            <a:lvl4pPr marL="684000" indent="-216000" algn="l" defTabSz="914400" rtl="0" eaLnBrk="1" latinLnBrk="0" hangingPunct="1">
              <a:lnSpc>
                <a:spcPct val="90000"/>
              </a:lnSpc>
              <a:spcBef>
                <a:spcPts val="500"/>
              </a:spcBef>
              <a:buSzPct val="90000"/>
              <a:buFont typeface="Wingdings" panose="05000000000000000000" pitchFamily="2" charset="2"/>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300"/>
              </a:spcBef>
              <a:spcAft>
                <a:spcPts val="300"/>
              </a:spcAft>
              <a:buNone/>
            </a:pPr>
            <a:r>
              <a:rPr lang="fr-CA" sz="1800" dirty="0"/>
              <a:t>Audits plus poussés</a:t>
            </a:r>
          </a:p>
          <a:p>
            <a:endParaRPr lang="fr-CA" dirty="0"/>
          </a:p>
        </p:txBody>
      </p:sp>
      <p:cxnSp>
        <p:nvCxnSpPr>
          <p:cNvPr id="23" name="Connecteur droit 22"/>
          <p:cNvCxnSpPr/>
          <p:nvPr/>
        </p:nvCxnSpPr>
        <p:spPr>
          <a:xfrm>
            <a:off x="4932040" y="2883840"/>
            <a:ext cx="0" cy="105427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flipH="1">
            <a:off x="4921407" y="3222614"/>
            <a:ext cx="21801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flipH="1">
            <a:off x="4921407" y="3561388"/>
            <a:ext cx="21801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H="1">
            <a:off x="4932040" y="3921428"/>
            <a:ext cx="21801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1403648" y="5373216"/>
            <a:ext cx="316855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Espace réservé du contenu 1"/>
          <p:cNvSpPr txBox="1">
            <a:spLocks/>
          </p:cNvSpPr>
          <p:nvPr>
            <p:custDataLst>
              <p:tags r:id="rId12"/>
            </p:custDataLst>
          </p:nvPr>
        </p:nvSpPr>
        <p:spPr>
          <a:xfrm>
            <a:off x="1836093" y="5517232"/>
            <a:ext cx="2807915" cy="288032"/>
          </a:xfrm>
          <a:prstGeom prst="rect">
            <a:avLst/>
          </a:prstGeom>
        </p:spPr>
        <p:txBody>
          <a:bodyPr vert="horz" lIns="0" tIns="0" rIns="0" bIns="0" rtlCol="0">
            <a:noAutofit/>
          </a:bodyPr>
          <a:lstStyle>
            <a:lvl1pPr marL="0" indent="0" algn="l" defTabSz="914400" rtl="0" eaLnBrk="1" latinLnBrk="0" hangingPunct="1">
              <a:lnSpc>
                <a:spcPct val="90000"/>
              </a:lnSpc>
              <a:spcBef>
                <a:spcPts val="2400"/>
              </a:spcBef>
              <a:spcAft>
                <a:spcPts val="0"/>
              </a:spcAft>
              <a:buSzPct val="95000"/>
              <a:buFontTx/>
              <a:buNone/>
              <a:defRPr lang="fr-FR" sz="2200" kern="1200" dirty="0" smtClean="0">
                <a:solidFill>
                  <a:schemeClr val="tx1">
                    <a:lumMod val="95000"/>
                    <a:lumOff val="5000"/>
                  </a:schemeClr>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90000"/>
              </a:lnSpc>
              <a:spcBef>
                <a:spcPts val="600"/>
              </a:spcBef>
              <a:buSzPct val="90000"/>
              <a:buFont typeface="Wingdings" panose="05000000000000000000" pitchFamily="2" charset="2"/>
              <a:buChar char="§"/>
              <a:defRPr lang="fr-FR" sz="2000" kern="1200">
                <a:solidFill>
                  <a:schemeClr val="tx1"/>
                </a:solidFill>
                <a:latin typeface="Arial" pitchFamily="34" charset="0"/>
                <a:ea typeface="+mn-ea"/>
                <a:cs typeface="Arial" pitchFamily="34" charset="0"/>
              </a:defRPr>
            </a:lvl2pPr>
            <a:lvl3pPr marL="486000" indent="-216000" algn="l" defTabSz="914400" rtl="0" eaLnBrk="1" latinLnBrk="0" hangingPunct="1">
              <a:lnSpc>
                <a:spcPct val="90000"/>
              </a:lnSpc>
              <a:spcBef>
                <a:spcPts val="1200"/>
              </a:spcBef>
              <a:buSzPct val="95000"/>
              <a:buFont typeface="Wingdings" panose="05000000000000000000" pitchFamily="2" charset="2"/>
              <a:buChar char="§"/>
              <a:defRPr sz="1800" kern="1200">
                <a:solidFill>
                  <a:schemeClr val="tx1"/>
                </a:solidFill>
                <a:latin typeface="Arial" pitchFamily="34" charset="0"/>
                <a:ea typeface="+mn-ea"/>
                <a:cs typeface="Arial" pitchFamily="34" charset="0"/>
              </a:defRPr>
            </a:lvl3pPr>
            <a:lvl4pPr marL="684000" indent="-216000" algn="l" defTabSz="914400" rtl="0" eaLnBrk="1" latinLnBrk="0" hangingPunct="1">
              <a:lnSpc>
                <a:spcPct val="90000"/>
              </a:lnSpc>
              <a:spcBef>
                <a:spcPts val="500"/>
              </a:spcBef>
              <a:buSzPct val="90000"/>
              <a:buFont typeface="Wingdings" panose="05000000000000000000" pitchFamily="2" charset="2"/>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300"/>
              </a:spcBef>
              <a:spcAft>
                <a:spcPts val="300"/>
              </a:spcAft>
              <a:buNone/>
            </a:pPr>
            <a:r>
              <a:rPr lang="fr-CA" sz="1800" dirty="0"/>
              <a:t>Autorités judicaires</a:t>
            </a:r>
          </a:p>
        </p:txBody>
      </p:sp>
      <p:cxnSp>
        <p:nvCxnSpPr>
          <p:cNvPr id="29" name="Connecteur droit 28"/>
          <p:cNvCxnSpPr/>
          <p:nvPr/>
        </p:nvCxnSpPr>
        <p:spPr>
          <a:xfrm flipH="1">
            <a:off x="1545674" y="5373216"/>
            <a:ext cx="3980" cy="30687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flipH="1">
            <a:off x="1547664" y="5680091"/>
            <a:ext cx="21801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115616" y="4869160"/>
            <a:ext cx="3888432" cy="1080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custDataLst>
      <p:tags r:id="rId1"/>
    </p:custDataLst>
    <p:extLst>
      <p:ext uri="{BB962C8B-B14F-4D97-AF65-F5344CB8AC3E}">
        <p14:creationId xmlns:p14="http://schemas.microsoft.com/office/powerpoint/2010/main" val="89559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xEl>
                                              <p:pRg st="0" end="0"/>
                                            </p:txEl>
                                          </p:spTgt>
                                        </p:tgtEl>
                                        <p:attrNameLst>
                                          <p:attrName>style.visibility</p:attrName>
                                        </p:attrNameLst>
                                      </p:cBhvr>
                                      <p:to>
                                        <p:strVal val="visible"/>
                                      </p:to>
                                    </p:set>
                                    <p:animEffect transition="in" filter="fade">
                                      <p:cBhvr>
                                        <p:cTn id="30" dur="500"/>
                                        <p:tgtEl>
                                          <p:spTgt spid="2">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ntr" presetSubtype="0"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par>
                                <p:cTn id="52" presetID="10" presetClass="entr" presetSubtype="0" fill="hold"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par>
                                <p:cTn id="60" presetID="10" presetClass="entr" presetSubtype="0" fill="hold"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childTnLst>
                                </p:cTn>
                              </p:par>
                              <p:par>
                                <p:cTn id="66" presetID="10" presetClass="entr" presetSubtype="0" fill="hold"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par>
                                <p:cTn id="69" presetID="10" presetClass="entr" presetSubtype="0" fill="hold"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P spid="8" grpId="0"/>
      <p:bldP spid="9" grpId="0"/>
      <p:bldP spid="17" grpId="0"/>
      <p:bldP spid="18" grpId="0"/>
      <p:bldP spid="21" grpId="0"/>
      <p:bldP spid="22" grpId="0"/>
      <p:bldP spid="28" grpId="0"/>
      <p:bldP spid="15"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custDataLst>
              <p:tags r:id="rId2"/>
            </p:custDataLst>
          </p:nvPr>
        </p:nvSpPr>
        <p:spPr>
          <a:xfrm>
            <a:off x="2627784" y="2204864"/>
            <a:ext cx="5976664" cy="1872208"/>
          </a:xfrm>
          <a:prstGeom prst="rect">
            <a:avLst/>
          </a:prstGeom>
          <a:solidFill>
            <a:schemeClr val="bg1">
              <a:alpha val="60000"/>
            </a:schemeClr>
          </a:solidFill>
        </p:spPr>
        <p:txBody>
          <a:bodyPr vert="horz" lIns="0" tIns="0" rIns="0" bIns="0" rtlCol="0" anchor="ctr">
            <a:normAutofit/>
          </a:bodyPr>
          <a:lstStyle>
            <a:lvl1pPr algn="ctr" defTabSz="914400" rtl="0" eaLnBrk="1" latinLnBrk="0" hangingPunct="1">
              <a:lnSpc>
                <a:spcPct val="85000"/>
              </a:lnSpc>
              <a:spcBef>
                <a:spcPct val="0"/>
              </a:spcBef>
              <a:buNone/>
              <a:defRPr lang="fr-CA" sz="4000" kern="1200">
                <a:solidFill>
                  <a:srgbClr val="02AEF1"/>
                </a:solidFill>
                <a:latin typeface="Arial Black" pitchFamily="34" charset="0"/>
                <a:ea typeface="+mj-ea"/>
                <a:cs typeface="+mj-cs"/>
              </a:defRPr>
            </a:lvl1pPr>
          </a:lstStyle>
          <a:p>
            <a:pPr algn="l"/>
            <a:r>
              <a:rPr sz="8000" dirty="0">
                <a:solidFill>
                  <a:schemeClr val="tx2"/>
                </a:solidFill>
              </a:rPr>
              <a:t>Merci!</a:t>
            </a:r>
          </a:p>
        </p:txBody>
      </p:sp>
      <p:sp>
        <p:nvSpPr>
          <p:cNvPr id="4" name="Rectangle 3"/>
          <p:cNvSpPr/>
          <p:nvPr>
            <p:custDataLst>
              <p:tags r:id="rId3"/>
            </p:custDataLst>
          </p:nvPr>
        </p:nvSpPr>
        <p:spPr>
          <a:xfrm>
            <a:off x="1763688" y="3815597"/>
            <a:ext cx="6768752" cy="108000"/>
          </a:xfrm>
          <a:prstGeom prst="rect">
            <a:avLst/>
          </a:prstGeom>
          <a:gradFill flip="none" rotWithShape="1">
            <a:gsLst>
              <a:gs pos="25000">
                <a:srgbClr val="CED5E3"/>
              </a:gs>
              <a:gs pos="0">
                <a:schemeClr val="bg1">
                  <a:lumMod val="85000"/>
                </a:schemeClr>
              </a:gs>
              <a:gs pos="50000">
                <a:schemeClr val="accent1">
                  <a:tint val="44500"/>
                  <a:satMod val="160000"/>
                </a:schemeClr>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graphicFrame>
        <p:nvGraphicFramePr>
          <p:cNvPr id="5" name="Objet 4"/>
          <p:cNvGraphicFramePr>
            <a:graphicFrameLocks noChangeAspect="1"/>
          </p:cNvGraphicFramePr>
          <p:nvPr>
            <p:custDataLst>
              <p:tags r:id="rId4"/>
            </p:custDataLst>
            <p:extLst>
              <p:ext uri="{D42A27DB-BD31-4B8C-83A1-F6EECF244321}">
                <p14:modId xmlns:p14="http://schemas.microsoft.com/office/powerpoint/2010/main" val="4229587118"/>
              </p:ext>
            </p:extLst>
          </p:nvPr>
        </p:nvGraphicFramePr>
        <p:xfrm>
          <a:off x="7324352" y="5967413"/>
          <a:ext cx="1208088" cy="485775"/>
        </p:xfrm>
        <a:graphic>
          <a:graphicData uri="http://schemas.openxmlformats.org/presentationml/2006/ole">
            <mc:AlternateContent xmlns:mc="http://schemas.openxmlformats.org/markup-compatibility/2006">
              <mc:Choice xmlns:v="urn:schemas-microsoft-com:vml" Requires="v">
                <p:oleObj spid="_x0000_s2050" name="Picture" r:id="rId8" imgW="1207800" imgH="486360" progId="Word.Picture.8">
                  <p:embed/>
                </p:oleObj>
              </mc:Choice>
              <mc:Fallback>
                <p:oleObj name="Picture" r:id="rId8" imgW="1207800" imgH="486360" progId="Word.Picture.8">
                  <p:embed/>
                  <p:pic>
                    <p:nvPicPr>
                      <p:cNvPr id="5" name="Obje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24352" y="5967413"/>
                        <a:ext cx="1208088"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Espace réservé du numéro de diapositive 1"/>
          <p:cNvSpPr>
            <a:spLocks noGrp="1"/>
          </p:cNvSpPr>
          <p:nvPr>
            <p:ph type="sldNum" sz="quarter" idx="12"/>
            <p:custDataLst>
              <p:tags r:id="rId5"/>
            </p:custDataLst>
          </p:nvPr>
        </p:nvSpPr>
        <p:spPr/>
        <p:txBody>
          <a:bodyPr/>
          <a:lstStyle/>
          <a:p>
            <a:fld id="{C8BEF1FF-BF04-41E6-9147-186E24ADDC61}" type="slidenum">
              <a:rPr lang="fr-CA" smtClean="0"/>
              <a:t>104</a:t>
            </a:fld>
            <a:endParaRPr lang="fr-CA"/>
          </a:p>
        </p:txBody>
      </p:sp>
    </p:spTree>
    <p:extLst>
      <p:ext uri="{BB962C8B-B14F-4D97-AF65-F5344CB8AC3E}">
        <p14:creationId xmlns:p14="http://schemas.microsoft.com/office/powerpoint/2010/main" val="3776674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1031392" y="2276872"/>
            <a:ext cx="7560000" cy="3456384"/>
          </a:xfrm>
        </p:spPr>
        <p:txBody>
          <a:bodyPr/>
          <a:lstStyle/>
          <a:p>
            <a:pPr marL="342900" indent="-342900">
              <a:spcBef>
                <a:spcPts val="1200"/>
              </a:spcBef>
              <a:buFont typeface="Arial" panose="020B0604020202020204" pitchFamily="34" charset="0"/>
              <a:buChar char="•"/>
            </a:pPr>
            <a:endParaRPr lang="fr-CA" sz="1200" dirty="0"/>
          </a:p>
          <a:p>
            <a:pPr marL="342900" indent="-342900">
              <a:spcBef>
                <a:spcPts val="0"/>
              </a:spcBef>
              <a:buFont typeface="Arial" panose="020B0604020202020204" pitchFamily="34" charset="0"/>
              <a:buChar char="•"/>
            </a:pPr>
            <a:r>
              <a:rPr lang="fr-CA" sz="2000" dirty="0">
                <a:solidFill>
                  <a:schemeClr val="bg1">
                    <a:lumMod val="50000"/>
                  </a:schemeClr>
                </a:solidFill>
              </a:rPr>
              <a:t>Gérer les budgets de leurs fonds de recherche</a:t>
            </a:r>
          </a:p>
          <a:p>
            <a:pPr marL="342900" indent="-342900">
              <a:spcBef>
                <a:spcPts val="1200"/>
              </a:spcBef>
              <a:buFont typeface="Arial" panose="020B0604020202020204" pitchFamily="34" charset="0"/>
              <a:buChar char="•"/>
            </a:pPr>
            <a:r>
              <a:rPr lang="fr-CA" sz="2000" dirty="0">
                <a:solidFill>
                  <a:schemeClr val="bg1">
                    <a:lumMod val="50000"/>
                  </a:schemeClr>
                </a:solidFill>
              </a:rPr>
              <a:t>Être en conformité avec les règles et directives</a:t>
            </a:r>
          </a:p>
          <a:p>
            <a:pPr marL="342900" indent="-342900">
              <a:spcBef>
                <a:spcPts val="1200"/>
              </a:spcBef>
              <a:buFont typeface="Arial" panose="020B0604020202020204" pitchFamily="34" charset="0"/>
              <a:buChar char="•"/>
            </a:pPr>
            <a:r>
              <a:rPr lang="fr-CA" sz="2000" dirty="0">
                <a:solidFill>
                  <a:schemeClr val="bg1">
                    <a:lumMod val="50000"/>
                  </a:schemeClr>
                </a:solidFill>
              </a:rPr>
              <a:t>Remplir la déclaration d’intérêt (www.interets.umontreal.ca)</a:t>
            </a:r>
          </a:p>
          <a:p>
            <a:pPr marL="342900" indent="-342900">
              <a:spcBef>
                <a:spcPts val="1200"/>
              </a:spcBef>
              <a:buFont typeface="Arial" panose="020B0604020202020204" pitchFamily="34" charset="0"/>
              <a:buChar char="•"/>
            </a:pPr>
            <a:r>
              <a:rPr lang="fr-CA" sz="2000" dirty="0">
                <a:solidFill>
                  <a:schemeClr val="bg1">
                    <a:lumMod val="50000"/>
                  </a:schemeClr>
                </a:solidFill>
              </a:rPr>
              <a:t>Faire part rapidement au BRDV de tout changement à leur statut</a:t>
            </a:r>
          </a:p>
          <a:p>
            <a:pPr marL="342900" indent="-342900">
              <a:spcBef>
                <a:spcPts val="1200"/>
              </a:spcBef>
              <a:buFont typeface="Arial" panose="020B0604020202020204" pitchFamily="34" charset="0"/>
              <a:buChar char="•"/>
            </a:pPr>
            <a:r>
              <a:rPr lang="fr-CA" sz="2000" dirty="0">
                <a:solidFill>
                  <a:schemeClr val="tx2"/>
                </a:solidFill>
              </a:rPr>
              <a:t>Fournir les rapports annuels requis </a:t>
            </a:r>
          </a:p>
          <a:p>
            <a:endParaRPr lang="fr-CA" dirty="0"/>
          </a:p>
        </p:txBody>
      </p:sp>
      <p:sp>
        <p:nvSpPr>
          <p:cNvPr id="3" name="Titre 2"/>
          <p:cNvSpPr>
            <a:spLocks noGrp="1"/>
          </p:cNvSpPr>
          <p:nvPr>
            <p:ph type="title"/>
            <p:custDataLst>
              <p:tags r:id="rId2"/>
            </p:custDataLst>
          </p:nvPr>
        </p:nvSpPr>
        <p:spPr>
          <a:xfrm>
            <a:off x="1010126" y="1844904"/>
            <a:ext cx="7560000" cy="431968"/>
          </a:xfrm>
        </p:spPr>
        <p:txBody>
          <a:bodyPr/>
          <a:lstStyle/>
          <a:p>
            <a:r>
              <a:rPr lang="fr-CA" dirty="0">
                <a:solidFill>
                  <a:schemeClr val="tx1">
                    <a:lumMod val="85000"/>
                    <a:lumOff val="15000"/>
                  </a:schemeClr>
                </a:solidFill>
              </a:rPr>
              <a:t>Rôles </a:t>
            </a:r>
            <a:r>
              <a:rPr lang="fr-CA" dirty="0"/>
              <a:t>et responsabilités des chercheurs</a:t>
            </a:r>
            <a:r>
              <a:rPr lang="fr-CA" dirty="0">
                <a:solidFill>
                  <a:schemeClr val="tx1">
                    <a:lumMod val="85000"/>
                    <a:lumOff val="15000"/>
                  </a:schemeClr>
                </a:solidFill>
              </a:rPr>
              <a:t> </a:t>
            </a:r>
            <a:endParaRPr lang="fr-CA" dirty="0"/>
          </a:p>
        </p:txBody>
      </p:sp>
      <p:sp>
        <p:nvSpPr>
          <p:cNvPr id="4" name="Espace réservé du numéro de diapositive 3"/>
          <p:cNvSpPr>
            <a:spLocks noGrp="1"/>
          </p:cNvSpPr>
          <p:nvPr>
            <p:ph type="sldNum" sz="quarter" idx="11"/>
            <p:custDataLst>
              <p:tags r:id="rId3"/>
            </p:custDataLst>
          </p:nvPr>
        </p:nvSpPr>
        <p:spPr/>
        <p:txBody>
          <a:bodyPr/>
          <a:lstStyle/>
          <a:p>
            <a:fld id="{BC872325-CFE1-4496-83BC-FAAC16177CF3}" type="slidenum">
              <a:rPr lang="fr-CA" smtClean="0">
                <a:solidFill>
                  <a:prstClr val="black">
                    <a:tint val="75000"/>
                  </a:prstClr>
                </a:solidFill>
              </a:rPr>
              <a:pPr/>
              <a:t>11</a:t>
            </a:fld>
            <a:endParaRPr lang="fr-CA" dirty="0">
              <a:solidFill>
                <a:prstClr val="black">
                  <a:tint val="75000"/>
                </a:prstClr>
              </a:solidFill>
            </a:endParaRPr>
          </a:p>
        </p:txBody>
      </p:sp>
    </p:spTree>
    <p:extLst>
      <p:ext uri="{BB962C8B-B14F-4D97-AF65-F5344CB8AC3E}">
        <p14:creationId xmlns:p14="http://schemas.microsoft.com/office/powerpoint/2010/main" val="1007690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1031392" y="2276872"/>
            <a:ext cx="7560000" cy="3456384"/>
          </a:xfrm>
        </p:spPr>
        <p:txBody>
          <a:bodyPr/>
          <a:lstStyle/>
          <a:p>
            <a:pPr marL="342900" indent="-342900">
              <a:spcBef>
                <a:spcPts val="1200"/>
              </a:spcBef>
              <a:buFont typeface="Arial" panose="020B0604020202020204" pitchFamily="34" charset="0"/>
              <a:buChar char="•"/>
            </a:pPr>
            <a:endParaRPr lang="fr-CA" sz="1200" dirty="0"/>
          </a:p>
          <a:p>
            <a:pPr marL="342900" indent="-342900">
              <a:spcBef>
                <a:spcPts val="0"/>
              </a:spcBef>
              <a:buFont typeface="Arial" panose="020B0604020202020204" pitchFamily="34" charset="0"/>
              <a:buChar char="•"/>
            </a:pPr>
            <a:r>
              <a:rPr lang="fr-CA" sz="2000" dirty="0">
                <a:solidFill>
                  <a:schemeClr val="bg1">
                    <a:lumMod val="50000"/>
                  </a:schemeClr>
                </a:solidFill>
              </a:rPr>
              <a:t>Gérer les budgets de leurs fonds de recherche</a:t>
            </a:r>
          </a:p>
          <a:p>
            <a:pPr marL="342900" indent="-342900">
              <a:spcBef>
                <a:spcPts val="1200"/>
              </a:spcBef>
              <a:buFont typeface="Arial" panose="020B0604020202020204" pitchFamily="34" charset="0"/>
              <a:buChar char="•"/>
            </a:pPr>
            <a:r>
              <a:rPr lang="fr-CA" sz="2000" dirty="0">
                <a:solidFill>
                  <a:schemeClr val="bg1">
                    <a:lumMod val="50000"/>
                  </a:schemeClr>
                </a:solidFill>
              </a:rPr>
              <a:t>Être en conformité avec les règles et directives</a:t>
            </a:r>
          </a:p>
          <a:p>
            <a:pPr marL="342900" indent="-342900">
              <a:spcBef>
                <a:spcPts val="1200"/>
              </a:spcBef>
              <a:buFont typeface="Arial" panose="020B0604020202020204" pitchFamily="34" charset="0"/>
              <a:buChar char="•"/>
            </a:pPr>
            <a:r>
              <a:rPr lang="fr-CA" sz="2000" dirty="0">
                <a:solidFill>
                  <a:schemeClr val="bg1">
                    <a:lumMod val="50000"/>
                  </a:schemeClr>
                </a:solidFill>
              </a:rPr>
              <a:t>Remplir la déclaration d’intérêt (www.interets.umontreal.ca)</a:t>
            </a:r>
          </a:p>
          <a:p>
            <a:pPr marL="342900" indent="-342900">
              <a:spcBef>
                <a:spcPts val="1200"/>
              </a:spcBef>
              <a:buFont typeface="Arial" panose="020B0604020202020204" pitchFamily="34" charset="0"/>
              <a:buChar char="•"/>
            </a:pPr>
            <a:r>
              <a:rPr lang="fr-CA" sz="2000" dirty="0">
                <a:solidFill>
                  <a:schemeClr val="bg1">
                    <a:lumMod val="50000"/>
                  </a:schemeClr>
                </a:solidFill>
              </a:rPr>
              <a:t>Faire part rapidement au BRDV de tout changement à leur statut</a:t>
            </a:r>
          </a:p>
          <a:p>
            <a:pPr marL="342900" indent="-342900">
              <a:spcBef>
                <a:spcPts val="1200"/>
              </a:spcBef>
              <a:buFont typeface="Arial" panose="020B0604020202020204" pitchFamily="34" charset="0"/>
              <a:buChar char="•"/>
            </a:pPr>
            <a:r>
              <a:rPr lang="fr-CA" sz="2000" dirty="0">
                <a:solidFill>
                  <a:schemeClr val="bg1">
                    <a:lumMod val="50000"/>
                  </a:schemeClr>
                </a:solidFill>
              </a:rPr>
              <a:t>Fournir les rapports annuels requis </a:t>
            </a:r>
          </a:p>
          <a:p>
            <a:pPr marL="342900" indent="-342900">
              <a:spcBef>
                <a:spcPts val="1200"/>
              </a:spcBef>
              <a:buFont typeface="Arial" panose="020B0604020202020204" pitchFamily="34" charset="0"/>
              <a:buChar char="•"/>
            </a:pPr>
            <a:r>
              <a:rPr lang="fr-CA" sz="2000" dirty="0">
                <a:solidFill>
                  <a:schemeClr val="tx2"/>
                </a:solidFill>
              </a:rPr>
              <a:t>Reconnaître la contribution financière des organismes subventionnaires</a:t>
            </a:r>
          </a:p>
          <a:p>
            <a:endParaRPr lang="fr-CA" dirty="0"/>
          </a:p>
        </p:txBody>
      </p:sp>
      <p:sp>
        <p:nvSpPr>
          <p:cNvPr id="3" name="Titre 2"/>
          <p:cNvSpPr>
            <a:spLocks noGrp="1"/>
          </p:cNvSpPr>
          <p:nvPr>
            <p:ph type="title"/>
            <p:custDataLst>
              <p:tags r:id="rId2"/>
            </p:custDataLst>
          </p:nvPr>
        </p:nvSpPr>
        <p:spPr>
          <a:xfrm>
            <a:off x="1010126" y="1844904"/>
            <a:ext cx="7560000" cy="431968"/>
          </a:xfrm>
        </p:spPr>
        <p:txBody>
          <a:bodyPr/>
          <a:lstStyle/>
          <a:p>
            <a:r>
              <a:rPr lang="fr-CA" dirty="0">
                <a:solidFill>
                  <a:schemeClr val="tx1">
                    <a:lumMod val="85000"/>
                    <a:lumOff val="15000"/>
                  </a:schemeClr>
                </a:solidFill>
              </a:rPr>
              <a:t>Rôles </a:t>
            </a:r>
            <a:r>
              <a:rPr lang="fr-CA" dirty="0"/>
              <a:t>et responsabilités des chercheurs</a:t>
            </a:r>
            <a:r>
              <a:rPr lang="fr-CA" dirty="0">
                <a:solidFill>
                  <a:schemeClr val="tx1">
                    <a:lumMod val="85000"/>
                    <a:lumOff val="15000"/>
                  </a:schemeClr>
                </a:solidFill>
              </a:rPr>
              <a:t> </a:t>
            </a:r>
            <a:endParaRPr lang="fr-CA" dirty="0"/>
          </a:p>
        </p:txBody>
      </p:sp>
      <p:sp>
        <p:nvSpPr>
          <p:cNvPr id="4" name="Espace réservé du numéro de diapositive 3"/>
          <p:cNvSpPr>
            <a:spLocks noGrp="1"/>
          </p:cNvSpPr>
          <p:nvPr>
            <p:ph type="sldNum" sz="quarter" idx="11"/>
            <p:custDataLst>
              <p:tags r:id="rId3"/>
            </p:custDataLst>
          </p:nvPr>
        </p:nvSpPr>
        <p:spPr/>
        <p:txBody>
          <a:bodyPr/>
          <a:lstStyle/>
          <a:p>
            <a:fld id="{BC872325-CFE1-4496-83BC-FAAC16177CF3}" type="slidenum">
              <a:rPr lang="fr-CA" smtClean="0">
                <a:solidFill>
                  <a:prstClr val="black">
                    <a:tint val="75000"/>
                  </a:prstClr>
                </a:solidFill>
              </a:rPr>
              <a:pPr/>
              <a:t>12</a:t>
            </a:fld>
            <a:endParaRPr lang="fr-CA" dirty="0">
              <a:solidFill>
                <a:prstClr val="black">
                  <a:tint val="75000"/>
                </a:prstClr>
              </a:solidFill>
            </a:endParaRPr>
          </a:p>
        </p:txBody>
      </p:sp>
    </p:spTree>
    <p:extLst>
      <p:ext uri="{BB962C8B-B14F-4D97-AF65-F5344CB8AC3E}">
        <p14:creationId xmlns:p14="http://schemas.microsoft.com/office/powerpoint/2010/main" val="3102894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1031392" y="2276872"/>
            <a:ext cx="7560000" cy="3456384"/>
          </a:xfrm>
        </p:spPr>
        <p:txBody>
          <a:bodyPr/>
          <a:lstStyle/>
          <a:p>
            <a:pPr marL="342900" indent="-342900">
              <a:spcBef>
                <a:spcPts val="1200"/>
              </a:spcBef>
              <a:buFont typeface="Arial" panose="020B0604020202020204" pitchFamily="34" charset="0"/>
              <a:buChar char="•"/>
            </a:pPr>
            <a:endParaRPr lang="fr-CA" sz="1200" dirty="0"/>
          </a:p>
          <a:p>
            <a:pPr marL="342900" indent="-342900">
              <a:spcBef>
                <a:spcPts val="0"/>
              </a:spcBef>
              <a:buFont typeface="Arial" panose="020B0604020202020204" pitchFamily="34" charset="0"/>
              <a:buChar char="•"/>
            </a:pPr>
            <a:r>
              <a:rPr lang="fr-CA" sz="1800" dirty="0">
                <a:solidFill>
                  <a:schemeClr val="bg1">
                    <a:lumMod val="50000"/>
                  </a:schemeClr>
                </a:solidFill>
              </a:rPr>
              <a:t>Gérer les budgets de leurs fonds de recherche</a:t>
            </a:r>
          </a:p>
          <a:p>
            <a:pPr marL="342900" indent="-342900">
              <a:spcBef>
                <a:spcPts val="1200"/>
              </a:spcBef>
              <a:buFont typeface="Arial" panose="020B0604020202020204" pitchFamily="34" charset="0"/>
              <a:buChar char="•"/>
            </a:pPr>
            <a:r>
              <a:rPr lang="fr-CA" sz="1800" dirty="0">
                <a:solidFill>
                  <a:schemeClr val="bg1">
                    <a:lumMod val="50000"/>
                  </a:schemeClr>
                </a:solidFill>
              </a:rPr>
              <a:t>Être en conformité avec les règles et directives</a:t>
            </a:r>
          </a:p>
          <a:p>
            <a:pPr marL="342900" indent="-342900">
              <a:spcBef>
                <a:spcPts val="1200"/>
              </a:spcBef>
              <a:buFont typeface="Arial" panose="020B0604020202020204" pitchFamily="34" charset="0"/>
              <a:buChar char="•"/>
            </a:pPr>
            <a:r>
              <a:rPr lang="fr-CA" sz="1800" dirty="0">
                <a:solidFill>
                  <a:schemeClr val="bg1">
                    <a:lumMod val="50000"/>
                  </a:schemeClr>
                </a:solidFill>
              </a:rPr>
              <a:t>S’assurer que la certification éthique requise est soumise au BRDV</a:t>
            </a:r>
          </a:p>
          <a:p>
            <a:pPr marL="342900" indent="-342900">
              <a:spcBef>
                <a:spcPts val="1200"/>
              </a:spcBef>
              <a:buFont typeface="Arial" panose="020B0604020202020204" pitchFamily="34" charset="0"/>
              <a:buChar char="•"/>
            </a:pPr>
            <a:r>
              <a:rPr lang="fr-CA" sz="1800" dirty="0">
                <a:solidFill>
                  <a:schemeClr val="bg1">
                    <a:lumMod val="50000"/>
                  </a:schemeClr>
                </a:solidFill>
              </a:rPr>
              <a:t>Remplir la déclaration d’intérêt (www.interets.umontreal.ca)</a:t>
            </a:r>
          </a:p>
          <a:p>
            <a:pPr marL="342900" indent="-342900">
              <a:spcBef>
                <a:spcPts val="1200"/>
              </a:spcBef>
              <a:buFont typeface="Arial" panose="020B0604020202020204" pitchFamily="34" charset="0"/>
              <a:buChar char="•"/>
            </a:pPr>
            <a:r>
              <a:rPr lang="fr-CA" sz="1800" dirty="0">
                <a:solidFill>
                  <a:schemeClr val="bg1">
                    <a:lumMod val="50000"/>
                  </a:schemeClr>
                </a:solidFill>
              </a:rPr>
              <a:t>Faire part rapidement au BRDV de tout changement à leur statut</a:t>
            </a:r>
          </a:p>
          <a:p>
            <a:pPr marL="342900" indent="-342900">
              <a:spcBef>
                <a:spcPts val="1200"/>
              </a:spcBef>
              <a:buFont typeface="Arial" panose="020B0604020202020204" pitchFamily="34" charset="0"/>
              <a:buChar char="•"/>
            </a:pPr>
            <a:r>
              <a:rPr lang="fr-CA" sz="1800" dirty="0">
                <a:solidFill>
                  <a:schemeClr val="bg1">
                    <a:lumMod val="50000"/>
                  </a:schemeClr>
                </a:solidFill>
              </a:rPr>
              <a:t>Fournir les rapports annuels requis </a:t>
            </a:r>
          </a:p>
          <a:p>
            <a:pPr marL="342900" indent="-342900">
              <a:spcBef>
                <a:spcPts val="1200"/>
              </a:spcBef>
              <a:buFont typeface="Arial" panose="020B0604020202020204" pitchFamily="34" charset="0"/>
              <a:buChar char="•"/>
            </a:pPr>
            <a:r>
              <a:rPr lang="fr-CA" sz="1800" dirty="0">
                <a:solidFill>
                  <a:schemeClr val="bg1">
                    <a:lumMod val="50000"/>
                  </a:schemeClr>
                </a:solidFill>
              </a:rPr>
              <a:t>Reconnaître la contribution financière des organismes subventionnaires</a:t>
            </a:r>
          </a:p>
          <a:p>
            <a:pPr marL="342900" indent="-342900">
              <a:spcBef>
                <a:spcPts val="1200"/>
              </a:spcBef>
              <a:buFont typeface="Arial" panose="020B0604020202020204" pitchFamily="34" charset="0"/>
              <a:buChar char="•"/>
            </a:pPr>
            <a:r>
              <a:rPr lang="fr-CA" sz="1800" dirty="0">
                <a:solidFill>
                  <a:schemeClr val="tx2"/>
                </a:solidFill>
              </a:rPr>
              <a:t>Approuver </a:t>
            </a:r>
            <a:r>
              <a:rPr lang="fr-CA" sz="1800" b="1" dirty="0">
                <a:solidFill>
                  <a:schemeClr val="tx2"/>
                </a:solidFill>
              </a:rPr>
              <a:t>TOUTES</a:t>
            </a:r>
            <a:r>
              <a:rPr lang="fr-CA" sz="1800" dirty="0">
                <a:solidFill>
                  <a:schemeClr val="tx2"/>
                </a:solidFill>
              </a:rPr>
              <a:t> les dépenses imputées à son compte de recherche (le chercheur ou son délégué)</a:t>
            </a:r>
          </a:p>
          <a:p>
            <a:endParaRPr lang="fr-CA" dirty="0"/>
          </a:p>
        </p:txBody>
      </p:sp>
      <p:sp>
        <p:nvSpPr>
          <p:cNvPr id="3" name="Titre 2"/>
          <p:cNvSpPr>
            <a:spLocks noGrp="1"/>
          </p:cNvSpPr>
          <p:nvPr>
            <p:ph type="title"/>
            <p:custDataLst>
              <p:tags r:id="rId2"/>
            </p:custDataLst>
          </p:nvPr>
        </p:nvSpPr>
        <p:spPr>
          <a:xfrm>
            <a:off x="1010126" y="1844904"/>
            <a:ext cx="7560000" cy="431968"/>
          </a:xfrm>
        </p:spPr>
        <p:txBody>
          <a:bodyPr/>
          <a:lstStyle/>
          <a:p>
            <a:r>
              <a:rPr lang="fr-CA" dirty="0">
                <a:solidFill>
                  <a:schemeClr val="tx1">
                    <a:lumMod val="85000"/>
                    <a:lumOff val="15000"/>
                  </a:schemeClr>
                </a:solidFill>
              </a:rPr>
              <a:t>Rôles </a:t>
            </a:r>
            <a:r>
              <a:rPr lang="fr-CA" dirty="0"/>
              <a:t>et responsabilités des chercheurs</a:t>
            </a:r>
            <a:r>
              <a:rPr lang="fr-CA" dirty="0">
                <a:solidFill>
                  <a:schemeClr val="tx1">
                    <a:lumMod val="85000"/>
                    <a:lumOff val="15000"/>
                  </a:schemeClr>
                </a:solidFill>
              </a:rPr>
              <a:t> </a:t>
            </a:r>
            <a:endParaRPr lang="fr-CA" dirty="0"/>
          </a:p>
        </p:txBody>
      </p:sp>
      <p:sp>
        <p:nvSpPr>
          <p:cNvPr id="4" name="Espace réservé du numéro de diapositive 3"/>
          <p:cNvSpPr>
            <a:spLocks noGrp="1"/>
          </p:cNvSpPr>
          <p:nvPr>
            <p:ph type="sldNum" sz="quarter" idx="11"/>
            <p:custDataLst>
              <p:tags r:id="rId3"/>
            </p:custDataLst>
          </p:nvPr>
        </p:nvSpPr>
        <p:spPr/>
        <p:txBody>
          <a:bodyPr/>
          <a:lstStyle/>
          <a:p>
            <a:fld id="{BC872325-CFE1-4496-83BC-FAAC16177CF3}" type="slidenum">
              <a:rPr lang="fr-CA" smtClean="0">
                <a:solidFill>
                  <a:prstClr val="black">
                    <a:tint val="75000"/>
                  </a:prstClr>
                </a:solidFill>
              </a:rPr>
              <a:pPr/>
              <a:t>13</a:t>
            </a:fld>
            <a:endParaRPr lang="fr-CA" dirty="0">
              <a:solidFill>
                <a:prstClr val="black">
                  <a:tint val="75000"/>
                </a:prstClr>
              </a:solidFill>
            </a:endParaRPr>
          </a:p>
        </p:txBody>
      </p:sp>
    </p:spTree>
    <p:extLst>
      <p:ext uri="{BB962C8B-B14F-4D97-AF65-F5344CB8AC3E}">
        <p14:creationId xmlns:p14="http://schemas.microsoft.com/office/powerpoint/2010/main" val="474498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3"/>
          <p:cNvSpPr>
            <a:spLocks noGrp="1"/>
          </p:cNvSpPr>
          <p:nvPr>
            <p:ph idx="1"/>
            <p:custDataLst>
              <p:tags r:id="rId1"/>
            </p:custDataLst>
          </p:nvPr>
        </p:nvSpPr>
        <p:spPr>
          <a:xfrm>
            <a:off x="1026180" y="2780928"/>
            <a:ext cx="7345436" cy="3456000"/>
          </a:xfrm>
          <a:prstGeom prst="rect">
            <a:avLst/>
          </a:prstGeom>
        </p:spPr>
        <p:txBody>
          <a:bodyPr/>
          <a:lstStyle/>
          <a:p>
            <a:pPr marL="285750" indent="-285750">
              <a:spcBef>
                <a:spcPts val="600"/>
              </a:spcBef>
              <a:buFont typeface="Arial" panose="020B0604020202020204" pitchFamily="34" charset="0"/>
              <a:buChar char="•"/>
            </a:pPr>
            <a:r>
              <a:rPr lang="fr-CA" sz="1600" dirty="0">
                <a:solidFill>
                  <a:schemeClr val="tx2"/>
                </a:solidFill>
              </a:rPr>
              <a:t>S’assurer de l’admissibilité de chaque titulaire à recevoir la subvention</a:t>
            </a:r>
          </a:p>
          <a:p>
            <a:endParaRPr lang="fr-CA" sz="1600" dirty="0"/>
          </a:p>
        </p:txBody>
      </p:sp>
      <p:sp>
        <p:nvSpPr>
          <p:cNvPr id="3" name="Titre 2"/>
          <p:cNvSpPr>
            <a:spLocks noGrp="1"/>
          </p:cNvSpPr>
          <p:nvPr>
            <p:ph type="title"/>
            <p:custDataLst>
              <p:tags r:id="rId2"/>
            </p:custDataLst>
          </p:nvPr>
        </p:nvSpPr>
        <p:spPr>
          <a:xfrm>
            <a:off x="1001076" y="1844904"/>
            <a:ext cx="7874596" cy="431968"/>
          </a:xfrm>
        </p:spPr>
        <p:txBody>
          <a:bodyPr/>
          <a:lstStyle/>
          <a:p>
            <a:r>
              <a:rPr lang="fr-CA" dirty="0">
                <a:solidFill>
                  <a:schemeClr val="tx1">
                    <a:lumMod val="85000"/>
                    <a:lumOff val="15000"/>
                  </a:schemeClr>
                </a:solidFill>
              </a:rPr>
              <a:t>Rôles </a:t>
            </a:r>
            <a:r>
              <a:rPr lang="fr-CA" dirty="0"/>
              <a:t>et responsabilités de l’Université</a:t>
            </a:r>
          </a:p>
        </p:txBody>
      </p:sp>
      <p:sp>
        <p:nvSpPr>
          <p:cNvPr id="5" name="Espace réservé du texte 2"/>
          <p:cNvSpPr txBox="1">
            <a:spLocks/>
          </p:cNvSpPr>
          <p:nvPr>
            <p:custDataLst>
              <p:tags r:id="rId3"/>
            </p:custDataLst>
          </p:nvPr>
        </p:nvSpPr>
        <p:spPr>
          <a:xfrm>
            <a:off x="1026180" y="2399622"/>
            <a:ext cx="4825156" cy="330051"/>
          </a:xfrm>
          <a:prstGeom prst="rect">
            <a:avLst/>
          </a:prstGeom>
        </p:spPr>
        <p:txBody>
          <a:bodyPr vert="horz" lIns="0" tIns="0" rIns="0" bIns="0" rtlCol="0">
            <a:noAutofit/>
          </a:bodyPr>
          <a:lstStyle>
            <a:lvl1pPr marL="0" indent="0" algn="l" defTabSz="914400" rtl="0" eaLnBrk="1" latinLnBrk="0" hangingPunct="1">
              <a:lnSpc>
                <a:spcPct val="90000"/>
              </a:lnSpc>
              <a:spcBef>
                <a:spcPts val="2400"/>
              </a:spcBef>
              <a:spcAft>
                <a:spcPts val="0"/>
              </a:spcAft>
              <a:buSzPct val="95000"/>
              <a:buFontTx/>
              <a:buNone/>
              <a:defRPr lang="fr-FR" sz="2200" kern="1200" dirty="0" smtClean="0">
                <a:solidFill>
                  <a:schemeClr val="tx1">
                    <a:lumMod val="95000"/>
                    <a:lumOff val="5000"/>
                  </a:schemeClr>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90000"/>
              </a:lnSpc>
              <a:spcBef>
                <a:spcPts val="600"/>
              </a:spcBef>
              <a:buSzPct val="90000"/>
              <a:buFont typeface="Wingdings" panose="05000000000000000000" pitchFamily="2" charset="2"/>
              <a:buChar char="§"/>
              <a:defRPr lang="fr-FR" sz="2000" kern="1200">
                <a:solidFill>
                  <a:schemeClr val="tx1"/>
                </a:solidFill>
                <a:latin typeface="Arial" pitchFamily="34" charset="0"/>
                <a:ea typeface="+mn-ea"/>
                <a:cs typeface="Arial" pitchFamily="34" charset="0"/>
              </a:defRPr>
            </a:lvl2pPr>
            <a:lvl3pPr marL="486000" indent="-216000" algn="l" defTabSz="914400" rtl="0" eaLnBrk="1" latinLnBrk="0" hangingPunct="1">
              <a:lnSpc>
                <a:spcPct val="90000"/>
              </a:lnSpc>
              <a:spcBef>
                <a:spcPts val="1200"/>
              </a:spcBef>
              <a:buSzPct val="95000"/>
              <a:buFont typeface="Wingdings" panose="05000000000000000000" pitchFamily="2" charset="2"/>
              <a:buChar char="§"/>
              <a:defRPr sz="1800" kern="1200">
                <a:solidFill>
                  <a:schemeClr val="tx1"/>
                </a:solidFill>
                <a:latin typeface="Arial" pitchFamily="34" charset="0"/>
                <a:ea typeface="+mn-ea"/>
                <a:cs typeface="Arial" pitchFamily="34" charset="0"/>
              </a:defRPr>
            </a:lvl3pPr>
            <a:lvl4pPr marL="684000" indent="-216000" algn="l" defTabSz="914400" rtl="0" eaLnBrk="1" latinLnBrk="0" hangingPunct="1">
              <a:lnSpc>
                <a:spcPct val="90000"/>
              </a:lnSpc>
              <a:spcBef>
                <a:spcPts val="500"/>
              </a:spcBef>
              <a:buSzPct val="90000"/>
              <a:buFont typeface="Wingdings" panose="05000000000000000000" pitchFamily="2" charset="2"/>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2000" b="1" dirty="0">
                <a:solidFill>
                  <a:schemeClr val="tx2">
                    <a:lumMod val="50000"/>
                  </a:schemeClr>
                </a:solidFill>
              </a:rPr>
              <a:t>Le Bureau de la recherche (BRDV)</a:t>
            </a:r>
          </a:p>
        </p:txBody>
      </p:sp>
      <p:sp>
        <p:nvSpPr>
          <p:cNvPr id="2" name="Espace réservé du numéro de diapositive 1"/>
          <p:cNvSpPr>
            <a:spLocks noGrp="1"/>
          </p:cNvSpPr>
          <p:nvPr>
            <p:ph type="sldNum" sz="quarter" idx="11"/>
            <p:custDataLst>
              <p:tags r:id="rId4"/>
            </p:custDataLst>
          </p:nvPr>
        </p:nvSpPr>
        <p:spPr/>
        <p:txBody>
          <a:bodyPr/>
          <a:lstStyle/>
          <a:p>
            <a:fld id="{BC872325-CFE1-4496-83BC-FAAC16177CF3}" type="slidenum">
              <a:rPr lang="fr-CA" smtClean="0">
                <a:solidFill>
                  <a:prstClr val="black">
                    <a:tint val="75000"/>
                  </a:prstClr>
                </a:solidFill>
              </a:rPr>
              <a:pPr/>
              <a:t>14</a:t>
            </a:fld>
            <a:endParaRPr lang="fr-CA" dirty="0">
              <a:solidFill>
                <a:prstClr val="black">
                  <a:tint val="75000"/>
                </a:prstClr>
              </a:solidFill>
            </a:endParaRPr>
          </a:p>
        </p:txBody>
      </p:sp>
    </p:spTree>
    <p:extLst>
      <p:ext uri="{BB962C8B-B14F-4D97-AF65-F5344CB8AC3E}">
        <p14:creationId xmlns:p14="http://schemas.microsoft.com/office/powerpoint/2010/main" val="977553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3"/>
          <p:cNvSpPr>
            <a:spLocks noGrp="1"/>
          </p:cNvSpPr>
          <p:nvPr>
            <p:ph idx="1"/>
            <p:custDataLst>
              <p:tags r:id="rId1"/>
            </p:custDataLst>
          </p:nvPr>
        </p:nvSpPr>
        <p:spPr>
          <a:xfrm>
            <a:off x="1026180" y="2780928"/>
            <a:ext cx="7345436" cy="3456000"/>
          </a:xfrm>
          <a:prstGeom prst="rect">
            <a:avLst/>
          </a:prstGeom>
        </p:spPr>
        <p:txBody>
          <a:bodyPr/>
          <a:lstStyle/>
          <a:p>
            <a:pPr marL="285750" indent="-285750">
              <a:spcBef>
                <a:spcPts val="600"/>
              </a:spcBef>
              <a:buFont typeface="Arial" panose="020B0604020202020204" pitchFamily="34" charset="0"/>
              <a:buChar char="•"/>
            </a:pPr>
            <a:r>
              <a:rPr lang="fr-CA" sz="1600" dirty="0">
                <a:solidFill>
                  <a:schemeClr val="bg1">
                    <a:lumMod val="50000"/>
                  </a:schemeClr>
                </a:solidFill>
              </a:rPr>
              <a:t>S’assurer de l’admissibilité de chaque titulaire à recevoir la subvention</a:t>
            </a:r>
          </a:p>
          <a:p>
            <a:pPr marL="285750" indent="-285750">
              <a:spcBef>
                <a:spcPts val="1200"/>
              </a:spcBef>
              <a:buFont typeface="Arial" panose="020B0604020202020204" pitchFamily="34" charset="0"/>
              <a:buChar char="•"/>
            </a:pPr>
            <a:r>
              <a:rPr lang="fr-CA" sz="1600" dirty="0">
                <a:solidFill>
                  <a:schemeClr val="tx2"/>
                </a:solidFill>
              </a:rPr>
              <a:t>Appuyer les titulaires de subventions </a:t>
            </a:r>
          </a:p>
          <a:p>
            <a:pPr marL="285750" indent="-285750">
              <a:spcBef>
                <a:spcPts val="1200"/>
              </a:spcBef>
              <a:buFont typeface="Arial" panose="020B0604020202020204" pitchFamily="34" charset="0"/>
              <a:buChar char="•"/>
            </a:pPr>
            <a:endParaRPr lang="fr-CA" sz="1600" dirty="0">
              <a:solidFill>
                <a:schemeClr val="tx2"/>
              </a:solidFill>
            </a:endParaRPr>
          </a:p>
          <a:p>
            <a:endParaRPr lang="fr-CA" sz="1600" dirty="0"/>
          </a:p>
        </p:txBody>
      </p:sp>
      <p:sp>
        <p:nvSpPr>
          <p:cNvPr id="3" name="Titre 2"/>
          <p:cNvSpPr>
            <a:spLocks noGrp="1"/>
          </p:cNvSpPr>
          <p:nvPr>
            <p:ph type="title"/>
            <p:custDataLst>
              <p:tags r:id="rId2"/>
            </p:custDataLst>
          </p:nvPr>
        </p:nvSpPr>
        <p:spPr>
          <a:xfrm>
            <a:off x="1001076" y="1844904"/>
            <a:ext cx="7874596" cy="431968"/>
          </a:xfrm>
        </p:spPr>
        <p:txBody>
          <a:bodyPr/>
          <a:lstStyle/>
          <a:p>
            <a:r>
              <a:rPr lang="fr-CA" dirty="0">
                <a:solidFill>
                  <a:schemeClr val="tx1">
                    <a:lumMod val="85000"/>
                    <a:lumOff val="15000"/>
                  </a:schemeClr>
                </a:solidFill>
              </a:rPr>
              <a:t>Rôles </a:t>
            </a:r>
            <a:r>
              <a:rPr lang="fr-CA" dirty="0"/>
              <a:t>et responsabilités de l’Université</a:t>
            </a:r>
          </a:p>
        </p:txBody>
      </p:sp>
      <p:sp>
        <p:nvSpPr>
          <p:cNvPr id="5" name="Espace réservé du texte 2"/>
          <p:cNvSpPr txBox="1">
            <a:spLocks/>
          </p:cNvSpPr>
          <p:nvPr>
            <p:custDataLst>
              <p:tags r:id="rId3"/>
            </p:custDataLst>
          </p:nvPr>
        </p:nvSpPr>
        <p:spPr>
          <a:xfrm>
            <a:off x="1026180" y="2399622"/>
            <a:ext cx="4825156" cy="330051"/>
          </a:xfrm>
          <a:prstGeom prst="rect">
            <a:avLst/>
          </a:prstGeom>
        </p:spPr>
        <p:txBody>
          <a:bodyPr vert="horz" lIns="0" tIns="0" rIns="0" bIns="0" rtlCol="0">
            <a:noAutofit/>
          </a:bodyPr>
          <a:lstStyle>
            <a:lvl1pPr marL="0" indent="0" algn="l" defTabSz="914400" rtl="0" eaLnBrk="1" latinLnBrk="0" hangingPunct="1">
              <a:lnSpc>
                <a:spcPct val="90000"/>
              </a:lnSpc>
              <a:spcBef>
                <a:spcPts val="2400"/>
              </a:spcBef>
              <a:spcAft>
                <a:spcPts val="0"/>
              </a:spcAft>
              <a:buSzPct val="95000"/>
              <a:buFontTx/>
              <a:buNone/>
              <a:defRPr lang="fr-FR" sz="2200" kern="1200" dirty="0" smtClean="0">
                <a:solidFill>
                  <a:schemeClr val="tx1">
                    <a:lumMod val="95000"/>
                    <a:lumOff val="5000"/>
                  </a:schemeClr>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90000"/>
              </a:lnSpc>
              <a:spcBef>
                <a:spcPts val="600"/>
              </a:spcBef>
              <a:buSzPct val="90000"/>
              <a:buFont typeface="Wingdings" panose="05000000000000000000" pitchFamily="2" charset="2"/>
              <a:buChar char="§"/>
              <a:defRPr lang="fr-FR" sz="2000" kern="1200">
                <a:solidFill>
                  <a:schemeClr val="tx1"/>
                </a:solidFill>
                <a:latin typeface="Arial" pitchFamily="34" charset="0"/>
                <a:ea typeface="+mn-ea"/>
                <a:cs typeface="Arial" pitchFamily="34" charset="0"/>
              </a:defRPr>
            </a:lvl2pPr>
            <a:lvl3pPr marL="486000" indent="-216000" algn="l" defTabSz="914400" rtl="0" eaLnBrk="1" latinLnBrk="0" hangingPunct="1">
              <a:lnSpc>
                <a:spcPct val="90000"/>
              </a:lnSpc>
              <a:spcBef>
                <a:spcPts val="1200"/>
              </a:spcBef>
              <a:buSzPct val="95000"/>
              <a:buFont typeface="Wingdings" panose="05000000000000000000" pitchFamily="2" charset="2"/>
              <a:buChar char="§"/>
              <a:defRPr sz="1800" kern="1200">
                <a:solidFill>
                  <a:schemeClr val="tx1"/>
                </a:solidFill>
                <a:latin typeface="Arial" pitchFamily="34" charset="0"/>
                <a:ea typeface="+mn-ea"/>
                <a:cs typeface="Arial" pitchFamily="34" charset="0"/>
              </a:defRPr>
            </a:lvl3pPr>
            <a:lvl4pPr marL="684000" indent="-216000" algn="l" defTabSz="914400" rtl="0" eaLnBrk="1" latinLnBrk="0" hangingPunct="1">
              <a:lnSpc>
                <a:spcPct val="90000"/>
              </a:lnSpc>
              <a:spcBef>
                <a:spcPts val="500"/>
              </a:spcBef>
              <a:buSzPct val="90000"/>
              <a:buFont typeface="Wingdings" panose="05000000000000000000" pitchFamily="2" charset="2"/>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2000" b="1" dirty="0">
                <a:solidFill>
                  <a:schemeClr val="tx2">
                    <a:lumMod val="50000"/>
                  </a:schemeClr>
                </a:solidFill>
              </a:rPr>
              <a:t>Le Bureau de la recherche (BRDV)</a:t>
            </a:r>
          </a:p>
        </p:txBody>
      </p:sp>
      <p:sp>
        <p:nvSpPr>
          <p:cNvPr id="2" name="Espace réservé du numéro de diapositive 1"/>
          <p:cNvSpPr>
            <a:spLocks noGrp="1"/>
          </p:cNvSpPr>
          <p:nvPr>
            <p:ph type="sldNum" sz="quarter" idx="11"/>
            <p:custDataLst>
              <p:tags r:id="rId4"/>
            </p:custDataLst>
          </p:nvPr>
        </p:nvSpPr>
        <p:spPr/>
        <p:txBody>
          <a:bodyPr/>
          <a:lstStyle/>
          <a:p>
            <a:fld id="{BC872325-CFE1-4496-83BC-FAAC16177CF3}" type="slidenum">
              <a:rPr lang="fr-CA" smtClean="0">
                <a:solidFill>
                  <a:prstClr val="black">
                    <a:tint val="75000"/>
                  </a:prstClr>
                </a:solidFill>
              </a:rPr>
              <a:pPr/>
              <a:t>15</a:t>
            </a:fld>
            <a:endParaRPr lang="fr-CA" dirty="0">
              <a:solidFill>
                <a:prstClr val="black">
                  <a:tint val="75000"/>
                </a:prstClr>
              </a:solidFill>
            </a:endParaRPr>
          </a:p>
        </p:txBody>
      </p:sp>
    </p:spTree>
    <p:extLst>
      <p:ext uri="{BB962C8B-B14F-4D97-AF65-F5344CB8AC3E}">
        <p14:creationId xmlns:p14="http://schemas.microsoft.com/office/powerpoint/2010/main" val="4094837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3"/>
          <p:cNvSpPr>
            <a:spLocks noGrp="1"/>
          </p:cNvSpPr>
          <p:nvPr>
            <p:ph idx="1"/>
            <p:custDataLst>
              <p:tags r:id="rId1"/>
            </p:custDataLst>
          </p:nvPr>
        </p:nvSpPr>
        <p:spPr>
          <a:xfrm>
            <a:off x="1026180" y="2780928"/>
            <a:ext cx="7345436" cy="3456000"/>
          </a:xfrm>
          <a:prstGeom prst="rect">
            <a:avLst/>
          </a:prstGeom>
        </p:spPr>
        <p:txBody>
          <a:bodyPr/>
          <a:lstStyle/>
          <a:p>
            <a:pPr marL="285750" indent="-285750">
              <a:spcBef>
                <a:spcPts val="600"/>
              </a:spcBef>
              <a:buFont typeface="Arial" panose="020B0604020202020204" pitchFamily="34" charset="0"/>
              <a:buChar char="•"/>
            </a:pPr>
            <a:r>
              <a:rPr lang="fr-CA" sz="1600" dirty="0">
                <a:solidFill>
                  <a:schemeClr val="bg1">
                    <a:lumMod val="50000"/>
                  </a:schemeClr>
                </a:solidFill>
              </a:rPr>
              <a:t>S’assurer de l’admissibilité de chaque titulaire à recevoir la subvention</a:t>
            </a:r>
          </a:p>
          <a:p>
            <a:pPr marL="285750" indent="-285750">
              <a:spcBef>
                <a:spcPts val="1200"/>
              </a:spcBef>
              <a:buFont typeface="Arial" panose="020B0604020202020204" pitchFamily="34" charset="0"/>
              <a:buChar char="•"/>
            </a:pPr>
            <a:r>
              <a:rPr lang="fr-CA" sz="1600" dirty="0">
                <a:solidFill>
                  <a:schemeClr val="bg1">
                    <a:lumMod val="50000"/>
                  </a:schemeClr>
                </a:solidFill>
              </a:rPr>
              <a:t>Appuyer les titulaires de subventions </a:t>
            </a:r>
          </a:p>
          <a:p>
            <a:pPr marL="285750" indent="-285750">
              <a:spcBef>
                <a:spcPts val="1200"/>
              </a:spcBef>
              <a:buFont typeface="Arial" panose="020B0604020202020204" pitchFamily="34" charset="0"/>
              <a:buChar char="•"/>
            </a:pPr>
            <a:r>
              <a:rPr lang="fr-CA" sz="1600" dirty="0">
                <a:solidFill>
                  <a:schemeClr val="tx2"/>
                </a:solidFill>
              </a:rPr>
              <a:t>Connaître et appliquer les règles des organismes subventionnaires</a:t>
            </a:r>
          </a:p>
          <a:p>
            <a:pPr marL="285750" indent="-285750">
              <a:spcBef>
                <a:spcPts val="1200"/>
              </a:spcBef>
              <a:buFont typeface="Arial" panose="020B0604020202020204" pitchFamily="34" charset="0"/>
              <a:buChar char="•"/>
            </a:pPr>
            <a:endParaRPr lang="fr-CA" sz="1600" dirty="0"/>
          </a:p>
          <a:p>
            <a:endParaRPr lang="fr-CA" sz="1600" dirty="0"/>
          </a:p>
        </p:txBody>
      </p:sp>
      <p:sp>
        <p:nvSpPr>
          <p:cNvPr id="3" name="Titre 2"/>
          <p:cNvSpPr>
            <a:spLocks noGrp="1"/>
          </p:cNvSpPr>
          <p:nvPr>
            <p:ph type="title"/>
            <p:custDataLst>
              <p:tags r:id="rId2"/>
            </p:custDataLst>
          </p:nvPr>
        </p:nvSpPr>
        <p:spPr>
          <a:xfrm>
            <a:off x="1001076" y="1844904"/>
            <a:ext cx="7874596" cy="431968"/>
          </a:xfrm>
        </p:spPr>
        <p:txBody>
          <a:bodyPr/>
          <a:lstStyle/>
          <a:p>
            <a:r>
              <a:rPr lang="fr-CA" dirty="0">
                <a:solidFill>
                  <a:schemeClr val="tx1">
                    <a:lumMod val="85000"/>
                    <a:lumOff val="15000"/>
                  </a:schemeClr>
                </a:solidFill>
              </a:rPr>
              <a:t>Rôles </a:t>
            </a:r>
            <a:r>
              <a:rPr lang="fr-CA" dirty="0"/>
              <a:t>et responsabilités de l’Université</a:t>
            </a:r>
          </a:p>
        </p:txBody>
      </p:sp>
      <p:sp>
        <p:nvSpPr>
          <p:cNvPr id="5" name="Espace réservé du texte 2"/>
          <p:cNvSpPr txBox="1">
            <a:spLocks/>
          </p:cNvSpPr>
          <p:nvPr>
            <p:custDataLst>
              <p:tags r:id="rId3"/>
            </p:custDataLst>
          </p:nvPr>
        </p:nvSpPr>
        <p:spPr>
          <a:xfrm>
            <a:off x="1026180" y="2399622"/>
            <a:ext cx="4825156" cy="330051"/>
          </a:xfrm>
          <a:prstGeom prst="rect">
            <a:avLst/>
          </a:prstGeom>
        </p:spPr>
        <p:txBody>
          <a:bodyPr vert="horz" lIns="0" tIns="0" rIns="0" bIns="0" rtlCol="0">
            <a:noAutofit/>
          </a:bodyPr>
          <a:lstStyle>
            <a:lvl1pPr marL="0" indent="0" algn="l" defTabSz="914400" rtl="0" eaLnBrk="1" latinLnBrk="0" hangingPunct="1">
              <a:lnSpc>
                <a:spcPct val="90000"/>
              </a:lnSpc>
              <a:spcBef>
                <a:spcPts val="2400"/>
              </a:spcBef>
              <a:spcAft>
                <a:spcPts val="0"/>
              </a:spcAft>
              <a:buSzPct val="95000"/>
              <a:buFontTx/>
              <a:buNone/>
              <a:defRPr lang="fr-FR" sz="2200" kern="1200" dirty="0" smtClean="0">
                <a:solidFill>
                  <a:schemeClr val="tx1">
                    <a:lumMod val="95000"/>
                    <a:lumOff val="5000"/>
                  </a:schemeClr>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90000"/>
              </a:lnSpc>
              <a:spcBef>
                <a:spcPts val="600"/>
              </a:spcBef>
              <a:buSzPct val="90000"/>
              <a:buFont typeface="Wingdings" panose="05000000000000000000" pitchFamily="2" charset="2"/>
              <a:buChar char="§"/>
              <a:defRPr lang="fr-FR" sz="2000" kern="1200">
                <a:solidFill>
                  <a:schemeClr val="tx1"/>
                </a:solidFill>
                <a:latin typeface="Arial" pitchFamily="34" charset="0"/>
                <a:ea typeface="+mn-ea"/>
                <a:cs typeface="Arial" pitchFamily="34" charset="0"/>
              </a:defRPr>
            </a:lvl2pPr>
            <a:lvl3pPr marL="486000" indent="-216000" algn="l" defTabSz="914400" rtl="0" eaLnBrk="1" latinLnBrk="0" hangingPunct="1">
              <a:lnSpc>
                <a:spcPct val="90000"/>
              </a:lnSpc>
              <a:spcBef>
                <a:spcPts val="1200"/>
              </a:spcBef>
              <a:buSzPct val="95000"/>
              <a:buFont typeface="Wingdings" panose="05000000000000000000" pitchFamily="2" charset="2"/>
              <a:buChar char="§"/>
              <a:defRPr sz="1800" kern="1200">
                <a:solidFill>
                  <a:schemeClr val="tx1"/>
                </a:solidFill>
                <a:latin typeface="Arial" pitchFamily="34" charset="0"/>
                <a:ea typeface="+mn-ea"/>
                <a:cs typeface="Arial" pitchFamily="34" charset="0"/>
              </a:defRPr>
            </a:lvl3pPr>
            <a:lvl4pPr marL="684000" indent="-216000" algn="l" defTabSz="914400" rtl="0" eaLnBrk="1" latinLnBrk="0" hangingPunct="1">
              <a:lnSpc>
                <a:spcPct val="90000"/>
              </a:lnSpc>
              <a:spcBef>
                <a:spcPts val="500"/>
              </a:spcBef>
              <a:buSzPct val="90000"/>
              <a:buFont typeface="Wingdings" panose="05000000000000000000" pitchFamily="2" charset="2"/>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2000" b="1" dirty="0">
                <a:solidFill>
                  <a:schemeClr val="tx2">
                    <a:lumMod val="50000"/>
                  </a:schemeClr>
                </a:solidFill>
              </a:rPr>
              <a:t>Le Bureau de la recherche (BRDV)</a:t>
            </a:r>
          </a:p>
        </p:txBody>
      </p:sp>
      <p:sp>
        <p:nvSpPr>
          <p:cNvPr id="2" name="Espace réservé du numéro de diapositive 1"/>
          <p:cNvSpPr>
            <a:spLocks noGrp="1"/>
          </p:cNvSpPr>
          <p:nvPr>
            <p:ph type="sldNum" sz="quarter" idx="11"/>
            <p:custDataLst>
              <p:tags r:id="rId4"/>
            </p:custDataLst>
          </p:nvPr>
        </p:nvSpPr>
        <p:spPr/>
        <p:txBody>
          <a:bodyPr/>
          <a:lstStyle/>
          <a:p>
            <a:fld id="{BC872325-CFE1-4496-83BC-FAAC16177CF3}" type="slidenum">
              <a:rPr lang="fr-CA" smtClean="0">
                <a:solidFill>
                  <a:prstClr val="black">
                    <a:tint val="75000"/>
                  </a:prstClr>
                </a:solidFill>
              </a:rPr>
              <a:pPr/>
              <a:t>16</a:t>
            </a:fld>
            <a:endParaRPr lang="fr-CA" dirty="0">
              <a:solidFill>
                <a:prstClr val="black">
                  <a:tint val="75000"/>
                </a:prstClr>
              </a:solidFill>
            </a:endParaRPr>
          </a:p>
        </p:txBody>
      </p:sp>
    </p:spTree>
    <p:extLst>
      <p:ext uri="{BB962C8B-B14F-4D97-AF65-F5344CB8AC3E}">
        <p14:creationId xmlns:p14="http://schemas.microsoft.com/office/powerpoint/2010/main" val="2720487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3"/>
          <p:cNvSpPr>
            <a:spLocks noGrp="1"/>
          </p:cNvSpPr>
          <p:nvPr>
            <p:ph idx="1"/>
            <p:custDataLst>
              <p:tags r:id="rId1"/>
            </p:custDataLst>
          </p:nvPr>
        </p:nvSpPr>
        <p:spPr>
          <a:xfrm>
            <a:off x="1026180" y="2780928"/>
            <a:ext cx="7345436" cy="3456000"/>
          </a:xfrm>
          <a:prstGeom prst="rect">
            <a:avLst/>
          </a:prstGeom>
        </p:spPr>
        <p:txBody>
          <a:bodyPr/>
          <a:lstStyle/>
          <a:p>
            <a:pPr marL="285750" indent="-285750">
              <a:spcBef>
                <a:spcPts val="600"/>
              </a:spcBef>
              <a:buFont typeface="Arial" panose="020B0604020202020204" pitchFamily="34" charset="0"/>
              <a:buChar char="•"/>
            </a:pPr>
            <a:r>
              <a:rPr lang="fr-CA" sz="1600" dirty="0">
                <a:solidFill>
                  <a:schemeClr val="bg1">
                    <a:lumMod val="50000"/>
                  </a:schemeClr>
                </a:solidFill>
              </a:rPr>
              <a:t>S’assurer de l’admissibilité de chaque titulaire à recevoir la subvention</a:t>
            </a:r>
          </a:p>
          <a:p>
            <a:pPr marL="285750" indent="-285750">
              <a:spcBef>
                <a:spcPts val="1200"/>
              </a:spcBef>
              <a:buFont typeface="Arial" panose="020B0604020202020204" pitchFamily="34" charset="0"/>
              <a:buChar char="•"/>
            </a:pPr>
            <a:r>
              <a:rPr lang="fr-CA" sz="1600" dirty="0">
                <a:solidFill>
                  <a:schemeClr val="bg1">
                    <a:lumMod val="50000"/>
                  </a:schemeClr>
                </a:solidFill>
              </a:rPr>
              <a:t>Appuyer les titulaires de subventions </a:t>
            </a:r>
          </a:p>
          <a:p>
            <a:pPr marL="285750" indent="-285750">
              <a:spcBef>
                <a:spcPts val="1200"/>
              </a:spcBef>
              <a:buFont typeface="Arial" panose="020B0604020202020204" pitchFamily="34" charset="0"/>
              <a:buChar char="•"/>
            </a:pPr>
            <a:r>
              <a:rPr lang="fr-CA" sz="1600" dirty="0">
                <a:solidFill>
                  <a:schemeClr val="bg1">
                    <a:lumMod val="50000"/>
                  </a:schemeClr>
                </a:solidFill>
              </a:rPr>
              <a:t>Connaître et appliquer les règles des organismes subventionnaires</a:t>
            </a:r>
          </a:p>
          <a:p>
            <a:pPr marL="285750" indent="-285750">
              <a:spcBef>
                <a:spcPts val="1200"/>
              </a:spcBef>
              <a:buFont typeface="Arial" panose="020B0604020202020204" pitchFamily="34" charset="0"/>
              <a:buChar char="•"/>
            </a:pPr>
            <a:r>
              <a:rPr lang="fr-CA" sz="1600" dirty="0">
                <a:solidFill>
                  <a:schemeClr val="tx2"/>
                </a:solidFill>
              </a:rPr>
              <a:t>Veiller au respect des divers règlements, directives, politiques et procédures institutionnels relatifs à la recherche</a:t>
            </a:r>
          </a:p>
          <a:p>
            <a:pPr marL="285750" indent="-285750">
              <a:spcBef>
                <a:spcPts val="1200"/>
              </a:spcBef>
              <a:buFont typeface="Arial" panose="020B0604020202020204" pitchFamily="34" charset="0"/>
              <a:buChar char="•"/>
            </a:pPr>
            <a:endParaRPr lang="fr-CA" sz="1600" dirty="0">
              <a:solidFill>
                <a:schemeClr val="tx2"/>
              </a:solidFill>
            </a:endParaRPr>
          </a:p>
          <a:p>
            <a:endParaRPr lang="fr-CA" sz="1600" dirty="0"/>
          </a:p>
        </p:txBody>
      </p:sp>
      <p:sp>
        <p:nvSpPr>
          <p:cNvPr id="3" name="Titre 2"/>
          <p:cNvSpPr>
            <a:spLocks noGrp="1"/>
          </p:cNvSpPr>
          <p:nvPr>
            <p:ph type="title"/>
            <p:custDataLst>
              <p:tags r:id="rId2"/>
            </p:custDataLst>
          </p:nvPr>
        </p:nvSpPr>
        <p:spPr>
          <a:xfrm>
            <a:off x="1001076" y="1844904"/>
            <a:ext cx="7874596" cy="431968"/>
          </a:xfrm>
        </p:spPr>
        <p:txBody>
          <a:bodyPr/>
          <a:lstStyle/>
          <a:p>
            <a:r>
              <a:rPr lang="fr-CA" dirty="0">
                <a:solidFill>
                  <a:schemeClr val="tx1">
                    <a:lumMod val="85000"/>
                    <a:lumOff val="15000"/>
                  </a:schemeClr>
                </a:solidFill>
              </a:rPr>
              <a:t>Rôles </a:t>
            </a:r>
            <a:r>
              <a:rPr lang="fr-CA" dirty="0"/>
              <a:t>et responsabilités de l’Université</a:t>
            </a:r>
          </a:p>
        </p:txBody>
      </p:sp>
      <p:sp>
        <p:nvSpPr>
          <p:cNvPr id="5" name="Espace réservé du texte 2"/>
          <p:cNvSpPr txBox="1">
            <a:spLocks/>
          </p:cNvSpPr>
          <p:nvPr>
            <p:custDataLst>
              <p:tags r:id="rId3"/>
            </p:custDataLst>
          </p:nvPr>
        </p:nvSpPr>
        <p:spPr>
          <a:xfrm>
            <a:off x="1026180" y="2399622"/>
            <a:ext cx="4825156" cy="330051"/>
          </a:xfrm>
          <a:prstGeom prst="rect">
            <a:avLst/>
          </a:prstGeom>
        </p:spPr>
        <p:txBody>
          <a:bodyPr vert="horz" lIns="0" tIns="0" rIns="0" bIns="0" rtlCol="0">
            <a:noAutofit/>
          </a:bodyPr>
          <a:lstStyle>
            <a:lvl1pPr marL="0" indent="0" algn="l" defTabSz="914400" rtl="0" eaLnBrk="1" latinLnBrk="0" hangingPunct="1">
              <a:lnSpc>
                <a:spcPct val="90000"/>
              </a:lnSpc>
              <a:spcBef>
                <a:spcPts val="2400"/>
              </a:spcBef>
              <a:spcAft>
                <a:spcPts val="0"/>
              </a:spcAft>
              <a:buSzPct val="95000"/>
              <a:buFontTx/>
              <a:buNone/>
              <a:defRPr lang="fr-FR" sz="2200" kern="1200" dirty="0" smtClean="0">
                <a:solidFill>
                  <a:schemeClr val="tx1">
                    <a:lumMod val="95000"/>
                    <a:lumOff val="5000"/>
                  </a:schemeClr>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90000"/>
              </a:lnSpc>
              <a:spcBef>
                <a:spcPts val="600"/>
              </a:spcBef>
              <a:buSzPct val="90000"/>
              <a:buFont typeface="Wingdings" panose="05000000000000000000" pitchFamily="2" charset="2"/>
              <a:buChar char="§"/>
              <a:defRPr lang="fr-FR" sz="2000" kern="1200">
                <a:solidFill>
                  <a:schemeClr val="tx1"/>
                </a:solidFill>
                <a:latin typeface="Arial" pitchFamily="34" charset="0"/>
                <a:ea typeface="+mn-ea"/>
                <a:cs typeface="Arial" pitchFamily="34" charset="0"/>
              </a:defRPr>
            </a:lvl2pPr>
            <a:lvl3pPr marL="486000" indent="-216000" algn="l" defTabSz="914400" rtl="0" eaLnBrk="1" latinLnBrk="0" hangingPunct="1">
              <a:lnSpc>
                <a:spcPct val="90000"/>
              </a:lnSpc>
              <a:spcBef>
                <a:spcPts val="1200"/>
              </a:spcBef>
              <a:buSzPct val="95000"/>
              <a:buFont typeface="Wingdings" panose="05000000000000000000" pitchFamily="2" charset="2"/>
              <a:buChar char="§"/>
              <a:defRPr sz="1800" kern="1200">
                <a:solidFill>
                  <a:schemeClr val="tx1"/>
                </a:solidFill>
                <a:latin typeface="Arial" pitchFamily="34" charset="0"/>
                <a:ea typeface="+mn-ea"/>
                <a:cs typeface="Arial" pitchFamily="34" charset="0"/>
              </a:defRPr>
            </a:lvl3pPr>
            <a:lvl4pPr marL="684000" indent="-216000" algn="l" defTabSz="914400" rtl="0" eaLnBrk="1" latinLnBrk="0" hangingPunct="1">
              <a:lnSpc>
                <a:spcPct val="90000"/>
              </a:lnSpc>
              <a:spcBef>
                <a:spcPts val="500"/>
              </a:spcBef>
              <a:buSzPct val="90000"/>
              <a:buFont typeface="Wingdings" panose="05000000000000000000" pitchFamily="2" charset="2"/>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2000" b="1" dirty="0">
                <a:solidFill>
                  <a:schemeClr val="tx2">
                    <a:lumMod val="50000"/>
                  </a:schemeClr>
                </a:solidFill>
              </a:rPr>
              <a:t>Le Bureau de la recherche (BRDV)</a:t>
            </a:r>
          </a:p>
        </p:txBody>
      </p:sp>
      <p:sp>
        <p:nvSpPr>
          <p:cNvPr id="2" name="Espace réservé du numéro de diapositive 1"/>
          <p:cNvSpPr>
            <a:spLocks noGrp="1"/>
          </p:cNvSpPr>
          <p:nvPr>
            <p:ph type="sldNum" sz="quarter" idx="11"/>
            <p:custDataLst>
              <p:tags r:id="rId4"/>
            </p:custDataLst>
          </p:nvPr>
        </p:nvSpPr>
        <p:spPr/>
        <p:txBody>
          <a:bodyPr/>
          <a:lstStyle/>
          <a:p>
            <a:fld id="{BC872325-CFE1-4496-83BC-FAAC16177CF3}" type="slidenum">
              <a:rPr lang="fr-CA" smtClean="0">
                <a:solidFill>
                  <a:prstClr val="black">
                    <a:tint val="75000"/>
                  </a:prstClr>
                </a:solidFill>
              </a:rPr>
              <a:pPr/>
              <a:t>17</a:t>
            </a:fld>
            <a:endParaRPr lang="fr-CA" dirty="0">
              <a:solidFill>
                <a:prstClr val="black">
                  <a:tint val="75000"/>
                </a:prstClr>
              </a:solidFill>
            </a:endParaRPr>
          </a:p>
        </p:txBody>
      </p:sp>
    </p:spTree>
    <p:extLst>
      <p:ext uri="{BB962C8B-B14F-4D97-AF65-F5344CB8AC3E}">
        <p14:creationId xmlns:p14="http://schemas.microsoft.com/office/powerpoint/2010/main" val="3461107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3"/>
          <p:cNvSpPr>
            <a:spLocks noGrp="1"/>
          </p:cNvSpPr>
          <p:nvPr>
            <p:ph idx="1"/>
            <p:custDataLst>
              <p:tags r:id="rId1"/>
            </p:custDataLst>
          </p:nvPr>
        </p:nvSpPr>
        <p:spPr>
          <a:xfrm>
            <a:off x="1026180" y="2780928"/>
            <a:ext cx="7345436" cy="3456000"/>
          </a:xfrm>
          <a:prstGeom prst="rect">
            <a:avLst/>
          </a:prstGeom>
        </p:spPr>
        <p:txBody>
          <a:bodyPr/>
          <a:lstStyle/>
          <a:p>
            <a:pPr marL="285750" indent="-285750">
              <a:spcBef>
                <a:spcPts val="600"/>
              </a:spcBef>
              <a:buFont typeface="Arial" panose="020B0604020202020204" pitchFamily="34" charset="0"/>
              <a:buChar char="•"/>
            </a:pPr>
            <a:r>
              <a:rPr lang="fr-CA" sz="1600" dirty="0">
                <a:solidFill>
                  <a:schemeClr val="bg1">
                    <a:lumMod val="50000"/>
                  </a:schemeClr>
                </a:solidFill>
              </a:rPr>
              <a:t>S’assurer de l’admissibilité de chaque titulaire à recevoir la subvention</a:t>
            </a:r>
          </a:p>
          <a:p>
            <a:pPr marL="285750" indent="-285750">
              <a:spcBef>
                <a:spcPts val="1200"/>
              </a:spcBef>
              <a:buFont typeface="Arial" panose="020B0604020202020204" pitchFamily="34" charset="0"/>
              <a:buChar char="•"/>
            </a:pPr>
            <a:r>
              <a:rPr lang="fr-CA" sz="1600" dirty="0">
                <a:solidFill>
                  <a:schemeClr val="bg1">
                    <a:lumMod val="50000"/>
                  </a:schemeClr>
                </a:solidFill>
              </a:rPr>
              <a:t>Appuyer les titulaires de subventions </a:t>
            </a:r>
          </a:p>
          <a:p>
            <a:pPr marL="285750" indent="-285750">
              <a:spcBef>
                <a:spcPts val="1200"/>
              </a:spcBef>
              <a:buFont typeface="Arial" panose="020B0604020202020204" pitchFamily="34" charset="0"/>
              <a:buChar char="•"/>
            </a:pPr>
            <a:r>
              <a:rPr lang="fr-CA" sz="1600" dirty="0">
                <a:solidFill>
                  <a:schemeClr val="bg1">
                    <a:lumMod val="50000"/>
                  </a:schemeClr>
                </a:solidFill>
              </a:rPr>
              <a:t>Connaître et appliquer les règles des organismes subventionnaires</a:t>
            </a:r>
          </a:p>
          <a:p>
            <a:pPr marL="285750" indent="-285750">
              <a:spcBef>
                <a:spcPts val="1200"/>
              </a:spcBef>
              <a:buFont typeface="Arial" panose="020B0604020202020204" pitchFamily="34" charset="0"/>
              <a:buChar char="•"/>
            </a:pPr>
            <a:r>
              <a:rPr lang="fr-CA" sz="1600" dirty="0">
                <a:solidFill>
                  <a:schemeClr val="bg1">
                    <a:lumMod val="50000"/>
                  </a:schemeClr>
                </a:solidFill>
              </a:rPr>
              <a:t>Veiller au respect des divers règlements, directives, politiques et procédures institutionnels relatifs à la recherche</a:t>
            </a:r>
          </a:p>
          <a:p>
            <a:pPr marL="285750" indent="-285750">
              <a:spcBef>
                <a:spcPts val="1200"/>
              </a:spcBef>
              <a:buFont typeface="Arial" panose="020B0604020202020204" pitchFamily="34" charset="0"/>
              <a:buChar char="•"/>
            </a:pPr>
            <a:r>
              <a:rPr lang="fr-CA" sz="1600" dirty="0">
                <a:solidFill>
                  <a:schemeClr val="tx2"/>
                </a:solidFill>
              </a:rPr>
              <a:t>Accepter la gestion de la subvention pour l’Université</a:t>
            </a:r>
          </a:p>
          <a:p>
            <a:pPr marL="285750" indent="-285750">
              <a:spcBef>
                <a:spcPts val="1200"/>
              </a:spcBef>
              <a:buFont typeface="Arial" panose="020B0604020202020204" pitchFamily="34" charset="0"/>
              <a:buChar char="•"/>
            </a:pPr>
            <a:endParaRPr lang="fr-CA" sz="1600" dirty="0"/>
          </a:p>
          <a:p>
            <a:endParaRPr lang="fr-CA" sz="1600" dirty="0"/>
          </a:p>
        </p:txBody>
      </p:sp>
      <p:sp>
        <p:nvSpPr>
          <p:cNvPr id="3" name="Titre 2"/>
          <p:cNvSpPr>
            <a:spLocks noGrp="1"/>
          </p:cNvSpPr>
          <p:nvPr>
            <p:ph type="title"/>
            <p:custDataLst>
              <p:tags r:id="rId2"/>
            </p:custDataLst>
          </p:nvPr>
        </p:nvSpPr>
        <p:spPr>
          <a:xfrm>
            <a:off x="1001076" y="1844904"/>
            <a:ext cx="7874596" cy="431968"/>
          </a:xfrm>
        </p:spPr>
        <p:txBody>
          <a:bodyPr/>
          <a:lstStyle/>
          <a:p>
            <a:r>
              <a:rPr lang="fr-CA" dirty="0">
                <a:solidFill>
                  <a:schemeClr val="tx1">
                    <a:lumMod val="85000"/>
                    <a:lumOff val="15000"/>
                  </a:schemeClr>
                </a:solidFill>
              </a:rPr>
              <a:t>Rôles </a:t>
            </a:r>
            <a:r>
              <a:rPr lang="fr-CA" dirty="0"/>
              <a:t>et responsabilités de l’Université</a:t>
            </a:r>
          </a:p>
        </p:txBody>
      </p:sp>
      <p:sp>
        <p:nvSpPr>
          <p:cNvPr id="5" name="Espace réservé du texte 2"/>
          <p:cNvSpPr txBox="1">
            <a:spLocks/>
          </p:cNvSpPr>
          <p:nvPr>
            <p:custDataLst>
              <p:tags r:id="rId3"/>
            </p:custDataLst>
          </p:nvPr>
        </p:nvSpPr>
        <p:spPr>
          <a:xfrm>
            <a:off x="1026180" y="2399622"/>
            <a:ext cx="4825156" cy="330051"/>
          </a:xfrm>
          <a:prstGeom prst="rect">
            <a:avLst/>
          </a:prstGeom>
        </p:spPr>
        <p:txBody>
          <a:bodyPr vert="horz" lIns="0" tIns="0" rIns="0" bIns="0" rtlCol="0">
            <a:noAutofit/>
          </a:bodyPr>
          <a:lstStyle>
            <a:lvl1pPr marL="0" indent="0" algn="l" defTabSz="914400" rtl="0" eaLnBrk="1" latinLnBrk="0" hangingPunct="1">
              <a:lnSpc>
                <a:spcPct val="90000"/>
              </a:lnSpc>
              <a:spcBef>
                <a:spcPts val="2400"/>
              </a:spcBef>
              <a:spcAft>
                <a:spcPts val="0"/>
              </a:spcAft>
              <a:buSzPct val="95000"/>
              <a:buFontTx/>
              <a:buNone/>
              <a:defRPr lang="fr-FR" sz="2200" kern="1200" dirty="0" smtClean="0">
                <a:solidFill>
                  <a:schemeClr val="tx1">
                    <a:lumMod val="95000"/>
                    <a:lumOff val="5000"/>
                  </a:schemeClr>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90000"/>
              </a:lnSpc>
              <a:spcBef>
                <a:spcPts val="600"/>
              </a:spcBef>
              <a:buSzPct val="90000"/>
              <a:buFont typeface="Wingdings" panose="05000000000000000000" pitchFamily="2" charset="2"/>
              <a:buChar char="§"/>
              <a:defRPr lang="fr-FR" sz="2000" kern="1200">
                <a:solidFill>
                  <a:schemeClr val="tx1"/>
                </a:solidFill>
                <a:latin typeface="Arial" pitchFamily="34" charset="0"/>
                <a:ea typeface="+mn-ea"/>
                <a:cs typeface="Arial" pitchFamily="34" charset="0"/>
              </a:defRPr>
            </a:lvl2pPr>
            <a:lvl3pPr marL="486000" indent="-216000" algn="l" defTabSz="914400" rtl="0" eaLnBrk="1" latinLnBrk="0" hangingPunct="1">
              <a:lnSpc>
                <a:spcPct val="90000"/>
              </a:lnSpc>
              <a:spcBef>
                <a:spcPts val="1200"/>
              </a:spcBef>
              <a:buSzPct val="95000"/>
              <a:buFont typeface="Wingdings" panose="05000000000000000000" pitchFamily="2" charset="2"/>
              <a:buChar char="§"/>
              <a:defRPr sz="1800" kern="1200">
                <a:solidFill>
                  <a:schemeClr val="tx1"/>
                </a:solidFill>
                <a:latin typeface="Arial" pitchFamily="34" charset="0"/>
                <a:ea typeface="+mn-ea"/>
                <a:cs typeface="Arial" pitchFamily="34" charset="0"/>
              </a:defRPr>
            </a:lvl3pPr>
            <a:lvl4pPr marL="684000" indent="-216000" algn="l" defTabSz="914400" rtl="0" eaLnBrk="1" latinLnBrk="0" hangingPunct="1">
              <a:lnSpc>
                <a:spcPct val="90000"/>
              </a:lnSpc>
              <a:spcBef>
                <a:spcPts val="500"/>
              </a:spcBef>
              <a:buSzPct val="90000"/>
              <a:buFont typeface="Wingdings" panose="05000000000000000000" pitchFamily="2" charset="2"/>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2000" b="1" dirty="0">
                <a:solidFill>
                  <a:schemeClr val="tx2">
                    <a:lumMod val="50000"/>
                  </a:schemeClr>
                </a:solidFill>
              </a:rPr>
              <a:t>Le Bureau de la recherche (BRDV)</a:t>
            </a:r>
          </a:p>
        </p:txBody>
      </p:sp>
      <p:sp>
        <p:nvSpPr>
          <p:cNvPr id="2" name="Espace réservé du numéro de diapositive 1"/>
          <p:cNvSpPr>
            <a:spLocks noGrp="1"/>
          </p:cNvSpPr>
          <p:nvPr>
            <p:ph type="sldNum" sz="quarter" idx="11"/>
            <p:custDataLst>
              <p:tags r:id="rId4"/>
            </p:custDataLst>
          </p:nvPr>
        </p:nvSpPr>
        <p:spPr/>
        <p:txBody>
          <a:bodyPr/>
          <a:lstStyle/>
          <a:p>
            <a:fld id="{BC872325-CFE1-4496-83BC-FAAC16177CF3}" type="slidenum">
              <a:rPr lang="fr-CA" smtClean="0">
                <a:solidFill>
                  <a:prstClr val="black">
                    <a:tint val="75000"/>
                  </a:prstClr>
                </a:solidFill>
              </a:rPr>
              <a:pPr/>
              <a:t>18</a:t>
            </a:fld>
            <a:endParaRPr lang="fr-CA" dirty="0">
              <a:solidFill>
                <a:prstClr val="black">
                  <a:tint val="75000"/>
                </a:prstClr>
              </a:solidFill>
            </a:endParaRPr>
          </a:p>
        </p:txBody>
      </p:sp>
    </p:spTree>
    <p:extLst>
      <p:ext uri="{BB962C8B-B14F-4D97-AF65-F5344CB8AC3E}">
        <p14:creationId xmlns:p14="http://schemas.microsoft.com/office/powerpoint/2010/main" val="2998719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3"/>
          <p:cNvSpPr>
            <a:spLocks noGrp="1"/>
          </p:cNvSpPr>
          <p:nvPr>
            <p:ph idx="1"/>
            <p:custDataLst>
              <p:tags r:id="rId1"/>
            </p:custDataLst>
          </p:nvPr>
        </p:nvSpPr>
        <p:spPr>
          <a:xfrm>
            <a:off x="1026180" y="2780928"/>
            <a:ext cx="7345436" cy="3456000"/>
          </a:xfrm>
          <a:prstGeom prst="rect">
            <a:avLst/>
          </a:prstGeom>
        </p:spPr>
        <p:txBody>
          <a:bodyPr/>
          <a:lstStyle/>
          <a:p>
            <a:pPr marL="285750" indent="-285750">
              <a:spcBef>
                <a:spcPts val="600"/>
              </a:spcBef>
              <a:buFont typeface="Arial" panose="020B0604020202020204" pitchFamily="34" charset="0"/>
              <a:buChar char="•"/>
            </a:pPr>
            <a:r>
              <a:rPr lang="fr-CA" sz="1600" dirty="0">
                <a:solidFill>
                  <a:schemeClr val="bg1">
                    <a:lumMod val="50000"/>
                  </a:schemeClr>
                </a:solidFill>
              </a:rPr>
              <a:t>S’assurer de l’admissibilité de chaque titulaire à recevoir la subvention</a:t>
            </a:r>
          </a:p>
          <a:p>
            <a:pPr marL="285750" indent="-285750">
              <a:spcBef>
                <a:spcPts val="1200"/>
              </a:spcBef>
              <a:buFont typeface="Arial" panose="020B0604020202020204" pitchFamily="34" charset="0"/>
              <a:buChar char="•"/>
            </a:pPr>
            <a:r>
              <a:rPr lang="fr-CA" sz="1600" dirty="0">
                <a:solidFill>
                  <a:schemeClr val="bg1">
                    <a:lumMod val="50000"/>
                  </a:schemeClr>
                </a:solidFill>
              </a:rPr>
              <a:t>Appuyer les titulaires de subventions </a:t>
            </a:r>
          </a:p>
          <a:p>
            <a:pPr marL="285750" indent="-285750">
              <a:spcBef>
                <a:spcPts val="1200"/>
              </a:spcBef>
              <a:buFont typeface="Arial" panose="020B0604020202020204" pitchFamily="34" charset="0"/>
              <a:buChar char="•"/>
            </a:pPr>
            <a:r>
              <a:rPr lang="fr-CA" sz="1600" dirty="0">
                <a:solidFill>
                  <a:schemeClr val="bg1">
                    <a:lumMod val="50000"/>
                  </a:schemeClr>
                </a:solidFill>
              </a:rPr>
              <a:t>Connaître et appliquer les règles des organismes subventionnaires</a:t>
            </a:r>
          </a:p>
          <a:p>
            <a:pPr marL="285750" indent="-285750">
              <a:spcBef>
                <a:spcPts val="1200"/>
              </a:spcBef>
              <a:buFont typeface="Arial" panose="020B0604020202020204" pitchFamily="34" charset="0"/>
              <a:buChar char="•"/>
            </a:pPr>
            <a:r>
              <a:rPr lang="fr-CA" sz="1600" dirty="0">
                <a:solidFill>
                  <a:schemeClr val="bg1">
                    <a:lumMod val="50000"/>
                  </a:schemeClr>
                </a:solidFill>
              </a:rPr>
              <a:t>Veiller au respect des divers règlements, directives, politiques et procédures institutionnels relatifs à la recherche</a:t>
            </a:r>
          </a:p>
          <a:p>
            <a:pPr marL="285750" indent="-285750">
              <a:spcBef>
                <a:spcPts val="1200"/>
              </a:spcBef>
              <a:buFont typeface="Arial" panose="020B0604020202020204" pitchFamily="34" charset="0"/>
              <a:buChar char="•"/>
            </a:pPr>
            <a:r>
              <a:rPr lang="fr-CA" sz="1600" dirty="0">
                <a:solidFill>
                  <a:schemeClr val="bg1">
                    <a:lumMod val="50000"/>
                  </a:schemeClr>
                </a:solidFill>
              </a:rPr>
              <a:t>Accepter la gestion de la subvention pour l’Université</a:t>
            </a:r>
          </a:p>
          <a:p>
            <a:pPr marL="285750" indent="-285750">
              <a:spcBef>
                <a:spcPts val="1200"/>
              </a:spcBef>
              <a:buFont typeface="Arial" panose="020B0604020202020204" pitchFamily="34" charset="0"/>
              <a:buChar char="•"/>
            </a:pPr>
            <a:r>
              <a:rPr lang="fr-CA" sz="1600" dirty="0">
                <a:solidFill>
                  <a:schemeClr val="tx2"/>
                </a:solidFill>
              </a:rPr>
              <a:t>S’assurer de la protection de la propriété intellectuelle</a:t>
            </a:r>
          </a:p>
          <a:p>
            <a:pPr marL="285750" indent="-285750">
              <a:spcBef>
                <a:spcPts val="1200"/>
              </a:spcBef>
              <a:buFont typeface="Arial" panose="020B0604020202020204" pitchFamily="34" charset="0"/>
              <a:buChar char="•"/>
            </a:pPr>
            <a:endParaRPr lang="fr-CA" sz="1600" dirty="0"/>
          </a:p>
          <a:p>
            <a:endParaRPr lang="fr-CA" sz="1600" dirty="0"/>
          </a:p>
        </p:txBody>
      </p:sp>
      <p:sp>
        <p:nvSpPr>
          <p:cNvPr id="3" name="Titre 2"/>
          <p:cNvSpPr>
            <a:spLocks noGrp="1"/>
          </p:cNvSpPr>
          <p:nvPr>
            <p:ph type="title"/>
            <p:custDataLst>
              <p:tags r:id="rId2"/>
            </p:custDataLst>
          </p:nvPr>
        </p:nvSpPr>
        <p:spPr>
          <a:xfrm>
            <a:off x="1001076" y="1844904"/>
            <a:ext cx="7874596" cy="431968"/>
          </a:xfrm>
        </p:spPr>
        <p:txBody>
          <a:bodyPr/>
          <a:lstStyle/>
          <a:p>
            <a:r>
              <a:rPr lang="fr-CA" dirty="0">
                <a:solidFill>
                  <a:schemeClr val="tx1">
                    <a:lumMod val="85000"/>
                    <a:lumOff val="15000"/>
                  </a:schemeClr>
                </a:solidFill>
              </a:rPr>
              <a:t>Rôles </a:t>
            </a:r>
            <a:r>
              <a:rPr lang="fr-CA" dirty="0"/>
              <a:t>et responsabilités de l’Université</a:t>
            </a:r>
          </a:p>
        </p:txBody>
      </p:sp>
      <p:sp>
        <p:nvSpPr>
          <p:cNvPr id="5" name="Espace réservé du texte 2"/>
          <p:cNvSpPr txBox="1">
            <a:spLocks/>
          </p:cNvSpPr>
          <p:nvPr>
            <p:custDataLst>
              <p:tags r:id="rId3"/>
            </p:custDataLst>
          </p:nvPr>
        </p:nvSpPr>
        <p:spPr>
          <a:xfrm>
            <a:off x="1026180" y="2399622"/>
            <a:ext cx="4825156" cy="330051"/>
          </a:xfrm>
          <a:prstGeom prst="rect">
            <a:avLst/>
          </a:prstGeom>
        </p:spPr>
        <p:txBody>
          <a:bodyPr vert="horz" lIns="0" tIns="0" rIns="0" bIns="0" rtlCol="0">
            <a:noAutofit/>
          </a:bodyPr>
          <a:lstStyle>
            <a:lvl1pPr marL="0" indent="0" algn="l" defTabSz="914400" rtl="0" eaLnBrk="1" latinLnBrk="0" hangingPunct="1">
              <a:lnSpc>
                <a:spcPct val="90000"/>
              </a:lnSpc>
              <a:spcBef>
                <a:spcPts val="2400"/>
              </a:spcBef>
              <a:spcAft>
                <a:spcPts val="0"/>
              </a:spcAft>
              <a:buSzPct val="95000"/>
              <a:buFontTx/>
              <a:buNone/>
              <a:defRPr lang="fr-FR" sz="2200" kern="1200" dirty="0" smtClean="0">
                <a:solidFill>
                  <a:schemeClr val="tx1">
                    <a:lumMod val="95000"/>
                    <a:lumOff val="5000"/>
                  </a:schemeClr>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90000"/>
              </a:lnSpc>
              <a:spcBef>
                <a:spcPts val="600"/>
              </a:spcBef>
              <a:buSzPct val="90000"/>
              <a:buFont typeface="Wingdings" panose="05000000000000000000" pitchFamily="2" charset="2"/>
              <a:buChar char="§"/>
              <a:defRPr lang="fr-FR" sz="2000" kern="1200">
                <a:solidFill>
                  <a:schemeClr val="tx1"/>
                </a:solidFill>
                <a:latin typeface="Arial" pitchFamily="34" charset="0"/>
                <a:ea typeface="+mn-ea"/>
                <a:cs typeface="Arial" pitchFamily="34" charset="0"/>
              </a:defRPr>
            </a:lvl2pPr>
            <a:lvl3pPr marL="486000" indent="-216000" algn="l" defTabSz="914400" rtl="0" eaLnBrk="1" latinLnBrk="0" hangingPunct="1">
              <a:lnSpc>
                <a:spcPct val="90000"/>
              </a:lnSpc>
              <a:spcBef>
                <a:spcPts val="1200"/>
              </a:spcBef>
              <a:buSzPct val="95000"/>
              <a:buFont typeface="Wingdings" panose="05000000000000000000" pitchFamily="2" charset="2"/>
              <a:buChar char="§"/>
              <a:defRPr sz="1800" kern="1200">
                <a:solidFill>
                  <a:schemeClr val="tx1"/>
                </a:solidFill>
                <a:latin typeface="Arial" pitchFamily="34" charset="0"/>
                <a:ea typeface="+mn-ea"/>
                <a:cs typeface="Arial" pitchFamily="34" charset="0"/>
              </a:defRPr>
            </a:lvl3pPr>
            <a:lvl4pPr marL="684000" indent="-216000" algn="l" defTabSz="914400" rtl="0" eaLnBrk="1" latinLnBrk="0" hangingPunct="1">
              <a:lnSpc>
                <a:spcPct val="90000"/>
              </a:lnSpc>
              <a:spcBef>
                <a:spcPts val="500"/>
              </a:spcBef>
              <a:buSzPct val="90000"/>
              <a:buFont typeface="Wingdings" panose="05000000000000000000" pitchFamily="2" charset="2"/>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2000" b="1" dirty="0">
                <a:solidFill>
                  <a:schemeClr val="tx2">
                    <a:lumMod val="50000"/>
                  </a:schemeClr>
                </a:solidFill>
              </a:rPr>
              <a:t>Le Bureau de la recherche (BRDV)</a:t>
            </a:r>
          </a:p>
        </p:txBody>
      </p:sp>
      <p:sp>
        <p:nvSpPr>
          <p:cNvPr id="2" name="Espace réservé du numéro de diapositive 1"/>
          <p:cNvSpPr>
            <a:spLocks noGrp="1"/>
          </p:cNvSpPr>
          <p:nvPr>
            <p:ph type="sldNum" sz="quarter" idx="11"/>
            <p:custDataLst>
              <p:tags r:id="rId4"/>
            </p:custDataLst>
          </p:nvPr>
        </p:nvSpPr>
        <p:spPr/>
        <p:txBody>
          <a:bodyPr/>
          <a:lstStyle/>
          <a:p>
            <a:fld id="{BC872325-CFE1-4496-83BC-FAAC16177CF3}" type="slidenum">
              <a:rPr lang="fr-CA" smtClean="0">
                <a:solidFill>
                  <a:prstClr val="black">
                    <a:tint val="75000"/>
                  </a:prstClr>
                </a:solidFill>
              </a:rPr>
              <a:pPr/>
              <a:t>19</a:t>
            </a:fld>
            <a:endParaRPr lang="fr-CA" dirty="0">
              <a:solidFill>
                <a:prstClr val="black">
                  <a:tint val="75000"/>
                </a:prstClr>
              </a:solidFill>
            </a:endParaRPr>
          </a:p>
        </p:txBody>
      </p:sp>
    </p:spTree>
    <p:extLst>
      <p:ext uri="{BB962C8B-B14F-4D97-AF65-F5344CB8AC3E}">
        <p14:creationId xmlns:p14="http://schemas.microsoft.com/office/powerpoint/2010/main" val="192948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p:txBody>
          <a:bodyPr/>
          <a:lstStyle/>
          <a:p>
            <a:pPr marL="266400" indent="-266400">
              <a:spcBef>
                <a:spcPts val="1200"/>
              </a:spcBef>
              <a:buFont typeface="Arial" panose="020B0604020202020204" pitchFamily="34" charset="0"/>
              <a:buChar char="•"/>
            </a:pPr>
            <a:endParaRPr lang="fr-CA" sz="1600" dirty="0"/>
          </a:p>
          <a:p>
            <a:pPr marL="266400" indent="-266400">
              <a:spcBef>
                <a:spcPts val="1200"/>
              </a:spcBef>
              <a:buFont typeface="Arial" panose="020B0604020202020204" pitchFamily="34" charset="0"/>
              <a:buChar char="•"/>
            </a:pPr>
            <a:r>
              <a:rPr lang="fr-CA" sz="2400" dirty="0"/>
              <a:t>Clarifier les rôles et responsabilités de chacun dans la gestion des subventions des grands organismes subventionnaires fédéraux et provinciaux.</a:t>
            </a:r>
          </a:p>
          <a:p>
            <a:pPr marL="266400" indent="-266400">
              <a:buFont typeface="Arial" panose="020B0604020202020204" pitchFamily="34" charset="0"/>
              <a:buChar char="•"/>
            </a:pPr>
            <a:r>
              <a:rPr lang="fr-CA" sz="2400" dirty="0"/>
              <a:t>Outiller les gestionnaires administratifs pour qu’ils soient en mesure de veiller à la saine gestion des subventions de recherche de leur unité.</a:t>
            </a:r>
          </a:p>
          <a:p>
            <a:pPr marL="266400" indent="-266400">
              <a:spcBef>
                <a:spcPts val="1200"/>
              </a:spcBef>
              <a:buFont typeface="Arial" panose="020B0604020202020204" pitchFamily="34" charset="0"/>
              <a:buChar char="•"/>
            </a:pPr>
            <a:endParaRPr lang="fr-CA" sz="2400" dirty="0"/>
          </a:p>
          <a:p>
            <a:endParaRPr lang="fr-CA" dirty="0"/>
          </a:p>
        </p:txBody>
      </p:sp>
      <p:sp>
        <p:nvSpPr>
          <p:cNvPr id="3" name="Titre 2"/>
          <p:cNvSpPr>
            <a:spLocks noGrp="1"/>
          </p:cNvSpPr>
          <p:nvPr>
            <p:ph type="title"/>
            <p:custDataLst>
              <p:tags r:id="rId2"/>
            </p:custDataLst>
          </p:nvPr>
        </p:nvSpPr>
        <p:spPr>
          <a:xfrm>
            <a:off x="1017884" y="1844904"/>
            <a:ext cx="7560000" cy="431968"/>
          </a:xfrm>
        </p:spPr>
        <p:txBody>
          <a:bodyPr/>
          <a:lstStyle/>
          <a:p>
            <a:r>
              <a:rPr lang="fr-CA" dirty="0">
                <a:solidFill>
                  <a:schemeClr val="tx1">
                    <a:lumMod val="85000"/>
                    <a:lumOff val="15000"/>
                  </a:schemeClr>
                </a:solidFill>
              </a:rPr>
              <a:t>Objectifs de la formation</a:t>
            </a:r>
            <a:endParaRPr lang="fr-CA" dirty="0"/>
          </a:p>
        </p:txBody>
      </p:sp>
      <p:sp>
        <p:nvSpPr>
          <p:cNvPr id="4" name="Espace réservé du numéro de diapositive 3"/>
          <p:cNvSpPr>
            <a:spLocks noGrp="1"/>
          </p:cNvSpPr>
          <p:nvPr>
            <p:ph type="sldNum" sz="quarter" idx="11"/>
            <p:custDataLst>
              <p:tags r:id="rId3"/>
            </p:custDataLst>
          </p:nvPr>
        </p:nvSpPr>
        <p:spPr/>
        <p:txBody>
          <a:bodyPr/>
          <a:lstStyle/>
          <a:p>
            <a:fld id="{BC872325-CFE1-4496-83BC-FAAC16177CF3}" type="slidenum">
              <a:rPr lang="fr-CA" smtClean="0">
                <a:solidFill>
                  <a:prstClr val="black">
                    <a:tint val="75000"/>
                  </a:prstClr>
                </a:solidFill>
              </a:rPr>
              <a:pPr/>
              <a:t>2</a:t>
            </a:fld>
            <a:endParaRPr lang="fr-CA" dirty="0">
              <a:solidFill>
                <a:prstClr val="black">
                  <a:tint val="75000"/>
                </a:prstClr>
              </a:solidFill>
            </a:endParaRPr>
          </a:p>
        </p:txBody>
      </p:sp>
    </p:spTree>
    <p:extLst>
      <p:ext uri="{BB962C8B-B14F-4D97-AF65-F5344CB8AC3E}">
        <p14:creationId xmlns:p14="http://schemas.microsoft.com/office/powerpoint/2010/main" val="1579872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3"/>
          <p:cNvSpPr>
            <a:spLocks noGrp="1"/>
          </p:cNvSpPr>
          <p:nvPr>
            <p:ph idx="1"/>
            <p:custDataLst>
              <p:tags r:id="rId1"/>
            </p:custDataLst>
          </p:nvPr>
        </p:nvSpPr>
        <p:spPr>
          <a:xfrm>
            <a:off x="1026180" y="2780928"/>
            <a:ext cx="7345436" cy="3456000"/>
          </a:xfrm>
          <a:prstGeom prst="rect">
            <a:avLst/>
          </a:prstGeom>
        </p:spPr>
        <p:txBody>
          <a:bodyPr/>
          <a:lstStyle/>
          <a:p>
            <a:pPr marL="285750" indent="-285750">
              <a:spcBef>
                <a:spcPts val="600"/>
              </a:spcBef>
              <a:buFont typeface="Arial" panose="020B0604020202020204" pitchFamily="34" charset="0"/>
              <a:buChar char="•"/>
            </a:pPr>
            <a:r>
              <a:rPr lang="fr-CA" sz="1600" dirty="0">
                <a:solidFill>
                  <a:schemeClr val="bg1">
                    <a:lumMod val="50000"/>
                  </a:schemeClr>
                </a:solidFill>
              </a:rPr>
              <a:t>S’assurer de l’admissibilité de chaque titulaire à recevoir la subvention</a:t>
            </a:r>
          </a:p>
          <a:p>
            <a:pPr marL="285750" indent="-285750">
              <a:spcBef>
                <a:spcPts val="1200"/>
              </a:spcBef>
              <a:buFont typeface="Arial" panose="020B0604020202020204" pitchFamily="34" charset="0"/>
              <a:buChar char="•"/>
            </a:pPr>
            <a:r>
              <a:rPr lang="fr-CA" sz="1600" dirty="0">
                <a:solidFill>
                  <a:schemeClr val="bg1">
                    <a:lumMod val="50000"/>
                  </a:schemeClr>
                </a:solidFill>
              </a:rPr>
              <a:t>Appuyer les titulaires de subventions </a:t>
            </a:r>
          </a:p>
          <a:p>
            <a:pPr marL="285750" indent="-285750">
              <a:spcBef>
                <a:spcPts val="1200"/>
              </a:spcBef>
              <a:buFont typeface="Arial" panose="020B0604020202020204" pitchFamily="34" charset="0"/>
              <a:buChar char="•"/>
            </a:pPr>
            <a:r>
              <a:rPr lang="fr-CA" sz="1600" dirty="0">
                <a:solidFill>
                  <a:schemeClr val="bg1">
                    <a:lumMod val="50000"/>
                  </a:schemeClr>
                </a:solidFill>
              </a:rPr>
              <a:t>Connaître et appliquer les règles des organismes subventionnaires</a:t>
            </a:r>
          </a:p>
          <a:p>
            <a:pPr marL="285750" indent="-285750">
              <a:spcBef>
                <a:spcPts val="1200"/>
              </a:spcBef>
              <a:buFont typeface="Arial" panose="020B0604020202020204" pitchFamily="34" charset="0"/>
              <a:buChar char="•"/>
            </a:pPr>
            <a:r>
              <a:rPr lang="fr-CA" sz="1600" dirty="0">
                <a:solidFill>
                  <a:schemeClr val="bg1">
                    <a:lumMod val="50000"/>
                  </a:schemeClr>
                </a:solidFill>
              </a:rPr>
              <a:t>Veiller au respect des divers règlements, directives, politiques et procédures institutionnels relatifs à la recherche</a:t>
            </a:r>
          </a:p>
          <a:p>
            <a:pPr marL="285750" indent="-285750">
              <a:spcBef>
                <a:spcPts val="1200"/>
              </a:spcBef>
              <a:buFont typeface="Arial" panose="020B0604020202020204" pitchFamily="34" charset="0"/>
              <a:buChar char="•"/>
            </a:pPr>
            <a:r>
              <a:rPr lang="fr-CA" sz="1600" dirty="0">
                <a:solidFill>
                  <a:schemeClr val="bg1">
                    <a:lumMod val="50000"/>
                  </a:schemeClr>
                </a:solidFill>
              </a:rPr>
              <a:t>Accepter la gestion de la subvention pour l’Université</a:t>
            </a:r>
          </a:p>
          <a:p>
            <a:pPr marL="285750" indent="-285750">
              <a:spcBef>
                <a:spcPts val="1200"/>
              </a:spcBef>
              <a:buFont typeface="Arial" panose="020B0604020202020204" pitchFamily="34" charset="0"/>
              <a:buChar char="•"/>
            </a:pPr>
            <a:r>
              <a:rPr lang="fr-CA" sz="1600" dirty="0">
                <a:solidFill>
                  <a:schemeClr val="bg1">
                    <a:lumMod val="50000"/>
                  </a:schemeClr>
                </a:solidFill>
              </a:rPr>
              <a:t>S’assurer de la protection de la propriété intellectuelle</a:t>
            </a:r>
          </a:p>
          <a:p>
            <a:pPr marL="285750" indent="-285750">
              <a:spcBef>
                <a:spcPts val="1200"/>
              </a:spcBef>
              <a:buFont typeface="Arial" panose="020B0604020202020204" pitchFamily="34" charset="0"/>
              <a:buChar char="•"/>
            </a:pPr>
            <a:r>
              <a:rPr lang="fr-CA" sz="1600" dirty="0">
                <a:solidFill>
                  <a:schemeClr val="tx2"/>
                </a:solidFill>
              </a:rPr>
              <a:t>S’assurer des conditions liées à l’éthique et de transmettre l’information aux finances : la recherche avec des êtres humains, l'utilisation des animaux en recherche, les risques biologiques</a:t>
            </a:r>
            <a:endParaRPr lang="fr-CA" sz="1600" dirty="0"/>
          </a:p>
          <a:p>
            <a:endParaRPr lang="fr-CA" sz="1600" dirty="0"/>
          </a:p>
        </p:txBody>
      </p:sp>
      <p:sp>
        <p:nvSpPr>
          <p:cNvPr id="3" name="Titre 2"/>
          <p:cNvSpPr>
            <a:spLocks noGrp="1"/>
          </p:cNvSpPr>
          <p:nvPr>
            <p:ph type="title"/>
            <p:custDataLst>
              <p:tags r:id="rId2"/>
            </p:custDataLst>
          </p:nvPr>
        </p:nvSpPr>
        <p:spPr>
          <a:xfrm>
            <a:off x="1001076" y="1844904"/>
            <a:ext cx="7874596" cy="431968"/>
          </a:xfrm>
        </p:spPr>
        <p:txBody>
          <a:bodyPr/>
          <a:lstStyle/>
          <a:p>
            <a:r>
              <a:rPr lang="fr-CA" dirty="0">
                <a:solidFill>
                  <a:schemeClr val="tx1">
                    <a:lumMod val="85000"/>
                    <a:lumOff val="15000"/>
                  </a:schemeClr>
                </a:solidFill>
              </a:rPr>
              <a:t>Rôles </a:t>
            </a:r>
            <a:r>
              <a:rPr lang="fr-CA" dirty="0"/>
              <a:t>et responsabilités de l’Université</a:t>
            </a:r>
          </a:p>
        </p:txBody>
      </p:sp>
      <p:sp>
        <p:nvSpPr>
          <p:cNvPr id="5" name="Espace réservé du texte 2"/>
          <p:cNvSpPr txBox="1">
            <a:spLocks/>
          </p:cNvSpPr>
          <p:nvPr>
            <p:custDataLst>
              <p:tags r:id="rId3"/>
            </p:custDataLst>
          </p:nvPr>
        </p:nvSpPr>
        <p:spPr>
          <a:xfrm>
            <a:off x="1026180" y="2399622"/>
            <a:ext cx="4825156" cy="330051"/>
          </a:xfrm>
          <a:prstGeom prst="rect">
            <a:avLst/>
          </a:prstGeom>
        </p:spPr>
        <p:txBody>
          <a:bodyPr vert="horz" lIns="0" tIns="0" rIns="0" bIns="0" rtlCol="0">
            <a:noAutofit/>
          </a:bodyPr>
          <a:lstStyle>
            <a:lvl1pPr marL="0" indent="0" algn="l" defTabSz="914400" rtl="0" eaLnBrk="1" latinLnBrk="0" hangingPunct="1">
              <a:lnSpc>
                <a:spcPct val="90000"/>
              </a:lnSpc>
              <a:spcBef>
                <a:spcPts val="2400"/>
              </a:spcBef>
              <a:spcAft>
                <a:spcPts val="0"/>
              </a:spcAft>
              <a:buSzPct val="95000"/>
              <a:buFontTx/>
              <a:buNone/>
              <a:defRPr lang="fr-FR" sz="2200" kern="1200" dirty="0" smtClean="0">
                <a:solidFill>
                  <a:schemeClr val="tx1">
                    <a:lumMod val="95000"/>
                    <a:lumOff val="5000"/>
                  </a:schemeClr>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90000"/>
              </a:lnSpc>
              <a:spcBef>
                <a:spcPts val="600"/>
              </a:spcBef>
              <a:buSzPct val="90000"/>
              <a:buFont typeface="Wingdings" panose="05000000000000000000" pitchFamily="2" charset="2"/>
              <a:buChar char="§"/>
              <a:defRPr lang="fr-FR" sz="2000" kern="1200">
                <a:solidFill>
                  <a:schemeClr val="tx1"/>
                </a:solidFill>
                <a:latin typeface="Arial" pitchFamily="34" charset="0"/>
                <a:ea typeface="+mn-ea"/>
                <a:cs typeface="Arial" pitchFamily="34" charset="0"/>
              </a:defRPr>
            </a:lvl2pPr>
            <a:lvl3pPr marL="486000" indent="-216000" algn="l" defTabSz="914400" rtl="0" eaLnBrk="1" latinLnBrk="0" hangingPunct="1">
              <a:lnSpc>
                <a:spcPct val="90000"/>
              </a:lnSpc>
              <a:spcBef>
                <a:spcPts val="1200"/>
              </a:spcBef>
              <a:buSzPct val="95000"/>
              <a:buFont typeface="Wingdings" panose="05000000000000000000" pitchFamily="2" charset="2"/>
              <a:buChar char="§"/>
              <a:defRPr sz="1800" kern="1200">
                <a:solidFill>
                  <a:schemeClr val="tx1"/>
                </a:solidFill>
                <a:latin typeface="Arial" pitchFamily="34" charset="0"/>
                <a:ea typeface="+mn-ea"/>
                <a:cs typeface="Arial" pitchFamily="34" charset="0"/>
              </a:defRPr>
            </a:lvl3pPr>
            <a:lvl4pPr marL="684000" indent="-216000" algn="l" defTabSz="914400" rtl="0" eaLnBrk="1" latinLnBrk="0" hangingPunct="1">
              <a:lnSpc>
                <a:spcPct val="90000"/>
              </a:lnSpc>
              <a:spcBef>
                <a:spcPts val="500"/>
              </a:spcBef>
              <a:buSzPct val="90000"/>
              <a:buFont typeface="Wingdings" panose="05000000000000000000" pitchFamily="2" charset="2"/>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2000" b="1" dirty="0">
                <a:solidFill>
                  <a:schemeClr val="tx2">
                    <a:lumMod val="50000"/>
                  </a:schemeClr>
                </a:solidFill>
              </a:rPr>
              <a:t>Le Bureau de la recherche (BRDV)</a:t>
            </a:r>
          </a:p>
        </p:txBody>
      </p:sp>
      <p:sp>
        <p:nvSpPr>
          <p:cNvPr id="2" name="Espace réservé du numéro de diapositive 1"/>
          <p:cNvSpPr>
            <a:spLocks noGrp="1"/>
          </p:cNvSpPr>
          <p:nvPr>
            <p:ph type="sldNum" sz="quarter" idx="11"/>
            <p:custDataLst>
              <p:tags r:id="rId4"/>
            </p:custDataLst>
          </p:nvPr>
        </p:nvSpPr>
        <p:spPr/>
        <p:txBody>
          <a:bodyPr/>
          <a:lstStyle/>
          <a:p>
            <a:fld id="{BC872325-CFE1-4496-83BC-FAAC16177CF3}" type="slidenum">
              <a:rPr lang="fr-CA" smtClean="0">
                <a:solidFill>
                  <a:prstClr val="black">
                    <a:tint val="75000"/>
                  </a:prstClr>
                </a:solidFill>
              </a:rPr>
              <a:pPr/>
              <a:t>20</a:t>
            </a:fld>
            <a:endParaRPr lang="fr-CA" dirty="0">
              <a:solidFill>
                <a:prstClr val="black">
                  <a:tint val="75000"/>
                </a:prstClr>
              </a:solidFill>
            </a:endParaRPr>
          </a:p>
        </p:txBody>
      </p:sp>
    </p:spTree>
    <p:extLst>
      <p:ext uri="{BB962C8B-B14F-4D97-AF65-F5344CB8AC3E}">
        <p14:creationId xmlns:p14="http://schemas.microsoft.com/office/powerpoint/2010/main" val="73741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3"/>
          <p:cNvSpPr>
            <a:spLocks noGrp="1"/>
          </p:cNvSpPr>
          <p:nvPr>
            <p:ph idx="1"/>
            <p:custDataLst>
              <p:tags r:id="rId1"/>
            </p:custDataLst>
          </p:nvPr>
        </p:nvSpPr>
        <p:spPr>
          <a:xfrm>
            <a:off x="1026180" y="2780928"/>
            <a:ext cx="7345436" cy="3744416"/>
          </a:xfrm>
          <a:prstGeom prst="rect">
            <a:avLst/>
          </a:prstGeom>
        </p:spPr>
        <p:txBody>
          <a:bodyPr/>
          <a:lstStyle/>
          <a:p>
            <a:pPr marL="285750" indent="-285750">
              <a:spcBef>
                <a:spcPts val="600"/>
              </a:spcBef>
              <a:buFont typeface="Arial" panose="020B0604020202020204" pitchFamily="34" charset="0"/>
              <a:buChar char="•"/>
            </a:pPr>
            <a:r>
              <a:rPr lang="fr-CA" sz="1600" dirty="0">
                <a:solidFill>
                  <a:schemeClr val="bg1">
                    <a:lumMod val="50000"/>
                  </a:schemeClr>
                </a:solidFill>
              </a:rPr>
              <a:t>S’assurer de l’admissibilité de chaque titulaire à recevoir la subvention</a:t>
            </a:r>
          </a:p>
          <a:p>
            <a:pPr marL="285750" indent="-285750">
              <a:spcBef>
                <a:spcPts val="1200"/>
              </a:spcBef>
              <a:buFont typeface="Arial" panose="020B0604020202020204" pitchFamily="34" charset="0"/>
              <a:buChar char="•"/>
            </a:pPr>
            <a:r>
              <a:rPr lang="fr-CA" sz="1600" dirty="0">
                <a:solidFill>
                  <a:schemeClr val="bg1">
                    <a:lumMod val="50000"/>
                  </a:schemeClr>
                </a:solidFill>
              </a:rPr>
              <a:t>Appuyer les titulaires de subventions </a:t>
            </a:r>
          </a:p>
          <a:p>
            <a:pPr marL="285750" indent="-285750">
              <a:spcBef>
                <a:spcPts val="1200"/>
              </a:spcBef>
              <a:buFont typeface="Arial" panose="020B0604020202020204" pitchFamily="34" charset="0"/>
              <a:buChar char="•"/>
            </a:pPr>
            <a:r>
              <a:rPr lang="fr-CA" sz="1600" dirty="0">
                <a:solidFill>
                  <a:schemeClr val="bg1">
                    <a:lumMod val="50000"/>
                  </a:schemeClr>
                </a:solidFill>
              </a:rPr>
              <a:t>Connaître et appliquer les règles des organismes subventionnaires</a:t>
            </a:r>
          </a:p>
          <a:p>
            <a:pPr marL="285750" indent="-285750">
              <a:spcBef>
                <a:spcPts val="1200"/>
              </a:spcBef>
              <a:buFont typeface="Arial" panose="020B0604020202020204" pitchFamily="34" charset="0"/>
              <a:buChar char="•"/>
            </a:pPr>
            <a:r>
              <a:rPr lang="fr-CA" sz="1600" dirty="0">
                <a:solidFill>
                  <a:schemeClr val="bg1">
                    <a:lumMod val="50000"/>
                  </a:schemeClr>
                </a:solidFill>
              </a:rPr>
              <a:t>Veiller au respect des divers règlements, directives, politiques et procédures institutionnels relatifs à la recherche</a:t>
            </a:r>
          </a:p>
          <a:p>
            <a:pPr marL="285750" indent="-285750">
              <a:spcBef>
                <a:spcPts val="1200"/>
              </a:spcBef>
              <a:buFont typeface="Arial" panose="020B0604020202020204" pitchFamily="34" charset="0"/>
              <a:buChar char="•"/>
            </a:pPr>
            <a:r>
              <a:rPr lang="fr-CA" sz="1600" dirty="0">
                <a:solidFill>
                  <a:schemeClr val="bg1">
                    <a:lumMod val="50000"/>
                  </a:schemeClr>
                </a:solidFill>
              </a:rPr>
              <a:t>Accepter la gestion de la subvention pour l’Université</a:t>
            </a:r>
          </a:p>
          <a:p>
            <a:pPr marL="285750" indent="-285750">
              <a:spcBef>
                <a:spcPts val="1200"/>
              </a:spcBef>
              <a:buFont typeface="Arial" panose="020B0604020202020204" pitchFamily="34" charset="0"/>
              <a:buChar char="•"/>
            </a:pPr>
            <a:r>
              <a:rPr lang="fr-CA" sz="1600" dirty="0">
                <a:solidFill>
                  <a:schemeClr val="bg1">
                    <a:lumMod val="50000"/>
                  </a:schemeClr>
                </a:solidFill>
              </a:rPr>
              <a:t>S’assurer de la protection de la propriété intellectuelle</a:t>
            </a:r>
          </a:p>
          <a:p>
            <a:pPr marL="285750" indent="-285750">
              <a:spcBef>
                <a:spcPts val="1200"/>
              </a:spcBef>
              <a:buFont typeface="Arial" panose="020B0604020202020204" pitchFamily="34" charset="0"/>
              <a:buChar char="•"/>
            </a:pPr>
            <a:r>
              <a:rPr lang="fr-CA" sz="1600" dirty="0">
                <a:solidFill>
                  <a:schemeClr val="bg1">
                    <a:lumMod val="50000"/>
                  </a:schemeClr>
                </a:solidFill>
              </a:rPr>
              <a:t>S’assurer des conditions liées à l’éthique et de transmettre l’information aux finances : la recherche avec des êtres humains, l'utilisation des animaux en recherche, les risques biologiques</a:t>
            </a:r>
          </a:p>
          <a:p>
            <a:pPr marL="285750" indent="-285750">
              <a:spcBef>
                <a:spcPts val="1200"/>
              </a:spcBef>
              <a:buFont typeface="Arial" panose="020B0604020202020204" pitchFamily="34" charset="0"/>
              <a:buChar char="•"/>
            </a:pPr>
            <a:r>
              <a:rPr lang="fr-CA" sz="1600" dirty="0">
                <a:solidFill>
                  <a:schemeClr val="tx2"/>
                </a:solidFill>
              </a:rPr>
              <a:t>Négocier et signer les ententes de transferts de fonds entre établissements</a:t>
            </a:r>
          </a:p>
          <a:p>
            <a:pPr marL="285750" indent="-285750">
              <a:spcBef>
                <a:spcPts val="1200"/>
              </a:spcBef>
              <a:buFont typeface="Arial" panose="020B0604020202020204" pitchFamily="34" charset="0"/>
              <a:buChar char="•"/>
            </a:pPr>
            <a:endParaRPr lang="fr-CA" sz="1600" dirty="0"/>
          </a:p>
          <a:p>
            <a:endParaRPr lang="fr-CA" sz="1600" dirty="0"/>
          </a:p>
        </p:txBody>
      </p:sp>
      <p:sp>
        <p:nvSpPr>
          <p:cNvPr id="3" name="Titre 2"/>
          <p:cNvSpPr>
            <a:spLocks noGrp="1"/>
          </p:cNvSpPr>
          <p:nvPr>
            <p:ph type="title"/>
            <p:custDataLst>
              <p:tags r:id="rId2"/>
            </p:custDataLst>
          </p:nvPr>
        </p:nvSpPr>
        <p:spPr>
          <a:xfrm>
            <a:off x="1001076" y="1844904"/>
            <a:ext cx="7874596" cy="431968"/>
          </a:xfrm>
        </p:spPr>
        <p:txBody>
          <a:bodyPr/>
          <a:lstStyle/>
          <a:p>
            <a:r>
              <a:rPr lang="fr-CA" dirty="0">
                <a:solidFill>
                  <a:schemeClr val="tx1">
                    <a:lumMod val="85000"/>
                    <a:lumOff val="15000"/>
                  </a:schemeClr>
                </a:solidFill>
              </a:rPr>
              <a:t>Rôles </a:t>
            </a:r>
            <a:r>
              <a:rPr lang="fr-CA" dirty="0"/>
              <a:t>et responsabilités de l’Université</a:t>
            </a:r>
          </a:p>
        </p:txBody>
      </p:sp>
      <p:sp>
        <p:nvSpPr>
          <p:cNvPr id="5" name="Espace réservé du texte 2"/>
          <p:cNvSpPr txBox="1">
            <a:spLocks/>
          </p:cNvSpPr>
          <p:nvPr>
            <p:custDataLst>
              <p:tags r:id="rId3"/>
            </p:custDataLst>
          </p:nvPr>
        </p:nvSpPr>
        <p:spPr>
          <a:xfrm>
            <a:off x="1026180" y="2399622"/>
            <a:ext cx="4825156" cy="330051"/>
          </a:xfrm>
          <a:prstGeom prst="rect">
            <a:avLst/>
          </a:prstGeom>
        </p:spPr>
        <p:txBody>
          <a:bodyPr vert="horz" lIns="0" tIns="0" rIns="0" bIns="0" rtlCol="0">
            <a:noAutofit/>
          </a:bodyPr>
          <a:lstStyle>
            <a:lvl1pPr marL="0" indent="0" algn="l" defTabSz="914400" rtl="0" eaLnBrk="1" latinLnBrk="0" hangingPunct="1">
              <a:lnSpc>
                <a:spcPct val="90000"/>
              </a:lnSpc>
              <a:spcBef>
                <a:spcPts val="2400"/>
              </a:spcBef>
              <a:spcAft>
                <a:spcPts val="0"/>
              </a:spcAft>
              <a:buSzPct val="95000"/>
              <a:buFontTx/>
              <a:buNone/>
              <a:defRPr lang="fr-FR" sz="2200" kern="1200" dirty="0" smtClean="0">
                <a:solidFill>
                  <a:schemeClr val="tx1">
                    <a:lumMod val="95000"/>
                    <a:lumOff val="5000"/>
                  </a:schemeClr>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90000"/>
              </a:lnSpc>
              <a:spcBef>
                <a:spcPts val="600"/>
              </a:spcBef>
              <a:buSzPct val="90000"/>
              <a:buFont typeface="Wingdings" panose="05000000000000000000" pitchFamily="2" charset="2"/>
              <a:buChar char="§"/>
              <a:defRPr lang="fr-FR" sz="2000" kern="1200">
                <a:solidFill>
                  <a:schemeClr val="tx1"/>
                </a:solidFill>
                <a:latin typeface="Arial" pitchFamily="34" charset="0"/>
                <a:ea typeface="+mn-ea"/>
                <a:cs typeface="Arial" pitchFamily="34" charset="0"/>
              </a:defRPr>
            </a:lvl2pPr>
            <a:lvl3pPr marL="486000" indent="-216000" algn="l" defTabSz="914400" rtl="0" eaLnBrk="1" latinLnBrk="0" hangingPunct="1">
              <a:lnSpc>
                <a:spcPct val="90000"/>
              </a:lnSpc>
              <a:spcBef>
                <a:spcPts val="1200"/>
              </a:spcBef>
              <a:buSzPct val="95000"/>
              <a:buFont typeface="Wingdings" panose="05000000000000000000" pitchFamily="2" charset="2"/>
              <a:buChar char="§"/>
              <a:defRPr sz="1800" kern="1200">
                <a:solidFill>
                  <a:schemeClr val="tx1"/>
                </a:solidFill>
                <a:latin typeface="Arial" pitchFamily="34" charset="0"/>
                <a:ea typeface="+mn-ea"/>
                <a:cs typeface="Arial" pitchFamily="34" charset="0"/>
              </a:defRPr>
            </a:lvl3pPr>
            <a:lvl4pPr marL="684000" indent="-216000" algn="l" defTabSz="914400" rtl="0" eaLnBrk="1" latinLnBrk="0" hangingPunct="1">
              <a:lnSpc>
                <a:spcPct val="90000"/>
              </a:lnSpc>
              <a:spcBef>
                <a:spcPts val="500"/>
              </a:spcBef>
              <a:buSzPct val="90000"/>
              <a:buFont typeface="Wingdings" panose="05000000000000000000" pitchFamily="2" charset="2"/>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2000" b="1" dirty="0">
                <a:solidFill>
                  <a:schemeClr val="tx2">
                    <a:lumMod val="50000"/>
                  </a:schemeClr>
                </a:solidFill>
              </a:rPr>
              <a:t>Le Bureau de la recherche (BRDV)</a:t>
            </a:r>
          </a:p>
        </p:txBody>
      </p:sp>
      <p:sp>
        <p:nvSpPr>
          <p:cNvPr id="2" name="Espace réservé du numéro de diapositive 1"/>
          <p:cNvSpPr>
            <a:spLocks noGrp="1"/>
          </p:cNvSpPr>
          <p:nvPr>
            <p:ph type="sldNum" sz="quarter" idx="11"/>
            <p:custDataLst>
              <p:tags r:id="rId4"/>
            </p:custDataLst>
          </p:nvPr>
        </p:nvSpPr>
        <p:spPr/>
        <p:txBody>
          <a:bodyPr/>
          <a:lstStyle/>
          <a:p>
            <a:fld id="{BC872325-CFE1-4496-83BC-FAAC16177CF3}" type="slidenum">
              <a:rPr lang="fr-CA" smtClean="0">
                <a:solidFill>
                  <a:prstClr val="black">
                    <a:tint val="75000"/>
                  </a:prstClr>
                </a:solidFill>
              </a:rPr>
              <a:pPr/>
              <a:t>21</a:t>
            </a:fld>
            <a:endParaRPr lang="fr-CA" dirty="0">
              <a:solidFill>
                <a:prstClr val="black">
                  <a:tint val="75000"/>
                </a:prstClr>
              </a:solidFill>
            </a:endParaRPr>
          </a:p>
        </p:txBody>
      </p:sp>
    </p:spTree>
    <p:extLst>
      <p:ext uri="{BB962C8B-B14F-4D97-AF65-F5344CB8AC3E}">
        <p14:creationId xmlns:p14="http://schemas.microsoft.com/office/powerpoint/2010/main" val="848419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3"/>
          <p:cNvSpPr>
            <a:spLocks noGrp="1"/>
          </p:cNvSpPr>
          <p:nvPr>
            <p:ph idx="1"/>
            <p:custDataLst>
              <p:tags r:id="rId1"/>
            </p:custDataLst>
          </p:nvPr>
        </p:nvSpPr>
        <p:spPr>
          <a:xfrm>
            <a:off x="1036813" y="2894955"/>
            <a:ext cx="7345436" cy="3456000"/>
          </a:xfrm>
          <a:prstGeom prst="rect">
            <a:avLst/>
          </a:prstGeom>
        </p:spPr>
        <p:txBody>
          <a:bodyPr/>
          <a:lstStyle/>
          <a:p>
            <a:pPr marL="285750" indent="-285750">
              <a:spcBef>
                <a:spcPts val="1200"/>
              </a:spcBef>
              <a:buFont typeface="Arial" panose="020B0604020202020204" pitchFamily="34" charset="0"/>
              <a:buChar char="•"/>
            </a:pPr>
            <a:r>
              <a:rPr lang="fr-CA" sz="1600" dirty="0">
                <a:solidFill>
                  <a:schemeClr val="tx2"/>
                </a:solidFill>
              </a:rPr>
              <a:t>Agent de liaison de bourses pour l’administration des concours de bourses d’études pour les cycles supérieurs</a:t>
            </a:r>
          </a:p>
        </p:txBody>
      </p:sp>
      <p:sp>
        <p:nvSpPr>
          <p:cNvPr id="3" name="Titre 2"/>
          <p:cNvSpPr>
            <a:spLocks noGrp="1"/>
          </p:cNvSpPr>
          <p:nvPr>
            <p:ph type="title"/>
            <p:custDataLst>
              <p:tags r:id="rId2"/>
            </p:custDataLst>
          </p:nvPr>
        </p:nvSpPr>
        <p:spPr>
          <a:xfrm>
            <a:off x="1011709" y="1844904"/>
            <a:ext cx="7874596" cy="431968"/>
          </a:xfrm>
        </p:spPr>
        <p:txBody>
          <a:bodyPr/>
          <a:lstStyle/>
          <a:p>
            <a:r>
              <a:rPr lang="fr-CA" dirty="0">
                <a:solidFill>
                  <a:schemeClr val="tx1">
                    <a:lumMod val="85000"/>
                    <a:lumOff val="15000"/>
                  </a:schemeClr>
                </a:solidFill>
              </a:rPr>
              <a:t>Rôles </a:t>
            </a:r>
            <a:r>
              <a:rPr lang="fr-CA" dirty="0"/>
              <a:t>et responsabilités de l’Université</a:t>
            </a:r>
          </a:p>
        </p:txBody>
      </p:sp>
      <p:sp>
        <p:nvSpPr>
          <p:cNvPr id="5" name="Espace réservé du texte 2"/>
          <p:cNvSpPr txBox="1">
            <a:spLocks/>
          </p:cNvSpPr>
          <p:nvPr>
            <p:custDataLst>
              <p:tags r:id="rId3"/>
            </p:custDataLst>
          </p:nvPr>
        </p:nvSpPr>
        <p:spPr>
          <a:xfrm>
            <a:off x="1017970" y="2400258"/>
            <a:ext cx="7057404" cy="330051"/>
          </a:xfrm>
          <a:prstGeom prst="rect">
            <a:avLst/>
          </a:prstGeom>
        </p:spPr>
        <p:txBody>
          <a:bodyPr vert="horz" lIns="0" tIns="0" rIns="0" bIns="0" rtlCol="0">
            <a:noAutofit/>
          </a:bodyPr>
          <a:lstStyle>
            <a:lvl1pPr marL="0" indent="0" algn="l" defTabSz="914400" rtl="0" eaLnBrk="1" latinLnBrk="0" hangingPunct="1">
              <a:lnSpc>
                <a:spcPct val="90000"/>
              </a:lnSpc>
              <a:spcBef>
                <a:spcPts val="2400"/>
              </a:spcBef>
              <a:spcAft>
                <a:spcPts val="0"/>
              </a:spcAft>
              <a:buSzPct val="95000"/>
              <a:buFontTx/>
              <a:buNone/>
              <a:defRPr lang="fr-FR" sz="2200" kern="1200" dirty="0" smtClean="0">
                <a:solidFill>
                  <a:schemeClr val="tx1">
                    <a:lumMod val="95000"/>
                    <a:lumOff val="5000"/>
                  </a:schemeClr>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90000"/>
              </a:lnSpc>
              <a:spcBef>
                <a:spcPts val="600"/>
              </a:spcBef>
              <a:buSzPct val="90000"/>
              <a:buFont typeface="Wingdings" panose="05000000000000000000" pitchFamily="2" charset="2"/>
              <a:buChar char="§"/>
              <a:defRPr lang="fr-FR" sz="2000" kern="1200">
                <a:solidFill>
                  <a:schemeClr val="tx1"/>
                </a:solidFill>
                <a:latin typeface="Arial" pitchFamily="34" charset="0"/>
                <a:ea typeface="+mn-ea"/>
                <a:cs typeface="Arial" pitchFamily="34" charset="0"/>
              </a:defRPr>
            </a:lvl2pPr>
            <a:lvl3pPr marL="486000" indent="-216000" algn="l" defTabSz="914400" rtl="0" eaLnBrk="1" latinLnBrk="0" hangingPunct="1">
              <a:lnSpc>
                <a:spcPct val="90000"/>
              </a:lnSpc>
              <a:spcBef>
                <a:spcPts val="1200"/>
              </a:spcBef>
              <a:buSzPct val="95000"/>
              <a:buFont typeface="Wingdings" panose="05000000000000000000" pitchFamily="2" charset="2"/>
              <a:buChar char="§"/>
              <a:defRPr sz="1800" kern="1200">
                <a:solidFill>
                  <a:schemeClr val="tx1"/>
                </a:solidFill>
                <a:latin typeface="Arial" pitchFamily="34" charset="0"/>
                <a:ea typeface="+mn-ea"/>
                <a:cs typeface="Arial" pitchFamily="34" charset="0"/>
              </a:defRPr>
            </a:lvl3pPr>
            <a:lvl4pPr marL="684000" indent="-216000" algn="l" defTabSz="914400" rtl="0" eaLnBrk="1" latinLnBrk="0" hangingPunct="1">
              <a:lnSpc>
                <a:spcPct val="90000"/>
              </a:lnSpc>
              <a:spcBef>
                <a:spcPts val="500"/>
              </a:spcBef>
              <a:buSzPct val="90000"/>
              <a:buFont typeface="Wingdings" panose="05000000000000000000" pitchFamily="2" charset="2"/>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2000" b="1" dirty="0">
                <a:solidFill>
                  <a:schemeClr val="tx2">
                    <a:lumMod val="50000"/>
                  </a:schemeClr>
                </a:solidFill>
              </a:rPr>
              <a:t>Les études supérieures et postdoctorales (ESP)</a:t>
            </a:r>
          </a:p>
        </p:txBody>
      </p:sp>
      <p:sp>
        <p:nvSpPr>
          <p:cNvPr id="2" name="Espace réservé du numéro de diapositive 1"/>
          <p:cNvSpPr>
            <a:spLocks noGrp="1"/>
          </p:cNvSpPr>
          <p:nvPr>
            <p:ph type="sldNum" sz="quarter" idx="11"/>
            <p:custDataLst>
              <p:tags r:id="rId4"/>
            </p:custDataLst>
          </p:nvPr>
        </p:nvSpPr>
        <p:spPr/>
        <p:txBody>
          <a:bodyPr/>
          <a:lstStyle/>
          <a:p>
            <a:fld id="{BC872325-CFE1-4496-83BC-FAAC16177CF3}" type="slidenum">
              <a:rPr lang="fr-CA" smtClean="0">
                <a:solidFill>
                  <a:prstClr val="black">
                    <a:tint val="75000"/>
                  </a:prstClr>
                </a:solidFill>
              </a:rPr>
              <a:pPr/>
              <a:t>22</a:t>
            </a:fld>
            <a:endParaRPr lang="fr-CA" dirty="0">
              <a:solidFill>
                <a:prstClr val="black">
                  <a:tint val="75000"/>
                </a:prstClr>
              </a:solidFill>
            </a:endParaRPr>
          </a:p>
        </p:txBody>
      </p:sp>
    </p:spTree>
    <p:extLst>
      <p:ext uri="{BB962C8B-B14F-4D97-AF65-F5344CB8AC3E}">
        <p14:creationId xmlns:p14="http://schemas.microsoft.com/office/powerpoint/2010/main" val="3394466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3"/>
          <p:cNvSpPr>
            <a:spLocks noGrp="1"/>
          </p:cNvSpPr>
          <p:nvPr>
            <p:ph idx="1"/>
            <p:custDataLst>
              <p:tags r:id="rId1"/>
            </p:custDataLst>
          </p:nvPr>
        </p:nvSpPr>
        <p:spPr>
          <a:xfrm>
            <a:off x="1036813" y="2894955"/>
            <a:ext cx="7345436" cy="3456000"/>
          </a:xfrm>
          <a:prstGeom prst="rect">
            <a:avLst/>
          </a:prstGeom>
        </p:spPr>
        <p:txBody>
          <a:bodyPr/>
          <a:lstStyle/>
          <a:p>
            <a:pPr marL="285750" indent="-285750">
              <a:spcBef>
                <a:spcPts val="1200"/>
              </a:spcBef>
              <a:buFont typeface="Arial" panose="020B0604020202020204" pitchFamily="34" charset="0"/>
              <a:buChar char="•"/>
            </a:pPr>
            <a:r>
              <a:rPr lang="fr-CA" sz="1600" dirty="0">
                <a:solidFill>
                  <a:schemeClr val="bg1">
                    <a:lumMod val="50000"/>
                  </a:schemeClr>
                </a:solidFill>
              </a:rPr>
              <a:t>Agent de liaison de bourses pour l’administration des concours de bourses d’études pour les cycles supérieurs</a:t>
            </a:r>
          </a:p>
          <a:p>
            <a:pPr marL="285750" indent="-285750">
              <a:spcBef>
                <a:spcPts val="1200"/>
              </a:spcBef>
              <a:buFont typeface="Arial" panose="020B0604020202020204" pitchFamily="34" charset="0"/>
              <a:buChar char="•"/>
            </a:pPr>
            <a:r>
              <a:rPr lang="fr-CA" sz="1600" dirty="0">
                <a:solidFill>
                  <a:schemeClr val="tx2"/>
                </a:solidFill>
              </a:rPr>
              <a:t>Administrer le processus de sélection des programmes de bourses en conformité avec les lignes directrices prescrites par l’organisme</a:t>
            </a:r>
          </a:p>
          <a:p>
            <a:endParaRPr lang="fr-CA" sz="1600" dirty="0"/>
          </a:p>
        </p:txBody>
      </p:sp>
      <p:sp>
        <p:nvSpPr>
          <p:cNvPr id="3" name="Titre 2"/>
          <p:cNvSpPr>
            <a:spLocks noGrp="1"/>
          </p:cNvSpPr>
          <p:nvPr>
            <p:ph type="title"/>
            <p:custDataLst>
              <p:tags r:id="rId2"/>
            </p:custDataLst>
          </p:nvPr>
        </p:nvSpPr>
        <p:spPr>
          <a:xfrm>
            <a:off x="1011709" y="1844904"/>
            <a:ext cx="7874596" cy="431968"/>
          </a:xfrm>
        </p:spPr>
        <p:txBody>
          <a:bodyPr/>
          <a:lstStyle/>
          <a:p>
            <a:r>
              <a:rPr lang="fr-CA" dirty="0">
                <a:solidFill>
                  <a:schemeClr val="tx1">
                    <a:lumMod val="85000"/>
                    <a:lumOff val="15000"/>
                  </a:schemeClr>
                </a:solidFill>
              </a:rPr>
              <a:t>Rôles </a:t>
            </a:r>
            <a:r>
              <a:rPr lang="fr-CA" dirty="0"/>
              <a:t>et responsabilités de l’Université</a:t>
            </a:r>
          </a:p>
        </p:txBody>
      </p:sp>
      <p:sp>
        <p:nvSpPr>
          <p:cNvPr id="5" name="Espace réservé du texte 2"/>
          <p:cNvSpPr txBox="1">
            <a:spLocks/>
          </p:cNvSpPr>
          <p:nvPr>
            <p:custDataLst>
              <p:tags r:id="rId3"/>
            </p:custDataLst>
          </p:nvPr>
        </p:nvSpPr>
        <p:spPr>
          <a:xfrm>
            <a:off x="1017970" y="2400258"/>
            <a:ext cx="7057404" cy="330051"/>
          </a:xfrm>
          <a:prstGeom prst="rect">
            <a:avLst/>
          </a:prstGeom>
        </p:spPr>
        <p:txBody>
          <a:bodyPr vert="horz" lIns="0" tIns="0" rIns="0" bIns="0" rtlCol="0">
            <a:noAutofit/>
          </a:bodyPr>
          <a:lstStyle>
            <a:lvl1pPr marL="0" indent="0" algn="l" defTabSz="914400" rtl="0" eaLnBrk="1" latinLnBrk="0" hangingPunct="1">
              <a:lnSpc>
                <a:spcPct val="90000"/>
              </a:lnSpc>
              <a:spcBef>
                <a:spcPts val="2400"/>
              </a:spcBef>
              <a:spcAft>
                <a:spcPts val="0"/>
              </a:spcAft>
              <a:buSzPct val="95000"/>
              <a:buFontTx/>
              <a:buNone/>
              <a:defRPr lang="fr-FR" sz="2200" kern="1200" dirty="0" smtClean="0">
                <a:solidFill>
                  <a:schemeClr val="tx1">
                    <a:lumMod val="95000"/>
                    <a:lumOff val="5000"/>
                  </a:schemeClr>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90000"/>
              </a:lnSpc>
              <a:spcBef>
                <a:spcPts val="600"/>
              </a:spcBef>
              <a:buSzPct val="90000"/>
              <a:buFont typeface="Wingdings" panose="05000000000000000000" pitchFamily="2" charset="2"/>
              <a:buChar char="§"/>
              <a:defRPr lang="fr-FR" sz="2000" kern="1200">
                <a:solidFill>
                  <a:schemeClr val="tx1"/>
                </a:solidFill>
                <a:latin typeface="Arial" pitchFamily="34" charset="0"/>
                <a:ea typeface="+mn-ea"/>
                <a:cs typeface="Arial" pitchFamily="34" charset="0"/>
              </a:defRPr>
            </a:lvl2pPr>
            <a:lvl3pPr marL="486000" indent="-216000" algn="l" defTabSz="914400" rtl="0" eaLnBrk="1" latinLnBrk="0" hangingPunct="1">
              <a:lnSpc>
                <a:spcPct val="90000"/>
              </a:lnSpc>
              <a:spcBef>
                <a:spcPts val="1200"/>
              </a:spcBef>
              <a:buSzPct val="95000"/>
              <a:buFont typeface="Wingdings" panose="05000000000000000000" pitchFamily="2" charset="2"/>
              <a:buChar char="§"/>
              <a:defRPr sz="1800" kern="1200">
                <a:solidFill>
                  <a:schemeClr val="tx1"/>
                </a:solidFill>
                <a:latin typeface="Arial" pitchFamily="34" charset="0"/>
                <a:ea typeface="+mn-ea"/>
                <a:cs typeface="Arial" pitchFamily="34" charset="0"/>
              </a:defRPr>
            </a:lvl3pPr>
            <a:lvl4pPr marL="684000" indent="-216000" algn="l" defTabSz="914400" rtl="0" eaLnBrk="1" latinLnBrk="0" hangingPunct="1">
              <a:lnSpc>
                <a:spcPct val="90000"/>
              </a:lnSpc>
              <a:spcBef>
                <a:spcPts val="500"/>
              </a:spcBef>
              <a:buSzPct val="90000"/>
              <a:buFont typeface="Wingdings" panose="05000000000000000000" pitchFamily="2" charset="2"/>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2000" b="1" dirty="0">
                <a:solidFill>
                  <a:schemeClr val="tx2">
                    <a:lumMod val="50000"/>
                  </a:schemeClr>
                </a:solidFill>
              </a:rPr>
              <a:t>Les études supérieures et postdoctorales (ESP)</a:t>
            </a:r>
          </a:p>
        </p:txBody>
      </p:sp>
      <p:sp>
        <p:nvSpPr>
          <p:cNvPr id="2" name="Espace réservé du numéro de diapositive 1"/>
          <p:cNvSpPr>
            <a:spLocks noGrp="1"/>
          </p:cNvSpPr>
          <p:nvPr>
            <p:ph type="sldNum" sz="quarter" idx="11"/>
            <p:custDataLst>
              <p:tags r:id="rId4"/>
            </p:custDataLst>
          </p:nvPr>
        </p:nvSpPr>
        <p:spPr/>
        <p:txBody>
          <a:bodyPr/>
          <a:lstStyle/>
          <a:p>
            <a:fld id="{BC872325-CFE1-4496-83BC-FAAC16177CF3}" type="slidenum">
              <a:rPr lang="fr-CA" smtClean="0">
                <a:solidFill>
                  <a:prstClr val="black">
                    <a:tint val="75000"/>
                  </a:prstClr>
                </a:solidFill>
              </a:rPr>
              <a:pPr/>
              <a:t>23</a:t>
            </a:fld>
            <a:endParaRPr lang="fr-CA" dirty="0">
              <a:solidFill>
                <a:prstClr val="black">
                  <a:tint val="75000"/>
                </a:prstClr>
              </a:solidFill>
            </a:endParaRPr>
          </a:p>
        </p:txBody>
      </p:sp>
    </p:spTree>
    <p:extLst>
      <p:ext uri="{BB962C8B-B14F-4D97-AF65-F5344CB8AC3E}">
        <p14:creationId xmlns:p14="http://schemas.microsoft.com/office/powerpoint/2010/main" val="3419277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3"/>
          <p:cNvSpPr>
            <a:spLocks noGrp="1"/>
          </p:cNvSpPr>
          <p:nvPr>
            <p:ph idx="1"/>
            <p:custDataLst>
              <p:tags r:id="rId1"/>
            </p:custDataLst>
          </p:nvPr>
        </p:nvSpPr>
        <p:spPr>
          <a:xfrm>
            <a:off x="1036813" y="2894955"/>
            <a:ext cx="7345436" cy="3456000"/>
          </a:xfrm>
          <a:prstGeom prst="rect">
            <a:avLst/>
          </a:prstGeom>
        </p:spPr>
        <p:txBody>
          <a:bodyPr/>
          <a:lstStyle/>
          <a:p>
            <a:pPr marL="285750" indent="-285750">
              <a:spcBef>
                <a:spcPts val="1200"/>
              </a:spcBef>
              <a:buFont typeface="Arial" panose="020B0604020202020204" pitchFamily="34" charset="0"/>
              <a:buChar char="•"/>
            </a:pPr>
            <a:r>
              <a:rPr lang="fr-CA" sz="1600" dirty="0">
                <a:solidFill>
                  <a:schemeClr val="bg1">
                    <a:lumMod val="50000"/>
                  </a:schemeClr>
                </a:solidFill>
              </a:rPr>
              <a:t>Agent de liaison de bourses pour l’administration des concours de bourses d’études pour les cycles supérieurs</a:t>
            </a:r>
          </a:p>
          <a:p>
            <a:pPr marL="285750" indent="-285750">
              <a:spcBef>
                <a:spcPts val="1200"/>
              </a:spcBef>
              <a:buFont typeface="Arial" panose="020B0604020202020204" pitchFamily="34" charset="0"/>
              <a:buChar char="•"/>
            </a:pPr>
            <a:r>
              <a:rPr lang="fr-CA" sz="1600" dirty="0">
                <a:solidFill>
                  <a:schemeClr val="bg1">
                    <a:lumMod val="50000"/>
                  </a:schemeClr>
                </a:solidFill>
              </a:rPr>
              <a:t>Administrer le processus de sélection des programmes de bourses en conformité avec les lignes directrices prescrites par l’organisme</a:t>
            </a:r>
          </a:p>
          <a:p>
            <a:pPr marL="285750" indent="-285750">
              <a:spcBef>
                <a:spcPts val="1200"/>
              </a:spcBef>
              <a:buFont typeface="Arial" panose="020B0604020202020204" pitchFamily="34" charset="0"/>
              <a:buChar char="•"/>
            </a:pPr>
            <a:r>
              <a:rPr lang="fr-CA" sz="1600" dirty="0">
                <a:solidFill>
                  <a:schemeClr val="tx2"/>
                </a:solidFill>
              </a:rPr>
              <a:t>Approuver les demandes de bourses et confirmer l’admissibilité de chaque candidat à une bourse au moment de la demande</a:t>
            </a:r>
          </a:p>
          <a:p>
            <a:endParaRPr lang="fr-CA" sz="1600" dirty="0"/>
          </a:p>
        </p:txBody>
      </p:sp>
      <p:sp>
        <p:nvSpPr>
          <p:cNvPr id="3" name="Titre 2"/>
          <p:cNvSpPr>
            <a:spLocks noGrp="1"/>
          </p:cNvSpPr>
          <p:nvPr>
            <p:ph type="title"/>
            <p:custDataLst>
              <p:tags r:id="rId2"/>
            </p:custDataLst>
          </p:nvPr>
        </p:nvSpPr>
        <p:spPr>
          <a:xfrm>
            <a:off x="1011709" y="1844904"/>
            <a:ext cx="7874596" cy="431968"/>
          </a:xfrm>
        </p:spPr>
        <p:txBody>
          <a:bodyPr/>
          <a:lstStyle/>
          <a:p>
            <a:r>
              <a:rPr lang="fr-CA" dirty="0">
                <a:solidFill>
                  <a:schemeClr val="tx1">
                    <a:lumMod val="85000"/>
                    <a:lumOff val="15000"/>
                  </a:schemeClr>
                </a:solidFill>
              </a:rPr>
              <a:t>Rôles </a:t>
            </a:r>
            <a:r>
              <a:rPr lang="fr-CA" dirty="0"/>
              <a:t>et responsabilités de l’Université</a:t>
            </a:r>
          </a:p>
        </p:txBody>
      </p:sp>
      <p:sp>
        <p:nvSpPr>
          <p:cNvPr id="5" name="Espace réservé du texte 2"/>
          <p:cNvSpPr txBox="1">
            <a:spLocks/>
          </p:cNvSpPr>
          <p:nvPr>
            <p:custDataLst>
              <p:tags r:id="rId3"/>
            </p:custDataLst>
          </p:nvPr>
        </p:nvSpPr>
        <p:spPr>
          <a:xfrm>
            <a:off x="1017970" y="2400258"/>
            <a:ext cx="7057404" cy="330051"/>
          </a:xfrm>
          <a:prstGeom prst="rect">
            <a:avLst/>
          </a:prstGeom>
        </p:spPr>
        <p:txBody>
          <a:bodyPr vert="horz" lIns="0" tIns="0" rIns="0" bIns="0" rtlCol="0">
            <a:noAutofit/>
          </a:bodyPr>
          <a:lstStyle>
            <a:lvl1pPr marL="0" indent="0" algn="l" defTabSz="914400" rtl="0" eaLnBrk="1" latinLnBrk="0" hangingPunct="1">
              <a:lnSpc>
                <a:spcPct val="90000"/>
              </a:lnSpc>
              <a:spcBef>
                <a:spcPts val="2400"/>
              </a:spcBef>
              <a:spcAft>
                <a:spcPts val="0"/>
              </a:spcAft>
              <a:buSzPct val="95000"/>
              <a:buFontTx/>
              <a:buNone/>
              <a:defRPr lang="fr-FR" sz="2200" kern="1200" dirty="0" smtClean="0">
                <a:solidFill>
                  <a:schemeClr val="tx1">
                    <a:lumMod val="95000"/>
                    <a:lumOff val="5000"/>
                  </a:schemeClr>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90000"/>
              </a:lnSpc>
              <a:spcBef>
                <a:spcPts val="600"/>
              </a:spcBef>
              <a:buSzPct val="90000"/>
              <a:buFont typeface="Wingdings" panose="05000000000000000000" pitchFamily="2" charset="2"/>
              <a:buChar char="§"/>
              <a:defRPr lang="fr-FR" sz="2000" kern="1200">
                <a:solidFill>
                  <a:schemeClr val="tx1"/>
                </a:solidFill>
                <a:latin typeface="Arial" pitchFamily="34" charset="0"/>
                <a:ea typeface="+mn-ea"/>
                <a:cs typeface="Arial" pitchFamily="34" charset="0"/>
              </a:defRPr>
            </a:lvl2pPr>
            <a:lvl3pPr marL="486000" indent="-216000" algn="l" defTabSz="914400" rtl="0" eaLnBrk="1" latinLnBrk="0" hangingPunct="1">
              <a:lnSpc>
                <a:spcPct val="90000"/>
              </a:lnSpc>
              <a:spcBef>
                <a:spcPts val="1200"/>
              </a:spcBef>
              <a:buSzPct val="95000"/>
              <a:buFont typeface="Wingdings" panose="05000000000000000000" pitchFamily="2" charset="2"/>
              <a:buChar char="§"/>
              <a:defRPr sz="1800" kern="1200">
                <a:solidFill>
                  <a:schemeClr val="tx1"/>
                </a:solidFill>
                <a:latin typeface="Arial" pitchFamily="34" charset="0"/>
                <a:ea typeface="+mn-ea"/>
                <a:cs typeface="Arial" pitchFamily="34" charset="0"/>
              </a:defRPr>
            </a:lvl3pPr>
            <a:lvl4pPr marL="684000" indent="-216000" algn="l" defTabSz="914400" rtl="0" eaLnBrk="1" latinLnBrk="0" hangingPunct="1">
              <a:lnSpc>
                <a:spcPct val="90000"/>
              </a:lnSpc>
              <a:spcBef>
                <a:spcPts val="500"/>
              </a:spcBef>
              <a:buSzPct val="90000"/>
              <a:buFont typeface="Wingdings" panose="05000000000000000000" pitchFamily="2" charset="2"/>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2000" b="1" dirty="0">
                <a:solidFill>
                  <a:schemeClr val="tx2">
                    <a:lumMod val="50000"/>
                  </a:schemeClr>
                </a:solidFill>
              </a:rPr>
              <a:t>Les études supérieures et postdoctorales (ESP)</a:t>
            </a:r>
          </a:p>
        </p:txBody>
      </p:sp>
      <p:sp>
        <p:nvSpPr>
          <p:cNvPr id="2" name="Espace réservé du numéro de diapositive 1"/>
          <p:cNvSpPr>
            <a:spLocks noGrp="1"/>
          </p:cNvSpPr>
          <p:nvPr>
            <p:ph type="sldNum" sz="quarter" idx="11"/>
            <p:custDataLst>
              <p:tags r:id="rId4"/>
            </p:custDataLst>
          </p:nvPr>
        </p:nvSpPr>
        <p:spPr/>
        <p:txBody>
          <a:bodyPr/>
          <a:lstStyle/>
          <a:p>
            <a:fld id="{BC872325-CFE1-4496-83BC-FAAC16177CF3}" type="slidenum">
              <a:rPr lang="fr-CA" smtClean="0">
                <a:solidFill>
                  <a:prstClr val="black">
                    <a:tint val="75000"/>
                  </a:prstClr>
                </a:solidFill>
              </a:rPr>
              <a:pPr/>
              <a:t>24</a:t>
            </a:fld>
            <a:endParaRPr lang="fr-CA" dirty="0">
              <a:solidFill>
                <a:prstClr val="black">
                  <a:tint val="75000"/>
                </a:prstClr>
              </a:solidFill>
            </a:endParaRPr>
          </a:p>
        </p:txBody>
      </p:sp>
    </p:spTree>
    <p:extLst>
      <p:ext uri="{BB962C8B-B14F-4D97-AF65-F5344CB8AC3E}">
        <p14:creationId xmlns:p14="http://schemas.microsoft.com/office/powerpoint/2010/main" val="174902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3"/>
          <p:cNvSpPr>
            <a:spLocks noGrp="1"/>
          </p:cNvSpPr>
          <p:nvPr>
            <p:ph idx="1"/>
            <p:custDataLst>
              <p:tags r:id="rId1"/>
            </p:custDataLst>
          </p:nvPr>
        </p:nvSpPr>
        <p:spPr>
          <a:xfrm>
            <a:off x="1036813" y="2894955"/>
            <a:ext cx="7345436" cy="3456000"/>
          </a:xfrm>
          <a:prstGeom prst="rect">
            <a:avLst/>
          </a:prstGeom>
        </p:spPr>
        <p:txBody>
          <a:bodyPr/>
          <a:lstStyle/>
          <a:p>
            <a:pPr marL="285750" indent="-285750">
              <a:spcBef>
                <a:spcPts val="1200"/>
              </a:spcBef>
              <a:buFont typeface="Arial" panose="020B0604020202020204" pitchFamily="34" charset="0"/>
              <a:buChar char="•"/>
            </a:pPr>
            <a:r>
              <a:rPr lang="fr-CA" sz="1600" dirty="0">
                <a:solidFill>
                  <a:schemeClr val="bg1">
                    <a:lumMod val="50000"/>
                  </a:schemeClr>
                </a:solidFill>
              </a:rPr>
              <a:t>Agent de liaison de bourses pour l’administration des concours de bourses d’études pour les cycles supérieurs</a:t>
            </a:r>
          </a:p>
          <a:p>
            <a:pPr marL="285750" indent="-285750">
              <a:spcBef>
                <a:spcPts val="1200"/>
              </a:spcBef>
              <a:buFont typeface="Arial" panose="020B0604020202020204" pitchFamily="34" charset="0"/>
              <a:buChar char="•"/>
            </a:pPr>
            <a:r>
              <a:rPr lang="fr-CA" sz="1600" dirty="0">
                <a:solidFill>
                  <a:schemeClr val="bg1">
                    <a:lumMod val="50000"/>
                  </a:schemeClr>
                </a:solidFill>
              </a:rPr>
              <a:t>Administrer le processus de sélection des programmes de bourses en conformité avec les lignes directrices prescrites par l’organisme</a:t>
            </a:r>
          </a:p>
          <a:p>
            <a:pPr marL="285750" indent="-285750">
              <a:spcBef>
                <a:spcPts val="1200"/>
              </a:spcBef>
              <a:buFont typeface="Arial" panose="020B0604020202020204" pitchFamily="34" charset="0"/>
              <a:buChar char="•"/>
            </a:pPr>
            <a:r>
              <a:rPr lang="fr-CA" sz="1600" dirty="0">
                <a:solidFill>
                  <a:schemeClr val="bg1">
                    <a:lumMod val="50000"/>
                  </a:schemeClr>
                </a:solidFill>
              </a:rPr>
              <a:t>Approuver les demandes de bourses et confirmer l’admissibilité de chaque candidat à une bourse au moment de la demande</a:t>
            </a:r>
          </a:p>
          <a:p>
            <a:pPr marL="285750" indent="-285750">
              <a:spcBef>
                <a:spcPts val="1200"/>
              </a:spcBef>
              <a:buFont typeface="Arial" panose="020B0604020202020204" pitchFamily="34" charset="0"/>
              <a:buChar char="•"/>
            </a:pPr>
            <a:r>
              <a:rPr lang="fr-CA" sz="1600" dirty="0">
                <a:solidFill>
                  <a:schemeClr val="tx2"/>
                </a:solidFill>
              </a:rPr>
              <a:t>Veiller au respect des politiques et règlements de l’organisme</a:t>
            </a:r>
          </a:p>
        </p:txBody>
      </p:sp>
      <p:sp>
        <p:nvSpPr>
          <p:cNvPr id="3" name="Titre 2"/>
          <p:cNvSpPr>
            <a:spLocks noGrp="1"/>
          </p:cNvSpPr>
          <p:nvPr>
            <p:ph type="title"/>
            <p:custDataLst>
              <p:tags r:id="rId2"/>
            </p:custDataLst>
          </p:nvPr>
        </p:nvSpPr>
        <p:spPr>
          <a:xfrm>
            <a:off x="1011709" y="1844904"/>
            <a:ext cx="7874596" cy="431968"/>
          </a:xfrm>
        </p:spPr>
        <p:txBody>
          <a:bodyPr/>
          <a:lstStyle/>
          <a:p>
            <a:r>
              <a:rPr lang="fr-CA" dirty="0">
                <a:solidFill>
                  <a:schemeClr val="tx1">
                    <a:lumMod val="85000"/>
                    <a:lumOff val="15000"/>
                  </a:schemeClr>
                </a:solidFill>
              </a:rPr>
              <a:t>Rôles </a:t>
            </a:r>
            <a:r>
              <a:rPr lang="fr-CA" dirty="0"/>
              <a:t>et responsabilités de l’Université</a:t>
            </a:r>
          </a:p>
        </p:txBody>
      </p:sp>
      <p:sp>
        <p:nvSpPr>
          <p:cNvPr id="5" name="Espace réservé du texte 2"/>
          <p:cNvSpPr txBox="1">
            <a:spLocks/>
          </p:cNvSpPr>
          <p:nvPr>
            <p:custDataLst>
              <p:tags r:id="rId3"/>
            </p:custDataLst>
          </p:nvPr>
        </p:nvSpPr>
        <p:spPr>
          <a:xfrm>
            <a:off x="1017970" y="2400258"/>
            <a:ext cx="7057404" cy="330051"/>
          </a:xfrm>
          <a:prstGeom prst="rect">
            <a:avLst/>
          </a:prstGeom>
        </p:spPr>
        <p:txBody>
          <a:bodyPr vert="horz" lIns="0" tIns="0" rIns="0" bIns="0" rtlCol="0">
            <a:noAutofit/>
          </a:bodyPr>
          <a:lstStyle>
            <a:lvl1pPr marL="0" indent="0" algn="l" defTabSz="914400" rtl="0" eaLnBrk="1" latinLnBrk="0" hangingPunct="1">
              <a:lnSpc>
                <a:spcPct val="90000"/>
              </a:lnSpc>
              <a:spcBef>
                <a:spcPts val="2400"/>
              </a:spcBef>
              <a:spcAft>
                <a:spcPts val="0"/>
              </a:spcAft>
              <a:buSzPct val="95000"/>
              <a:buFontTx/>
              <a:buNone/>
              <a:defRPr lang="fr-FR" sz="2200" kern="1200" dirty="0" smtClean="0">
                <a:solidFill>
                  <a:schemeClr val="tx1">
                    <a:lumMod val="95000"/>
                    <a:lumOff val="5000"/>
                  </a:schemeClr>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90000"/>
              </a:lnSpc>
              <a:spcBef>
                <a:spcPts val="600"/>
              </a:spcBef>
              <a:buSzPct val="90000"/>
              <a:buFont typeface="Wingdings" panose="05000000000000000000" pitchFamily="2" charset="2"/>
              <a:buChar char="§"/>
              <a:defRPr lang="fr-FR" sz="2000" kern="1200">
                <a:solidFill>
                  <a:schemeClr val="tx1"/>
                </a:solidFill>
                <a:latin typeface="Arial" pitchFamily="34" charset="0"/>
                <a:ea typeface="+mn-ea"/>
                <a:cs typeface="Arial" pitchFamily="34" charset="0"/>
              </a:defRPr>
            </a:lvl2pPr>
            <a:lvl3pPr marL="486000" indent="-216000" algn="l" defTabSz="914400" rtl="0" eaLnBrk="1" latinLnBrk="0" hangingPunct="1">
              <a:lnSpc>
                <a:spcPct val="90000"/>
              </a:lnSpc>
              <a:spcBef>
                <a:spcPts val="1200"/>
              </a:spcBef>
              <a:buSzPct val="95000"/>
              <a:buFont typeface="Wingdings" panose="05000000000000000000" pitchFamily="2" charset="2"/>
              <a:buChar char="§"/>
              <a:defRPr sz="1800" kern="1200">
                <a:solidFill>
                  <a:schemeClr val="tx1"/>
                </a:solidFill>
                <a:latin typeface="Arial" pitchFamily="34" charset="0"/>
                <a:ea typeface="+mn-ea"/>
                <a:cs typeface="Arial" pitchFamily="34" charset="0"/>
              </a:defRPr>
            </a:lvl3pPr>
            <a:lvl4pPr marL="684000" indent="-216000" algn="l" defTabSz="914400" rtl="0" eaLnBrk="1" latinLnBrk="0" hangingPunct="1">
              <a:lnSpc>
                <a:spcPct val="90000"/>
              </a:lnSpc>
              <a:spcBef>
                <a:spcPts val="500"/>
              </a:spcBef>
              <a:buSzPct val="90000"/>
              <a:buFont typeface="Wingdings" panose="05000000000000000000" pitchFamily="2" charset="2"/>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2000" b="1" dirty="0">
                <a:solidFill>
                  <a:schemeClr val="tx2">
                    <a:lumMod val="50000"/>
                  </a:schemeClr>
                </a:solidFill>
              </a:rPr>
              <a:t>Les études supérieures et postdoctorales (ESP)</a:t>
            </a:r>
          </a:p>
        </p:txBody>
      </p:sp>
      <p:sp>
        <p:nvSpPr>
          <p:cNvPr id="2" name="Espace réservé du numéro de diapositive 1"/>
          <p:cNvSpPr>
            <a:spLocks noGrp="1"/>
          </p:cNvSpPr>
          <p:nvPr>
            <p:ph type="sldNum" sz="quarter" idx="11"/>
            <p:custDataLst>
              <p:tags r:id="rId4"/>
            </p:custDataLst>
          </p:nvPr>
        </p:nvSpPr>
        <p:spPr/>
        <p:txBody>
          <a:bodyPr/>
          <a:lstStyle/>
          <a:p>
            <a:fld id="{BC872325-CFE1-4496-83BC-FAAC16177CF3}" type="slidenum">
              <a:rPr lang="fr-CA" smtClean="0">
                <a:solidFill>
                  <a:prstClr val="black">
                    <a:tint val="75000"/>
                  </a:prstClr>
                </a:solidFill>
              </a:rPr>
              <a:pPr/>
              <a:t>25</a:t>
            </a:fld>
            <a:endParaRPr lang="fr-CA" dirty="0">
              <a:solidFill>
                <a:prstClr val="black">
                  <a:tint val="75000"/>
                </a:prstClr>
              </a:solidFill>
            </a:endParaRPr>
          </a:p>
        </p:txBody>
      </p:sp>
    </p:spTree>
    <p:extLst>
      <p:ext uri="{BB962C8B-B14F-4D97-AF65-F5344CB8AC3E}">
        <p14:creationId xmlns:p14="http://schemas.microsoft.com/office/powerpoint/2010/main" val="1392711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3"/>
          <p:cNvSpPr>
            <a:spLocks noGrp="1"/>
          </p:cNvSpPr>
          <p:nvPr>
            <p:ph idx="1"/>
            <p:custDataLst>
              <p:tags r:id="rId1"/>
            </p:custDataLst>
          </p:nvPr>
        </p:nvSpPr>
        <p:spPr>
          <a:xfrm>
            <a:off x="1036813" y="2894955"/>
            <a:ext cx="7345436" cy="3456000"/>
          </a:xfrm>
          <a:prstGeom prst="rect">
            <a:avLst/>
          </a:prstGeom>
        </p:spPr>
        <p:txBody>
          <a:bodyPr/>
          <a:lstStyle/>
          <a:p>
            <a:pPr marL="285750" indent="-285750">
              <a:spcBef>
                <a:spcPts val="1200"/>
              </a:spcBef>
              <a:buFont typeface="Arial" panose="020B0604020202020204" pitchFamily="34" charset="0"/>
              <a:buChar char="•"/>
            </a:pPr>
            <a:r>
              <a:rPr lang="fr-CA" sz="1600" dirty="0">
                <a:solidFill>
                  <a:schemeClr val="bg1">
                    <a:lumMod val="50000"/>
                  </a:schemeClr>
                </a:solidFill>
              </a:rPr>
              <a:t>Agent de liaison de bourses pour l’administration des concours de bourses d’études pour les cycles supérieurs</a:t>
            </a:r>
          </a:p>
          <a:p>
            <a:pPr marL="285750" indent="-285750">
              <a:spcBef>
                <a:spcPts val="1200"/>
              </a:spcBef>
              <a:buFont typeface="Arial" panose="020B0604020202020204" pitchFamily="34" charset="0"/>
              <a:buChar char="•"/>
            </a:pPr>
            <a:r>
              <a:rPr lang="fr-CA" sz="1600" dirty="0">
                <a:solidFill>
                  <a:schemeClr val="bg1">
                    <a:lumMod val="50000"/>
                  </a:schemeClr>
                </a:solidFill>
              </a:rPr>
              <a:t>Administrer le processus de sélection des programmes de bourses en conformité avec les lignes directrices prescrites par l’organisme</a:t>
            </a:r>
          </a:p>
          <a:p>
            <a:pPr marL="285750" indent="-285750">
              <a:spcBef>
                <a:spcPts val="1200"/>
              </a:spcBef>
              <a:buFont typeface="Arial" panose="020B0604020202020204" pitchFamily="34" charset="0"/>
              <a:buChar char="•"/>
            </a:pPr>
            <a:r>
              <a:rPr lang="fr-CA" sz="1600" dirty="0">
                <a:solidFill>
                  <a:schemeClr val="bg1">
                    <a:lumMod val="50000"/>
                  </a:schemeClr>
                </a:solidFill>
              </a:rPr>
              <a:t>Approuver les demandes de bourses et confirmer l’admissibilité de chaque candidat à une bourse au moment de la demande</a:t>
            </a:r>
          </a:p>
          <a:p>
            <a:pPr marL="285750" indent="-285750">
              <a:spcBef>
                <a:spcPts val="1200"/>
              </a:spcBef>
              <a:buFont typeface="Arial" panose="020B0604020202020204" pitchFamily="34" charset="0"/>
              <a:buChar char="•"/>
            </a:pPr>
            <a:r>
              <a:rPr lang="fr-CA" sz="1600" dirty="0">
                <a:solidFill>
                  <a:schemeClr val="bg1">
                    <a:lumMod val="50000"/>
                  </a:schemeClr>
                </a:solidFill>
              </a:rPr>
              <a:t>Veiller au respect des politiques et règlements de l’organisme</a:t>
            </a:r>
          </a:p>
          <a:p>
            <a:pPr marL="285750" indent="-285750">
              <a:spcBef>
                <a:spcPts val="1200"/>
              </a:spcBef>
              <a:buFont typeface="Arial" panose="020B0604020202020204" pitchFamily="34" charset="0"/>
              <a:buChar char="•"/>
            </a:pPr>
            <a:r>
              <a:rPr lang="fr-CA" sz="1600" dirty="0">
                <a:solidFill>
                  <a:schemeClr val="tx2"/>
                </a:solidFill>
              </a:rPr>
              <a:t>Veiller à l’admissibilité du boursier tout au long de la durée de la bourse</a:t>
            </a:r>
          </a:p>
          <a:p>
            <a:endParaRPr lang="fr-CA" sz="1600" dirty="0">
              <a:solidFill>
                <a:schemeClr val="tx2"/>
              </a:solidFill>
            </a:endParaRPr>
          </a:p>
        </p:txBody>
      </p:sp>
      <p:sp>
        <p:nvSpPr>
          <p:cNvPr id="3" name="Titre 2"/>
          <p:cNvSpPr>
            <a:spLocks noGrp="1"/>
          </p:cNvSpPr>
          <p:nvPr>
            <p:ph type="title"/>
            <p:custDataLst>
              <p:tags r:id="rId2"/>
            </p:custDataLst>
          </p:nvPr>
        </p:nvSpPr>
        <p:spPr>
          <a:xfrm>
            <a:off x="1011709" y="1844904"/>
            <a:ext cx="7874596" cy="431968"/>
          </a:xfrm>
        </p:spPr>
        <p:txBody>
          <a:bodyPr/>
          <a:lstStyle/>
          <a:p>
            <a:r>
              <a:rPr lang="fr-CA" dirty="0">
                <a:solidFill>
                  <a:schemeClr val="tx1">
                    <a:lumMod val="85000"/>
                    <a:lumOff val="15000"/>
                  </a:schemeClr>
                </a:solidFill>
              </a:rPr>
              <a:t>Rôles </a:t>
            </a:r>
            <a:r>
              <a:rPr lang="fr-CA" dirty="0"/>
              <a:t>et responsabilités de l’Université</a:t>
            </a:r>
          </a:p>
        </p:txBody>
      </p:sp>
      <p:sp>
        <p:nvSpPr>
          <p:cNvPr id="5" name="Espace réservé du texte 2"/>
          <p:cNvSpPr txBox="1">
            <a:spLocks/>
          </p:cNvSpPr>
          <p:nvPr>
            <p:custDataLst>
              <p:tags r:id="rId3"/>
            </p:custDataLst>
          </p:nvPr>
        </p:nvSpPr>
        <p:spPr>
          <a:xfrm>
            <a:off x="1017970" y="2400258"/>
            <a:ext cx="7057404" cy="330051"/>
          </a:xfrm>
          <a:prstGeom prst="rect">
            <a:avLst/>
          </a:prstGeom>
        </p:spPr>
        <p:txBody>
          <a:bodyPr vert="horz" lIns="0" tIns="0" rIns="0" bIns="0" rtlCol="0">
            <a:noAutofit/>
          </a:bodyPr>
          <a:lstStyle>
            <a:lvl1pPr marL="0" indent="0" algn="l" defTabSz="914400" rtl="0" eaLnBrk="1" latinLnBrk="0" hangingPunct="1">
              <a:lnSpc>
                <a:spcPct val="90000"/>
              </a:lnSpc>
              <a:spcBef>
                <a:spcPts val="2400"/>
              </a:spcBef>
              <a:spcAft>
                <a:spcPts val="0"/>
              </a:spcAft>
              <a:buSzPct val="95000"/>
              <a:buFontTx/>
              <a:buNone/>
              <a:defRPr lang="fr-FR" sz="2200" kern="1200" dirty="0" smtClean="0">
                <a:solidFill>
                  <a:schemeClr val="tx1">
                    <a:lumMod val="95000"/>
                    <a:lumOff val="5000"/>
                  </a:schemeClr>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90000"/>
              </a:lnSpc>
              <a:spcBef>
                <a:spcPts val="600"/>
              </a:spcBef>
              <a:buSzPct val="90000"/>
              <a:buFont typeface="Wingdings" panose="05000000000000000000" pitchFamily="2" charset="2"/>
              <a:buChar char="§"/>
              <a:defRPr lang="fr-FR" sz="2000" kern="1200">
                <a:solidFill>
                  <a:schemeClr val="tx1"/>
                </a:solidFill>
                <a:latin typeface="Arial" pitchFamily="34" charset="0"/>
                <a:ea typeface="+mn-ea"/>
                <a:cs typeface="Arial" pitchFamily="34" charset="0"/>
              </a:defRPr>
            </a:lvl2pPr>
            <a:lvl3pPr marL="486000" indent="-216000" algn="l" defTabSz="914400" rtl="0" eaLnBrk="1" latinLnBrk="0" hangingPunct="1">
              <a:lnSpc>
                <a:spcPct val="90000"/>
              </a:lnSpc>
              <a:spcBef>
                <a:spcPts val="1200"/>
              </a:spcBef>
              <a:buSzPct val="95000"/>
              <a:buFont typeface="Wingdings" panose="05000000000000000000" pitchFamily="2" charset="2"/>
              <a:buChar char="§"/>
              <a:defRPr sz="1800" kern="1200">
                <a:solidFill>
                  <a:schemeClr val="tx1"/>
                </a:solidFill>
                <a:latin typeface="Arial" pitchFamily="34" charset="0"/>
                <a:ea typeface="+mn-ea"/>
                <a:cs typeface="Arial" pitchFamily="34" charset="0"/>
              </a:defRPr>
            </a:lvl3pPr>
            <a:lvl4pPr marL="684000" indent="-216000" algn="l" defTabSz="914400" rtl="0" eaLnBrk="1" latinLnBrk="0" hangingPunct="1">
              <a:lnSpc>
                <a:spcPct val="90000"/>
              </a:lnSpc>
              <a:spcBef>
                <a:spcPts val="500"/>
              </a:spcBef>
              <a:buSzPct val="90000"/>
              <a:buFont typeface="Wingdings" panose="05000000000000000000" pitchFamily="2" charset="2"/>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2000" b="1" dirty="0">
                <a:solidFill>
                  <a:schemeClr val="tx2">
                    <a:lumMod val="50000"/>
                  </a:schemeClr>
                </a:solidFill>
              </a:rPr>
              <a:t>Les études supérieures et postdoctorales (ESP)</a:t>
            </a:r>
          </a:p>
        </p:txBody>
      </p:sp>
      <p:sp>
        <p:nvSpPr>
          <p:cNvPr id="2" name="Espace réservé du numéro de diapositive 1"/>
          <p:cNvSpPr>
            <a:spLocks noGrp="1"/>
          </p:cNvSpPr>
          <p:nvPr>
            <p:ph type="sldNum" sz="quarter" idx="11"/>
            <p:custDataLst>
              <p:tags r:id="rId4"/>
            </p:custDataLst>
          </p:nvPr>
        </p:nvSpPr>
        <p:spPr/>
        <p:txBody>
          <a:bodyPr/>
          <a:lstStyle/>
          <a:p>
            <a:fld id="{BC872325-CFE1-4496-83BC-FAAC16177CF3}" type="slidenum">
              <a:rPr lang="fr-CA" smtClean="0">
                <a:solidFill>
                  <a:prstClr val="black">
                    <a:tint val="75000"/>
                  </a:prstClr>
                </a:solidFill>
              </a:rPr>
              <a:pPr/>
              <a:t>26</a:t>
            </a:fld>
            <a:endParaRPr lang="fr-CA" dirty="0">
              <a:solidFill>
                <a:prstClr val="black">
                  <a:tint val="75000"/>
                </a:prstClr>
              </a:solidFill>
            </a:endParaRPr>
          </a:p>
        </p:txBody>
      </p:sp>
    </p:spTree>
    <p:extLst>
      <p:ext uri="{BB962C8B-B14F-4D97-AF65-F5344CB8AC3E}">
        <p14:creationId xmlns:p14="http://schemas.microsoft.com/office/powerpoint/2010/main" val="1261808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3"/>
          <p:cNvSpPr>
            <a:spLocks noGrp="1"/>
          </p:cNvSpPr>
          <p:nvPr>
            <p:ph idx="1"/>
            <p:custDataLst>
              <p:tags r:id="rId1"/>
            </p:custDataLst>
          </p:nvPr>
        </p:nvSpPr>
        <p:spPr>
          <a:xfrm>
            <a:off x="1036813" y="2894955"/>
            <a:ext cx="7345436" cy="3456000"/>
          </a:xfrm>
          <a:prstGeom prst="rect">
            <a:avLst/>
          </a:prstGeom>
        </p:spPr>
        <p:txBody>
          <a:bodyPr/>
          <a:lstStyle/>
          <a:p>
            <a:pPr marL="285750" indent="-285750">
              <a:spcBef>
                <a:spcPts val="1200"/>
              </a:spcBef>
              <a:buFont typeface="Arial" panose="020B0604020202020204" pitchFamily="34" charset="0"/>
              <a:buChar char="•"/>
            </a:pPr>
            <a:r>
              <a:rPr lang="fr-CA" sz="1600" dirty="0">
                <a:solidFill>
                  <a:schemeClr val="bg1">
                    <a:lumMod val="50000"/>
                  </a:schemeClr>
                </a:solidFill>
              </a:rPr>
              <a:t>Agent de liaison de bourses pour l’administration des concours de bourses d’études pour les cycles supérieurs</a:t>
            </a:r>
          </a:p>
          <a:p>
            <a:pPr marL="285750" indent="-285750">
              <a:spcBef>
                <a:spcPts val="1200"/>
              </a:spcBef>
              <a:buFont typeface="Arial" panose="020B0604020202020204" pitchFamily="34" charset="0"/>
              <a:buChar char="•"/>
            </a:pPr>
            <a:r>
              <a:rPr lang="fr-CA" sz="1600" dirty="0">
                <a:solidFill>
                  <a:schemeClr val="bg1">
                    <a:lumMod val="50000"/>
                  </a:schemeClr>
                </a:solidFill>
              </a:rPr>
              <a:t>Administrer le processus de sélection des programmes de bourses en conformité avec les lignes directrices prescrites par l’organisme</a:t>
            </a:r>
          </a:p>
          <a:p>
            <a:pPr marL="285750" indent="-285750">
              <a:spcBef>
                <a:spcPts val="1200"/>
              </a:spcBef>
              <a:buFont typeface="Arial" panose="020B0604020202020204" pitchFamily="34" charset="0"/>
              <a:buChar char="•"/>
            </a:pPr>
            <a:r>
              <a:rPr lang="fr-CA" sz="1600" dirty="0">
                <a:solidFill>
                  <a:schemeClr val="bg1">
                    <a:lumMod val="50000"/>
                  </a:schemeClr>
                </a:solidFill>
              </a:rPr>
              <a:t>Approuver les demandes de bourses et confirmer l’admissibilité de chaque candidat à une bourse au moment de la demande</a:t>
            </a:r>
          </a:p>
          <a:p>
            <a:pPr marL="285750" indent="-285750">
              <a:spcBef>
                <a:spcPts val="1200"/>
              </a:spcBef>
              <a:buFont typeface="Arial" panose="020B0604020202020204" pitchFamily="34" charset="0"/>
              <a:buChar char="•"/>
            </a:pPr>
            <a:r>
              <a:rPr lang="fr-CA" sz="1600" dirty="0">
                <a:solidFill>
                  <a:schemeClr val="bg1">
                    <a:lumMod val="50000"/>
                  </a:schemeClr>
                </a:solidFill>
              </a:rPr>
              <a:t>Veiller au respect des politiques et règlements de l’organisme</a:t>
            </a:r>
          </a:p>
          <a:p>
            <a:pPr marL="285750" indent="-285750">
              <a:spcBef>
                <a:spcPts val="1200"/>
              </a:spcBef>
              <a:buFont typeface="Arial" panose="020B0604020202020204" pitchFamily="34" charset="0"/>
              <a:buChar char="•"/>
            </a:pPr>
            <a:r>
              <a:rPr lang="fr-CA" sz="1600" dirty="0">
                <a:solidFill>
                  <a:schemeClr val="bg1">
                    <a:lumMod val="50000"/>
                  </a:schemeClr>
                </a:solidFill>
              </a:rPr>
              <a:t>Veiller à l’admissibilité du boursier tout au long de la durée de la bourse</a:t>
            </a:r>
          </a:p>
          <a:p>
            <a:pPr marL="285750" indent="-285750">
              <a:spcBef>
                <a:spcPts val="1200"/>
              </a:spcBef>
              <a:buFont typeface="Arial" panose="020B0604020202020204" pitchFamily="34" charset="0"/>
              <a:buChar char="•"/>
            </a:pPr>
            <a:r>
              <a:rPr lang="fr-CA" sz="1600" dirty="0">
                <a:solidFill>
                  <a:schemeClr val="tx2"/>
                </a:solidFill>
              </a:rPr>
              <a:t>Informer l’organisme de tout changement relatif au statut d’un candidat ou d’un boursier</a:t>
            </a:r>
          </a:p>
          <a:p>
            <a:endParaRPr lang="fr-CA" sz="1600" dirty="0"/>
          </a:p>
        </p:txBody>
      </p:sp>
      <p:sp>
        <p:nvSpPr>
          <p:cNvPr id="3" name="Titre 2"/>
          <p:cNvSpPr>
            <a:spLocks noGrp="1"/>
          </p:cNvSpPr>
          <p:nvPr>
            <p:ph type="title"/>
            <p:custDataLst>
              <p:tags r:id="rId2"/>
            </p:custDataLst>
          </p:nvPr>
        </p:nvSpPr>
        <p:spPr>
          <a:xfrm>
            <a:off x="1011709" y="1844904"/>
            <a:ext cx="7874596" cy="431968"/>
          </a:xfrm>
        </p:spPr>
        <p:txBody>
          <a:bodyPr/>
          <a:lstStyle/>
          <a:p>
            <a:r>
              <a:rPr lang="fr-CA" dirty="0">
                <a:solidFill>
                  <a:schemeClr val="tx1">
                    <a:lumMod val="85000"/>
                    <a:lumOff val="15000"/>
                  </a:schemeClr>
                </a:solidFill>
              </a:rPr>
              <a:t>Rôles </a:t>
            </a:r>
            <a:r>
              <a:rPr lang="fr-CA" dirty="0"/>
              <a:t>et responsabilités de l’Université</a:t>
            </a:r>
          </a:p>
        </p:txBody>
      </p:sp>
      <p:sp>
        <p:nvSpPr>
          <p:cNvPr id="5" name="Espace réservé du texte 2"/>
          <p:cNvSpPr txBox="1">
            <a:spLocks/>
          </p:cNvSpPr>
          <p:nvPr>
            <p:custDataLst>
              <p:tags r:id="rId3"/>
            </p:custDataLst>
          </p:nvPr>
        </p:nvSpPr>
        <p:spPr>
          <a:xfrm>
            <a:off x="1017970" y="2400258"/>
            <a:ext cx="7057404" cy="330051"/>
          </a:xfrm>
          <a:prstGeom prst="rect">
            <a:avLst/>
          </a:prstGeom>
        </p:spPr>
        <p:txBody>
          <a:bodyPr vert="horz" lIns="0" tIns="0" rIns="0" bIns="0" rtlCol="0">
            <a:noAutofit/>
          </a:bodyPr>
          <a:lstStyle>
            <a:lvl1pPr marL="0" indent="0" algn="l" defTabSz="914400" rtl="0" eaLnBrk="1" latinLnBrk="0" hangingPunct="1">
              <a:lnSpc>
                <a:spcPct val="90000"/>
              </a:lnSpc>
              <a:spcBef>
                <a:spcPts val="2400"/>
              </a:spcBef>
              <a:spcAft>
                <a:spcPts val="0"/>
              </a:spcAft>
              <a:buSzPct val="95000"/>
              <a:buFontTx/>
              <a:buNone/>
              <a:defRPr lang="fr-FR" sz="2200" kern="1200" dirty="0" smtClean="0">
                <a:solidFill>
                  <a:schemeClr val="tx1">
                    <a:lumMod val="95000"/>
                    <a:lumOff val="5000"/>
                  </a:schemeClr>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90000"/>
              </a:lnSpc>
              <a:spcBef>
                <a:spcPts val="600"/>
              </a:spcBef>
              <a:buSzPct val="90000"/>
              <a:buFont typeface="Wingdings" panose="05000000000000000000" pitchFamily="2" charset="2"/>
              <a:buChar char="§"/>
              <a:defRPr lang="fr-FR" sz="2000" kern="1200">
                <a:solidFill>
                  <a:schemeClr val="tx1"/>
                </a:solidFill>
                <a:latin typeface="Arial" pitchFamily="34" charset="0"/>
                <a:ea typeface="+mn-ea"/>
                <a:cs typeface="Arial" pitchFamily="34" charset="0"/>
              </a:defRPr>
            </a:lvl2pPr>
            <a:lvl3pPr marL="486000" indent="-216000" algn="l" defTabSz="914400" rtl="0" eaLnBrk="1" latinLnBrk="0" hangingPunct="1">
              <a:lnSpc>
                <a:spcPct val="90000"/>
              </a:lnSpc>
              <a:spcBef>
                <a:spcPts val="1200"/>
              </a:spcBef>
              <a:buSzPct val="95000"/>
              <a:buFont typeface="Wingdings" panose="05000000000000000000" pitchFamily="2" charset="2"/>
              <a:buChar char="§"/>
              <a:defRPr sz="1800" kern="1200">
                <a:solidFill>
                  <a:schemeClr val="tx1"/>
                </a:solidFill>
                <a:latin typeface="Arial" pitchFamily="34" charset="0"/>
                <a:ea typeface="+mn-ea"/>
                <a:cs typeface="Arial" pitchFamily="34" charset="0"/>
              </a:defRPr>
            </a:lvl3pPr>
            <a:lvl4pPr marL="684000" indent="-216000" algn="l" defTabSz="914400" rtl="0" eaLnBrk="1" latinLnBrk="0" hangingPunct="1">
              <a:lnSpc>
                <a:spcPct val="90000"/>
              </a:lnSpc>
              <a:spcBef>
                <a:spcPts val="500"/>
              </a:spcBef>
              <a:buSzPct val="90000"/>
              <a:buFont typeface="Wingdings" panose="05000000000000000000" pitchFamily="2" charset="2"/>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2000" b="1" dirty="0">
                <a:solidFill>
                  <a:schemeClr val="tx2">
                    <a:lumMod val="50000"/>
                  </a:schemeClr>
                </a:solidFill>
              </a:rPr>
              <a:t>Les études supérieures et postdoctorales (ESP)</a:t>
            </a:r>
          </a:p>
        </p:txBody>
      </p:sp>
      <p:sp>
        <p:nvSpPr>
          <p:cNvPr id="2" name="Espace réservé du numéro de diapositive 1"/>
          <p:cNvSpPr>
            <a:spLocks noGrp="1"/>
          </p:cNvSpPr>
          <p:nvPr>
            <p:ph type="sldNum" sz="quarter" idx="11"/>
            <p:custDataLst>
              <p:tags r:id="rId4"/>
            </p:custDataLst>
          </p:nvPr>
        </p:nvSpPr>
        <p:spPr/>
        <p:txBody>
          <a:bodyPr/>
          <a:lstStyle/>
          <a:p>
            <a:fld id="{BC872325-CFE1-4496-83BC-FAAC16177CF3}" type="slidenum">
              <a:rPr lang="fr-CA" smtClean="0">
                <a:solidFill>
                  <a:prstClr val="black">
                    <a:tint val="75000"/>
                  </a:prstClr>
                </a:solidFill>
              </a:rPr>
              <a:pPr/>
              <a:t>27</a:t>
            </a:fld>
            <a:endParaRPr lang="fr-CA" dirty="0">
              <a:solidFill>
                <a:prstClr val="black">
                  <a:tint val="75000"/>
                </a:prstClr>
              </a:solidFill>
            </a:endParaRPr>
          </a:p>
        </p:txBody>
      </p:sp>
    </p:spTree>
    <p:extLst>
      <p:ext uri="{BB962C8B-B14F-4D97-AF65-F5344CB8AC3E}">
        <p14:creationId xmlns:p14="http://schemas.microsoft.com/office/powerpoint/2010/main" val="1201692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3"/>
          <p:cNvSpPr>
            <a:spLocks noGrp="1"/>
          </p:cNvSpPr>
          <p:nvPr>
            <p:ph idx="1"/>
            <p:custDataLst>
              <p:tags r:id="rId1"/>
            </p:custDataLst>
          </p:nvPr>
        </p:nvSpPr>
        <p:spPr>
          <a:xfrm>
            <a:off x="1036813" y="2894955"/>
            <a:ext cx="7345436" cy="3456000"/>
          </a:xfrm>
          <a:prstGeom prst="rect">
            <a:avLst/>
          </a:prstGeom>
        </p:spPr>
        <p:txBody>
          <a:bodyPr/>
          <a:lstStyle/>
          <a:p>
            <a:pPr marL="285750" indent="-285750">
              <a:spcBef>
                <a:spcPts val="1200"/>
              </a:spcBef>
              <a:buFont typeface="Arial" panose="020B0604020202020204" pitchFamily="34" charset="0"/>
              <a:buChar char="•"/>
            </a:pPr>
            <a:r>
              <a:rPr lang="fr-CA" sz="1600" dirty="0">
                <a:solidFill>
                  <a:schemeClr val="bg1">
                    <a:lumMod val="50000"/>
                  </a:schemeClr>
                </a:solidFill>
              </a:rPr>
              <a:t>Agent de liaison de bourses pour l’administration des concours de bourses d’études pour les cycles supérieurs</a:t>
            </a:r>
          </a:p>
          <a:p>
            <a:pPr marL="285750" indent="-285750">
              <a:spcBef>
                <a:spcPts val="1200"/>
              </a:spcBef>
              <a:buFont typeface="Arial" panose="020B0604020202020204" pitchFamily="34" charset="0"/>
              <a:buChar char="•"/>
            </a:pPr>
            <a:r>
              <a:rPr lang="fr-CA" sz="1600" dirty="0">
                <a:solidFill>
                  <a:schemeClr val="bg1">
                    <a:lumMod val="50000"/>
                  </a:schemeClr>
                </a:solidFill>
              </a:rPr>
              <a:t>Administrer le processus de sélection des programmes de bourses en conformité avec les lignes directrices prescrites par l’organisme</a:t>
            </a:r>
          </a:p>
          <a:p>
            <a:pPr marL="285750" indent="-285750">
              <a:spcBef>
                <a:spcPts val="1200"/>
              </a:spcBef>
              <a:buFont typeface="Arial" panose="020B0604020202020204" pitchFamily="34" charset="0"/>
              <a:buChar char="•"/>
            </a:pPr>
            <a:r>
              <a:rPr lang="fr-CA" sz="1600" dirty="0">
                <a:solidFill>
                  <a:schemeClr val="bg1">
                    <a:lumMod val="50000"/>
                  </a:schemeClr>
                </a:solidFill>
              </a:rPr>
              <a:t>Approuver les demandes de bourses et confirmer l’admissibilité de chaque candidat à une bourse au moment de la demande</a:t>
            </a:r>
          </a:p>
          <a:p>
            <a:pPr marL="285750" indent="-285750">
              <a:spcBef>
                <a:spcPts val="1200"/>
              </a:spcBef>
              <a:buFont typeface="Arial" panose="020B0604020202020204" pitchFamily="34" charset="0"/>
              <a:buChar char="•"/>
            </a:pPr>
            <a:r>
              <a:rPr lang="fr-CA" sz="1600" dirty="0">
                <a:solidFill>
                  <a:schemeClr val="bg1">
                    <a:lumMod val="50000"/>
                  </a:schemeClr>
                </a:solidFill>
              </a:rPr>
              <a:t>Veiller au respect des politiques et règlements de l’organisme</a:t>
            </a:r>
          </a:p>
          <a:p>
            <a:pPr marL="285750" indent="-285750">
              <a:spcBef>
                <a:spcPts val="1200"/>
              </a:spcBef>
              <a:buFont typeface="Arial" panose="020B0604020202020204" pitchFamily="34" charset="0"/>
              <a:buChar char="•"/>
            </a:pPr>
            <a:r>
              <a:rPr lang="fr-CA" sz="1600" dirty="0">
                <a:solidFill>
                  <a:schemeClr val="bg1">
                    <a:lumMod val="50000"/>
                  </a:schemeClr>
                </a:solidFill>
              </a:rPr>
              <a:t>Veiller à l’admissibilité du boursier tout au long de la durée de la bourse</a:t>
            </a:r>
          </a:p>
          <a:p>
            <a:pPr marL="285750" indent="-285750">
              <a:spcBef>
                <a:spcPts val="1200"/>
              </a:spcBef>
              <a:buFont typeface="Arial" panose="020B0604020202020204" pitchFamily="34" charset="0"/>
              <a:buChar char="•"/>
            </a:pPr>
            <a:r>
              <a:rPr lang="fr-CA" sz="1600" dirty="0">
                <a:solidFill>
                  <a:schemeClr val="bg1">
                    <a:lumMod val="50000"/>
                  </a:schemeClr>
                </a:solidFill>
              </a:rPr>
              <a:t>Informer l’organisme de tout changement relatif au statut d’un candidat ou d’un boursier</a:t>
            </a:r>
          </a:p>
          <a:p>
            <a:pPr marL="285750" indent="-285750">
              <a:spcBef>
                <a:spcPts val="1200"/>
              </a:spcBef>
              <a:buFont typeface="Arial" panose="020B0604020202020204" pitchFamily="34" charset="0"/>
              <a:buChar char="•"/>
            </a:pPr>
            <a:r>
              <a:rPr lang="fr-CA" sz="1600" dirty="0">
                <a:solidFill>
                  <a:schemeClr val="tx2"/>
                </a:solidFill>
              </a:rPr>
              <a:t>Administrer les paiements au boursier pour certains programmes de bourse</a:t>
            </a:r>
          </a:p>
          <a:p>
            <a:endParaRPr lang="fr-CA" sz="1600" dirty="0">
              <a:solidFill>
                <a:schemeClr val="tx2"/>
              </a:solidFill>
            </a:endParaRPr>
          </a:p>
        </p:txBody>
      </p:sp>
      <p:sp>
        <p:nvSpPr>
          <p:cNvPr id="3" name="Titre 2"/>
          <p:cNvSpPr>
            <a:spLocks noGrp="1"/>
          </p:cNvSpPr>
          <p:nvPr>
            <p:ph type="title"/>
            <p:custDataLst>
              <p:tags r:id="rId2"/>
            </p:custDataLst>
          </p:nvPr>
        </p:nvSpPr>
        <p:spPr>
          <a:xfrm>
            <a:off x="1011709" y="1844904"/>
            <a:ext cx="7874596" cy="431968"/>
          </a:xfrm>
        </p:spPr>
        <p:txBody>
          <a:bodyPr/>
          <a:lstStyle/>
          <a:p>
            <a:r>
              <a:rPr lang="fr-CA" dirty="0">
                <a:solidFill>
                  <a:schemeClr val="tx1">
                    <a:lumMod val="85000"/>
                    <a:lumOff val="15000"/>
                  </a:schemeClr>
                </a:solidFill>
              </a:rPr>
              <a:t>Rôles </a:t>
            </a:r>
            <a:r>
              <a:rPr lang="fr-CA" dirty="0"/>
              <a:t>et responsabilités de l’Université</a:t>
            </a:r>
          </a:p>
        </p:txBody>
      </p:sp>
      <p:sp>
        <p:nvSpPr>
          <p:cNvPr id="5" name="Espace réservé du texte 2"/>
          <p:cNvSpPr txBox="1">
            <a:spLocks/>
          </p:cNvSpPr>
          <p:nvPr>
            <p:custDataLst>
              <p:tags r:id="rId3"/>
            </p:custDataLst>
          </p:nvPr>
        </p:nvSpPr>
        <p:spPr>
          <a:xfrm>
            <a:off x="1017970" y="2400258"/>
            <a:ext cx="7057404" cy="330051"/>
          </a:xfrm>
          <a:prstGeom prst="rect">
            <a:avLst/>
          </a:prstGeom>
        </p:spPr>
        <p:txBody>
          <a:bodyPr vert="horz" lIns="0" tIns="0" rIns="0" bIns="0" rtlCol="0">
            <a:noAutofit/>
          </a:bodyPr>
          <a:lstStyle>
            <a:lvl1pPr marL="0" indent="0" algn="l" defTabSz="914400" rtl="0" eaLnBrk="1" latinLnBrk="0" hangingPunct="1">
              <a:lnSpc>
                <a:spcPct val="90000"/>
              </a:lnSpc>
              <a:spcBef>
                <a:spcPts val="2400"/>
              </a:spcBef>
              <a:spcAft>
                <a:spcPts val="0"/>
              </a:spcAft>
              <a:buSzPct val="95000"/>
              <a:buFontTx/>
              <a:buNone/>
              <a:defRPr lang="fr-FR" sz="2200" kern="1200" dirty="0" smtClean="0">
                <a:solidFill>
                  <a:schemeClr val="tx1">
                    <a:lumMod val="95000"/>
                    <a:lumOff val="5000"/>
                  </a:schemeClr>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90000"/>
              </a:lnSpc>
              <a:spcBef>
                <a:spcPts val="600"/>
              </a:spcBef>
              <a:buSzPct val="90000"/>
              <a:buFont typeface="Wingdings" panose="05000000000000000000" pitchFamily="2" charset="2"/>
              <a:buChar char="§"/>
              <a:defRPr lang="fr-FR" sz="2000" kern="1200">
                <a:solidFill>
                  <a:schemeClr val="tx1"/>
                </a:solidFill>
                <a:latin typeface="Arial" pitchFamily="34" charset="0"/>
                <a:ea typeface="+mn-ea"/>
                <a:cs typeface="Arial" pitchFamily="34" charset="0"/>
              </a:defRPr>
            </a:lvl2pPr>
            <a:lvl3pPr marL="486000" indent="-216000" algn="l" defTabSz="914400" rtl="0" eaLnBrk="1" latinLnBrk="0" hangingPunct="1">
              <a:lnSpc>
                <a:spcPct val="90000"/>
              </a:lnSpc>
              <a:spcBef>
                <a:spcPts val="1200"/>
              </a:spcBef>
              <a:buSzPct val="95000"/>
              <a:buFont typeface="Wingdings" panose="05000000000000000000" pitchFamily="2" charset="2"/>
              <a:buChar char="§"/>
              <a:defRPr sz="1800" kern="1200">
                <a:solidFill>
                  <a:schemeClr val="tx1"/>
                </a:solidFill>
                <a:latin typeface="Arial" pitchFamily="34" charset="0"/>
                <a:ea typeface="+mn-ea"/>
                <a:cs typeface="Arial" pitchFamily="34" charset="0"/>
              </a:defRPr>
            </a:lvl3pPr>
            <a:lvl4pPr marL="684000" indent="-216000" algn="l" defTabSz="914400" rtl="0" eaLnBrk="1" latinLnBrk="0" hangingPunct="1">
              <a:lnSpc>
                <a:spcPct val="90000"/>
              </a:lnSpc>
              <a:spcBef>
                <a:spcPts val="500"/>
              </a:spcBef>
              <a:buSzPct val="90000"/>
              <a:buFont typeface="Wingdings" panose="05000000000000000000" pitchFamily="2" charset="2"/>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2000" b="1" dirty="0">
                <a:solidFill>
                  <a:schemeClr val="tx2">
                    <a:lumMod val="50000"/>
                  </a:schemeClr>
                </a:solidFill>
              </a:rPr>
              <a:t>Les études supérieures et postdoctorales (ESP)</a:t>
            </a:r>
          </a:p>
        </p:txBody>
      </p:sp>
      <p:sp>
        <p:nvSpPr>
          <p:cNvPr id="2" name="Espace réservé du numéro de diapositive 1"/>
          <p:cNvSpPr>
            <a:spLocks noGrp="1"/>
          </p:cNvSpPr>
          <p:nvPr>
            <p:ph type="sldNum" sz="quarter" idx="11"/>
            <p:custDataLst>
              <p:tags r:id="rId4"/>
            </p:custDataLst>
          </p:nvPr>
        </p:nvSpPr>
        <p:spPr/>
        <p:txBody>
          <a:bodyPr/>
          <a:lstStyle/>
          <a:p>
            <a:fld id="{BC872325-CFE1-4496-83BC-FAAC16177CF3}" type="slidenum">
              <a:rPr lang="fr-CA" smtClean="0">
                <a:solidFill>
                  <a:prstClr val="black">
                    <a:tint val="75000"/>
                  </a:prstClr>
                </a:solidFill>
              </a:rPr>
              <a:pPr/>
              <a:t>28</a:t>
            </a:fld>
            <a:endParaRPr lang="fr-CA" dirty="0">
              <a:solidFill>
                <a:prstClr val="black">
                  <a:tint val="75000"/>
                </a:prstClr>
              </a:solidFill>
            </a:endParaRPr>
          </a:p>
        </p:txBody>
      </p:sp>
    </p:spTree>
    <p:extLst>
      <p:ext uri="{BB962C8B-B14F-4D97-AF65-F5344CB8AC3E}">
        <p14:creationId xmlns:p14="http://schemas.microsoft.com/office/powerpoint/2010/main" val="494244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3"/>
          <p:cNvSpPr>
            <a:spLocks noGrp="1"/>
          </p:cNvSpPr>
          <p:nvPr>
            <p:ph idx="1"/>
            <p:custDataLst>
              <p:tags r:id="rId1"/>
            </p:custDataLst>
          </p:nvPr>
        </p:nvSpPr>
        <p:spPr>
          <a:xfrm>
            <a:off x="780680" y="2600928"/>
            <a:ext cx="3529012" cy="3456000"/>
          </a:xfrm>
          <a:prstGeom prst="rect">
            <a:avLst/>
          </a:prstGeom>
        </p:spPr>
        <p:txBody>
          <a:bodyPr/>
          <a:lstStyle/>
          <a:p>
            <a:pPr marL="285750" indent="-285750">
              <a:spcBef>
                <a:spcPts val="1200"/>
              </a:spcBef>
              <a:buFont typeface="Arial" panose="020B0604020202020204" pitchFamily="34" charset="0"/>
              <a:buChar char="•"/>
            </a:pPr>
            <a:r>
              <a:rPr lang="fr-CA" sz="1400" dirty="0"/>
              <a:t>Appuyer les titulaires de subventions (infrastructure et appui administratif)</a:t>
            </a:r>
          </a:p>
          <a:p>
            <a:pPr marL="285750" indent="-285750">
              <a:spcBef>
                <a:spcPts val="1200"/>
              </a:spcBef>
              <a:buFont typeface="Arial" panose="020B0604020202020204" pitchFamily="34" charset="0"/>
              <a:buChar char="•"/>
            </a:pPr>
            <a:r>
              <a:rPr lang="fr-CA" sz="1400" dirty="0"/>
              <a:t>Connaître et appliquer les règles des organismes subventionnaires</a:t>
            </a:r>
          </a:p>
          <a:p>
            <a:pPr marL="285750" indent="-285750">
              <a:spcBef>
                <a:spcPts val="1200"/>
              </a:spcBef>
              <a:buFont typeface="Arial" panose="020B0604020202020204" pitchFamily="34" charset="0"/>
              <a:buChar char="•"/>
            </a:pPr>
            <a:r>
              <a:rPr lang="fr-CA" sz="1400" dirty="0"/>
              <a:t>Connaître et appliquer la loi, les règlements et la politique d’acquisition</a:t>
            </a:r>
          </a:p>
          <a:p>
            <a:pPr marL="285750" indent="-285750">
              <a:spcBef>
                <a:spcPts val="1200"/>
              </a:spcBef>
              <a:buFont typeface="Arial" panose="020B0604020202020204" pitchFamily="34" charset="0"/>
              <a:buChar char="•"/>
            </a:pPr>
            <a:r>
              <a:rPr lang="fr-CA" sz="1400" dirty="0"/>
              <a:t>S’assurer régulièrement que les transactions financières au système Synchro sont admissibles et se rapportent réellement au projet de recherche.</a:t>
            </a:r>
          </a:p>
          <a:p>
            <a:pPr marL="285750" indent="-285750">
              <a:spcBef>
                <a:spcPts val="1200"/>
              </a:spcBef>
              <a:buFont typeface="Arial" panose="020B0604020202020204" pitchFamily="34" charset="0"/>
              <a:buChar char="•"/>
            </a:pPr>
            <a:endParaRPr lang="fr-CA" sz="1600" dirty="0"/>
          </a:p>
          <a:p>
            <a:endParaRPr lang="fr-CA" sz="1600" dirty="0"/>
          </a:p>
        </p:txBody>
      </p:sp>
      <p:sp>
        <p:nvSpPr>
          <p:cNvPr id="3" name="Titre 2"/>
          <p:cNvSpPr>
            <a:spLocks noGrp="1"/>
          </p:cNvSpPr>
          <p:nvPr>
            <p:ph type="title"/>
            <p:custDataLst>
              <p:tags r:id="rId2"/>
            </p:custDataLst>
          </p:nvPr>
        </p:nvSpPr>
        <p:spPr>
          <a:xfrm>
            <a:off x="755576" y="1520888"/>
            <a:ext cx="7874596" cy="431968"/>
          </a:xfrm>
        </p:spPr>
        <p:txBody>
          <a:bodyPr/>
          <a:lstStyle/>
          <a:p>
            <a:r>
              <a:rPr lang="fr-CA" dirty="0">
                <a:solidFill>
                  <a:schemeClr val="tx1">
                    <a:lumMod val="85000"/>
                    <a:lumOff val="15000"/>
                  </a:schemeClr>
                </a:solidFill>
              </a:rPr>
              <a:t>Rôles </a:t>
            </a:r>
            <a:r>
              <a:rPr lang="fr-CA" dirty="0"/>
              <a:t>et responsabilités de l’Université</a:t>
            </a:r>
          </a:p>
        </p:txBody>
      </p:sp>
      <p:sp>
        <p:nvSpPr>
          <p:cNvPr id="8" name="Espace réservé du contenu 5"/>
          <p:cNvSpPr>
            <a:spLocks noGrp="1"/>
          </p:cNvSpPr>
          <p:nvPr>
            <p:ph sz="quarter" idx="4294967295"/>
            <p:custDataLst>
              <p:tags r:id="rId3"/>
            </p:custDataLst>
          </p:nvPr>
        </p:nvSpPr>
        <p:spPr>
          <a:xfrm>
            <a:off x="4828587" y="2593904"/>
            <a:ext cx="3595905" cy="3455988"/>
          </a:xfrm>
          <a:prstGeom prst="rect">
            <a:avLst/>
          </a:prstGeom>
        </p:spPr>
        <p:txBody>
          <a:bodyPr/>
          <a:lstStyle/>
          <a:p>
            <a:pPr marL="342900" indent="-342900">
              <a:spcBef>
                <a:spcPts val="900"/>
              </a:spcBef>
              <a:buFont typeface="Arial" panose="020B0604020202020204" pitchFamily="34" charset="0"/>
              <a:buChar char="•"/>
            </a:pPr>
            <a:r>
              <a:rPr lang="fr-CA" sz="1400" dirty="0"/>
              <a:t>Appuyer les titulaires de subventions (infrastructure et appui administratif)</a:t>
            </a:r>
          </a:p>
          <a:p>
            <a:pPr marL="342900" indent="-342900">
              <a:spcBef>
                <a:spcPts val="900"/>
              </a:spcBef>
              <a:buFont typeface="Arial" panose="020B0604020202020204" pitchFamily="34" charset="0"/>
              <a:buChar char="•"/>
            </a:pPr>
            <a:r>
              <a:rPr lang="fr-CA" sz="1400" dirty="0"/>
              <a:t>Connaître et appliquer les règles des organismes subventionnaires</a:t>
            </a:r>
          </a:p>
          <a:p>
            <a:pPr marL="342900" indent="-342900">
              <a:spcBef>
                <a:spcPts val="900"/>
              </a:spcBef>
              <a:buFont typeface="Arial" panose="020B0604020202020204" pitchFamily="34" charset="0"/>
              <a:buChar char="•"/>
            </a:pPr>
            <a:r>
              <a:rPr lang="fr-CA" sz="1400" dirty="0"/>
              <a:t>Connaître et appliquer la loi, les règlements et la politique d’acquisition</a:t>
            </a:r>
          </a:p>
          <a:p>
            <a:pPr marL="342900" indent="-342900">
              <a:spcBef>
                <a:spcPts val="900"/>
              </a:spcBef>
              <a:buFont typeface="Arial" panose="020B0604020202020204" pitchFamily="34" charset="0"/>
              <a:buChar char="•"/>
            </a:pPr>
            <a:r>
              <a:rPr lang="fr-CA" sz="1400" dirty="0"/>
              <a:t>Mettre en place les politiques, les systèmes et les contrôles</a:t>
            </a:r>
          </a:p>
          <a:p>
            <a:pPr marL="342900" indent="-342900">
              <a:spcBef>
                <a:spcPts val="900"/>
              </a:spcBef>
              <a:buFont typeface="Arial" panose="020B0604020202020204" pitchFamily="34" charset="0"/>
              <a:buChar char="•"/>
            </a:pPr>
            <a:r>
              <a:rPr lang="fr-CA" sz="1400" dirty="0"/>
              <a:t>Maintenir une surveillance continue sur les fonds de recherche</a:t>
            </a:r>
          </a:p>
          <a:p>
            <a:pPr marL="342900" indent="-342900">
              <a:spcBef>
                <a:spcPts val="900"/>
              </a:spcBef>
              <a:buFont typeface="Arial" panose="020B0604020202020204" pitchFamily="34" charset="0"/>
              <a:buChar char="•"/>
            </a:pPr>
            <a:r>
              <a:rPr lang="fr-CA" sz="1400" dirty="0"/>
              <a:t>Soumettre des rapports financiers avant le 30 juin ainsi que les rapports financiers d’autres dates</a:t>
            </a:r>
          </a:p>
          <a:p>
            <a:endParaRPr lang="fr-CA" sz="1600" dirty="0"/>
          </a:p>
        </p:txBody>
      </p:sp>
      <p:sp>
        <p:nvSpPr>
          <p:cNvPr id="5" name="Espace réservé du texte 2"/>
          <p:cNvSpPr txBox="1">
            <a:spLocks/>
          </p:cNvSpPr>
          <p:nvPr>
            <p:custDataLst>
              <p:tags r:id="rId4"/>
            </p:custDataLst>
          </p:nvPr>
        </p:nvSpPr>
        <p:spPr>
          <a:xfrm>
            <a:off x="780680" y="2168880"/>
            <a:ext cx="3690000" cy="330051"/>
          </a:xfrm>
          <a:prstGeom prst="rect">
            <a:avLst/>
          </a:prstGeom>
        </p:spPr>
        <p:txBody>
          <a:bodyPr vert="horz" lIns="0" tIns="0" rIns="0" bIns="0" rtlCol="0">
            <a:noAutofit/>
          </a:bodyPr>
          <a:lstStyle>
            <a:lvl1pPr marL="0" indent="0" algn="l" defTabSz="914400" rtl="0" eaLnBrk="1" latinLnBrk="0" hangingPunct="1">
              <a:lnSpc>
                <a:spcPct val="90000"/>
              </a:lnSpc>
              <a:spcBef>
                <a:spcPts val="2400"/>
              </a:spcBef>
              <a:spcAft>
                <a:spcPts val="0"/>
              </a:spcAft>
              <a:buSzPct val="95000"/>
              <a:buFontTx/>
              <a:buNone/>
              <a:defRPr lang="fr-FR" sz="2200" kern="1200" dirty="0" smtClean="0">
                <a:solidFill>
                  <a:schemeClr val="tx1">
                    <a:lumMod val="95000"/>
                    <a:lumOff val="5000"/>
                  </a:schemeClr>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90000"/>
              </a:lnSpc>
              <a:spcBef>
                <a:spcPts val="600"/>
              </a:spcBef>
              <a:buSzPct val="90000"/>
              <a:buFont typeface="Wingdings" panose="05000000000000000000" pitchFamily="2" charset="2"/>
              <a:buChar char="§"/>
              <a:defRPr lang="fr-FR" sz="2000" kern="1200">
                <a:solidFill>
                  <a:schemeClr val="tx1"/>
                </a:solidFill>
                <a:latin typeface="Arial" pitchFamily="34" charset="0"/>
                <a:ea typeface="+mn-ea"/>
                <a:cs typeface="Arial" pitchFamily="34" charset="0"/>
              </a:defRPr>
            </a:lvl2pPr>
            <a:lvl3pPr marL="486000" indent="-216000" algn="l" defTabSz="914400" rtl="0" eaLnBrk="1" latinLnBrk="0" hangingPunct="1">
              <a:lnSpc>
                <a:spcPct val="90000"/>
              </a:lnSpc>
              <a:spcBef>
                <a:spcPts val="1200"/>
              </a:spcBef>
              <a:buSzPct val="95000"/>
              <a:buFont typeface="Wingdings" panose="05000000000000000000" pitchFamily="2" charset="2"/>
              <a:buChar char="§"/>
              <a:defRPr sz="1800" kern="1200">
                <a:solidFill>
                  <a:schemeClr val="tx1"/>
                </a:solidFill>
                <a:latin typeface="Arial" pitchFamily="34" charset="0"/>
                <a:ea typeface="+mn-ea"/>
                <a:cs typeface="Arial" pitchFamily="34" charset="0"/>
              </a:defRPr>
            </a:lvl3pPr>
            <a:lvl4pPr marL="684000" indent="-216000" algn="l" defTabSz="914400" rtl="0" eaLnBrk="1" latinLnBrk="0" hangingPunct="1">
              <a:lnSpc>
                <a:spcPct val="90000"/>
              </a:lnSpc>
              <a:spcBef>
                <a:spcPts val="500"/>
              </a:spcBef>
              <a:buSzPct val="90000"/>
              <a:buFont typeface="Wingdings" panose="05000000000000000000" pitchFamily="2" charset="2"/>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2000" b="1" dirty="0">
                <a:solidFill>
                  <a:schemeClr val="tx2">
                    <a:lumMod val="50000"/>
                  </a:schemeClr>
                </a:solidFill>
              </a:rPr>
              <a:t>Le gestionnaire administratif</a:t>
            </a:r>
          </a:p>
        </p:txBody>
      </p:sp>
      <p:sp>
        <p:nvSpPr>
          <p:cNvPr id="7" name="Espace réservé du texte 4"/>
          <p:cNvSpPr txBox="1">
            <a:spLocks/>
          </p:cNvSpPr>
          <p:nvPr>
            <p:custDataLst>
              <p:tags r:id="rId5"/>
            </p:custDataLst>
          </p:nvPr>
        </p:nvSpPr>
        <p:spPr>
          <a:xfrm>
            <a:off x="4734492" y="2126861"/>
            <a:ext cx="3690000" cy="330051"/>
          </a:xfrm>
          <a:prstGeom prst="rect">
            <a:avLst/>
          </a:prstGeom>
        </p:spPr>
        <p:txBody>
          <a:bodyPr/>
          <a:lstStyle>
            <a:lvl1pPr marL="0" indent="0" algn="l" defTabSz="914400" rtl="0" eaLnBrk="1" latinLnBrk="0" hangingPunct="1">
              <a:lnSpc>
                <a:spcPct val="90000"/>
              </a:lnSpc>
              <a:spcBef>
                <a:spcPts val="2400"/>
              </a:spcBef>
              <a:spcAft>
                <a:spcPts val="0"/>
              </a:spcAft>
              <a:buSzPct val="95000"/>
              <a:buFontTx/>
              <a:buNone/>
              <a:defRPr sz="2400" kern="1200">
                <a:solidFill>
                  <a:schemeClr val="tx1"/>
                </a:solidFill>
                <a:latin typeface="Arial" pitchFamily="34" charset="0"/>
                <a:ea typeface="+mn-ea"/>
                <a:cs typeface="Arial" pitchFamily="34" charset="0"/>
              </a:defRPr>
            </a:lvl1pPr>
            <a:lvl2pPr marL="266700" indent="-266700" algn="l" defTabSz="914400" rtl="0" eaLnBrk="1" latinLnBrk="0" hangingPunct="1">
              <a:lnSpc>
                <a:spcPct val="90000"/>
              </a:lnSpc>
              <a:spcBef>
                <a:spcPts val="500"/>
              </a:spcBef>
              <a:buSzPct val="90000"/>
              <a:buFont typeface="Verdana" pitchFamily="34" charset="0"/>
              <a:buChar char="&gt;"/>
              <a:defRPr lang="fr-FR" sz="2200" kern="1200" dirty="0" smtClean="0">
                <a:solidFill>
                  <a:schemeClr val="tx1"/>
                </a:solidFill>
                <a:latin typeface="Arial" pitchFamily="34" charset="0"/>
                <a:ea typeface="+mn-ea"/>
                <a:cs typeface="Arial" pitchFamily="34" charset="0"/>
              </a:defRPr>
            </a:lvl2pPr>
            <a:lvl3pPr marL="809625" indent="-276225" algn="l" defTabSz="914400" rtl="0" eaLnBrk="1" latinLnBrk="0" hangingPunct="1">
              <a:lnSpc>
                <a:spcPct val="90000"/>
              </a:lnSpc>
              <a:spcBef>
                <a:spcPts val="1200"/>
              </a:spcBef>
              <a:buSzPct val="95000"/>
              <a:buFontTx/>
              <a:buNone/>
              <a:defRPr sz="2000" kern="1200">
                <a:solidFill>
                  <a:schemeClr val="tx1"/>
                </a:solidFill>
                <a:latin typeface="Arial" pitchFamily="34" charset="0"/>
                <a:ea typeface="+mn-ea"/>
                <a:cs typeface="Arial" pitchFamily="34" charset="0"/>
              </a:defRPr>
            </a:lvl3pPr>
            <a:lvl4pPr marL="809625" indent="-276225" algn="l" defTabSz="914400" rtl="0" eaLnBrk="1" latinLnBrk="0" hangingPunct="1">
              <a:lnSpc>
                <a:spcPct val="90000"/>
              </a:lnSpc>
              <a:spcBef>
                <a:spcPts val="500"/>
              </a:spcBef>
              <a:buSzPct val="90000"/>
              <a:buFont typeface="Verdana" pitchFamily="34" charset="0"/>
              <a:buChar char="&gt;"/>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2000" b="1" dirty="0">
                <a:solidFill>
                  <a:schemeClr val="tx2">
                    <a:lumMod val="50000"/>
                  </a:schemeClr>
                </a:solidFill>
              </a:rPr>
              <a:t>La </a:t>
            </a:r>
            <a:r>
              <a:rPr lang="fr-CA" sz="2000" b="1" dirty="0">
                <a:solidFill>
                  <a:schemeClr val="tx2">
                    <a:lumMod val="50000"/>
                  </a:schemeClr>
                </a:solidFill>
                <a:hlinkClick r:id="rId9"/>
              </a:rPr>
              <a:t>Direction des Finances</a:t>
            </a:r>
            <a:endParaRPr lang="fr-CA" sz="2000" b="1" dirty="0">
              <a:solidFill>
                <a:schemeClr val="tx2">
                  <a:lumMod val="50000"/>
                </a:schemeClr>
              </a:solidFill>
            </a:endParaRPr>
          </a:p>
        </p:txBody>
      </p:sp>
      <p:sp>
        <p:nvSpPr>
          <p:cNvPr id="2" name="Espace réservé du numéro de diapositive 1"/>
          <p:cNvSpPr>
            <a:spLocks noGrp="1"/>
          </p:cNvSpPr>
          <p:nvPr>
            <p:ph type="sldNum" sz="quarter" idx="11"/>
            <p:custDataLst>
              <p:tags r:id="rId6"/>
            </p:custDataLst>
          </p:nvPr>
        </p:nvSpPr>
        <p:spPr>
          <a:xfrm>
            <a:off x="7910092" y="6057312"/>
            <a:ext cx="442392" cy="180000"/>
          </a:xfrm>
        </p:spPr>
        <p:txBody>
          <a:bodyPr/>
          <a:lstStyle/>
          <a:p>
            <a:fld id="{BC872325-CFE1-4496-83BC-FAAC16177CF3}" type="slidenum">
              <a:rPr lang="fr-CA" smtClean="0">
                <a:solidFill>
                  <a:prstClr val="black">
                    <a:tint val="75000"/>
                  </a:prstClr>
                </a:solidFill>
              </a:rPr>
              <a:pPr/>
              <a:t>29</a:t>
            </a:fld>
            <a:endParaRPr lang="fr-CA" dirty="0">
              <a:solidFill>
                <a:prstClr val="black">
                  <a:tint val="75000"/>
                </a:prstClr>
              </a:solidFill>
            </a:endParaRPr>
          </a:p>
        </p:txBody>
      </p:sp>
    </p:spTree>
    <p:extLst>
      <p:ext uri="{BB962C8B-B14F-4D97-AF65-F5344CB8AC3E}">
        <p14:creationId xmlns:p14="http://schemas.microsoft.com/office/powerpoint/2010/main" val="179895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2"/>
            </p:custDataLst>
          </p:nvPr>
        </p:nvSpPr>
        <p:spPr>
          <a:xfrm>
            <a:off x="1011709" y="2780928"/>
            <a:ext cx="5066285" cy="3024336"/>
          </a:xfrm>
        </p:spPr>
        <p:txBody>
          <a:bodyPr/>
          <a:lstStyle/>
          <a:p>
            <a:pPr marL="266400" indent="-266400">
              <a:spcBef>
                <a:spcPts val="1200"/>
              </a:spcBef>
              <a:buFont typeface="Arial" panose="020B0604020202020204" pitchFamily="34" charset="0"/>
              <a:buChar char="•"/>
            </a:pPr>
            <a:endParaRPr lang="fr-CA" sz="200" dirty="0">
              <a:solidFill>
                <a:schemeClr val="tx2"/>
              </a:solidFill>
            </a:endParaRPr>
          </a:p>
          <a:p>
            <a:pPr marL="342900" indent="-342900">
              <a:spcBef>
                <a:spcPts val="600"/>
              </a:spcBef>
              <a:spcAft>
                <a:spcPts val="600"/>
              </a:spcAft>
              <a:buFont typeface="Arial" panose="020B0604020202020204" pitchFamily="34" charset="0"/>
              <a:buChar char="•"/>
            </a:pPr>
            <a:r>
              <a:rPr lang="fr-CA" sz="2000" dirty="0">
                <a:solidFill>
                  <a:schemeClr val="tx2"/>
                </a:solidFill>
              </a:rPr>
              <a:t>Rôles et responsabilités</a:t>
            </a:r>
          </a:p>
          <a:p>
            <a:pPr marL="342900" indent="-342900">
              <a:spcBef>
                <a:spcPts val="600"/>
              </a:spcBef>
              <a:spcAft>
                <a:spcPts val="600"/>
              </a:spcAft>
              <a:buFont typeface="Arial" panose="020B0604020202020204" pitchFamily="34" charset="0"/>
              <a:buChar char="•"/>
            </a:pPr>
            <a:r>
              <a:rPr lang="fr-CA" sz="2000" dirty="0">
                <a:solidFill>
                  <a:schemeClr val="tx2"/>
                </a:solidFill>
              </a:rPr>
              <a:t>Principes généraux</a:t>
            </a:r>
          </a:p>
          <a:p>
            <a:pPr marL="342900" indent="-342900">
              <a:spcBef>
                <a:spcPts val="600"/>
              </a:spcBef>
              <a:spcAft>
                <a:spcPts val="600"/>
              </a:spcAft>
              <a:buFont typeface="Arial" panose="020B0604020202020204" pitchFamily="34" charset="0"/>
              <a:buChar char="•"/>
            </a:pPr>
            <a:r>
              <a:rPr lang="fr-CA" sz="2000" dirty="0">
                <a:solidFill>
                  <a:schemeClr val="tx2"/>
                </a:solidFill>
              </a:rPr>
              <a:t>Gestion budgétaire</a:t>
            </a:r>
          </a:p>
          <a:p>
            <a:pPr marL="342900" indent="-342900">
              <a:spcBef>
                <a:spcPts val="600"/>
              </a:spcBef>
              <a:spcAft>
                <a:spcPts val="600"/>
              </a:spcAft>
              <a:buFont typeface="Arial" panose="020B0604020202020204" pitchFamily="34" charset="0"/>
              <a:buChar char="•"/>
            </a:pPr>
            <a:r>
              <a:rPr lang="fr-CA" sz="2000" dirty="0">
                <a:solidFill>
                  <a:schemeClr val="tx2"/>
                </a:solidFill>
              </a:rPr>
              <a:t>Cycle de vie d’un projet</a:t>
            </a:r>
          </a:p>
          <a:p>
            <a:pPr marL="342900" indent="-342900">
              <a:spcBef>
                <a:spcPts val="600"/>
              </a:spcBef>
              <a:spcAft>
                <a:spcPts val="600"/>
              </a:spcAft>
              <a:buFont typeface="Arial" panose="020B0604020202020204" pitchFamily="34" charset="0"/>
              <a:buChar char="•"/>
            </a:pPr>
            <a:r>
              <a:rPr lang="fr-CA" sz="2000" dirty="0">
                <a:solidFill>
                  <a:schemeClr val="tx2"/>
                </a:solidFill>
              </a:rPr>
              <a:t>Dépenses admissibles</a:t>
            </a:r>
          </a:p>
          <a:p>
            <a:pPr marL="342900" indent="-342900">
              <a:spcBef>
                <a:spcPts val="600"/>
              </a:spcBef>
              <a:spcAft>
                <a:spcPts val="600"/>
              </a:spcAft>
              <a:buFont typeface="Arial" panose="020B0604020202020204" pitchFamily="34" charset="0"/>
              <a:buChar char="•"/>
            </a:pPr>
            <a:r>
              <a:rPr lang="fr-CA" sz="2000" dirty="0">
                <a:solidFill>
                  <a:schemeClr val="tx2"/>
                </a:solidFill>
              </a:rPr>
              <a:t>Impacts d’une mauvaise gestion</a:t>
            </a:r>
          </a:p>
          <a:p>
            <a:pPr>
              <a:spcBef>
                <a:spcPts val="1200"/>
              </a:spcBef>
              <a:spcAft>
                <a:spcPts val="1200"/>
              </a:spcAft>
            </a:pPr>
            <a:endParaRPr lang="fr-CA" sz="2000" dirty="0"/>
          </a:p>
          <a:p>
            <a:endParaRPr lang="fr-CA" dirty="0"/>
          </a:p>
        </p:txBody>
      </p:sp>
      <p:sp>
        <p:nvSpPr>
          <p:cNvPr id="3" name="Titre 2"/>
          <p:cNvSpPr>
            <a:spLocks noGrp="1"/>
          </p:cNvSpPr>
          <p:nvPr>
            <p:ph type="title"/>
            <p:custDataLst>
              <p:tags r:id="rId3"/>
            </p:custDataLst>
          </p:nvPr>
        </p:nvSpPr>
        <p:spPr>
          <a:xfrm>
            <a:off x="1012549" y="1844904"/>
            <a:ext cx="4607672" cy="431968"/>
          </a:xfrm>
        </p:spPr>
        <p:txBody>
          <a:bodyPr/>
          <a:lstStyle/>
          <a:p>
            <a:r>
              <a:rPr lang="fr-CA" dirty="0"/>
              <a:t>Contenu de la formation</a:t>
            </a:r>
          </a:p>
        </p:txBody>
      </p:sp>
      <p:sp>
        <p:nvSpPr>
          <p:cNvPr id="5" name="Espace réservé du numéro de diapositive 4"/>
          <p:cNvSpPr>
            <a:spLocks noGrp="1"/>
          </p:cNvSpPr>
          <p:nvPr>
            <p:ph type="sldNum" sz="quarter" idx="11"/>
            <p:custDataLst>
              <p:tags r:id="rId4"/>
            </p:custDataLst>
          </p:nvPr>
        </p:nvSpPr>
        <p:spPr/>
        <p:txBody>
          <a:bodyPr/>
          <a:lstStyle/>
          <a:p>
            <a:fld id="{BC872325-CFE1-4496-83BC-FAAC16177CF3}" type="slidenum">
              <a:rPr lang="fr-CA" smtClean="0">
                <a:solidFill>
                  <a:prstClr val="black">
                    <a:tint val="75000"/>
                  </a:prstClr>
                </a:solidFill>
              </a:rPr>
              <a:pPr/>
              <a:t>3</a:t>
            </a:fld>
            <a:endParaRPr lang="fr-CA" dirty="0">
              <a:solidFill>
                <a:prstClr val="black">
                  <a:tint val="75000"/>
                </a:prstClr>
              </a:solidFill>
            </a:endParaRPr>
          </a:p>
        </p:txBody>
      </p:sp>
      <p:pic>
        <p:nvPicPr>
          <p:cNvPr id="4" name="Imag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85833" y="2420888"/>
            <a:ext cx="3890623" cy="2520280"/>
          </a:xfrm>
          <a:prstGeom prst="rect">
            <a:avLst/>
          </a:prstGeom>
        </p:spPr>
      </p:pic>
    </p:spTree>
    <p:custDataLst>
      <p:tags r:id="rId1"/>
    </p:custDataLst>
    <p:extLst>
      <p:ext uri="{BB962C8B-B14F-4D97-AF65-F5344CB8AC3E}">
        <p14:creationId xmlns:p14="http://schemas.microsoft.com/office/powerpoint/2010/main" val="318734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1"/>
          <p:cNvSpPr>
            <a:spLocks noGrp="1"/>
          </p:cNvSpPr>
          <p:nvPr>
            <p:ph type="subTitle" idx="1"/>
            <p:custDataLst>
              <p:tags r:id="rId1"/>
            </p:custDataLst>
          </p:nvPr>
        </p:nvSpPr>
        <p:spPr>
          <a:xfrm>
            <a:off x="1907705" y="3645024"/>
            <a:ext cx="3168351" cy="1800201"/>
          </a:xfrm>
        </p:spPr>
        <p:txBody>
          <a:bodyPr>
            <a:normAutofit/>
          </a:bodyPr>
          <a:lstStyle/>
          <a:p>
            <a:pPr marL="0" indent="0">
              <a:lnSpc>
                <a:spcPct val="100000"/>
              </a:lnSpc>
              <a:spcBef>
                <a:spcPts val="600"/>
              </a:spcBef>
              <a:spcAft>
                <a:spcPts val="0"/>
              </a:spcAft>
              <a:buNone/>
            </a:pPr>
            <a:r>
              <a:rPr lang="fr-CA" sz="2400" dirty="0">
                <a:solidFill>
                  <a:schemeClr val="accent2">
                    <a:lumMod val="50000"/>
                  </a:schemeClr>
                </a:solidFill>
                <a:latin typeface="Arial" panose="020B0604020202020204" pitchFamily="34" charset="0"/>
              </a:rPr>
              <a:t>Utilisation des fonds</a:t>
            </a:r>
          </a:p>
          <a:p>
            <a:pPr marL="0" indent="0">
              <a:lnSpc>
                <a:spcPct val="100000"/>
              </a:lnSpc>
              <a:spcBef>
                <a:spcPts val="600"/>
              </a:spcBef>
              <a:spcAft>
                <a:spcPts val="0"/>
              </a:spcAft>
              <a:buNone/>
            </a:pPr>
            <a:r>
              <a:rPr lang="fr-CA" sz="2400" dirty="0">
                <a:solidFill>
                  <a:schemeClr val="accent2">
                    <a:lumMod val="50000"/>
                  </a:schemeClr>
                </a:solidFill>
                <a:latin typeface="Arial" panose="020B0604020202020204" pitchFamily="34" charset="0"/>
              </a:rPr>
              <a:t>Vente d’équipement</a:t>
            </a:r>
          </a:p>
          <a:p>
            <a:pPr marL="0" indent="0">
              <a:lnSpc>
                <a:spcPct val="100000"/>
              </a:lnSpc>
              <a:spcBef>
                <a:spcPts val="600"/>
              </a:spcBef>
              <a:spcAft>
                <a:spcPts val="0"/>
              </a:spcAft>
              <a:buNone/>
            </a:pPr>
            <a:r>
              <a:rPr lang="fr-CA" sz="2400" dirty="0">
                <a:solidFill>
                  <a:schemeClr val="accent2">
                    <a:lumMod val="50000"/>
                  </a:schemeClr>
                </a:solidFill>
                <a:latin typeface="Arial" panose="020B0604020202020204" pitchFamily="34" charset="0"/>
              </a:rPr>
              <a:t>Approbation</a:t>
            </a:r>
          </a:p>
        </p:txBody>
      </p:sp>
      <p:sp>
        <p:nvSpPr>
          <p:cNvPr id="3" name="Titre 2"/>
          <p:cNvSpPr>
            <a:spLocks noGrp="1"/>
          </p:cNvSpPr>
          <p:nvPr>
            <p:ph type="ctrTitle"/>
            <p:custDataLst>
              <p:tags r:id="rId2"/>
            </p:custDataLst>
          </p:nvPr>
        </p:nvSpPr>
        <p:spPr>
          <a:xfrm>
            <a:off x="1907705" y="2420888"/>
            <a:ext cx="6120680" cy="972000"/>
          </a:xfrm>
        </p:spPr>
        <p:txBody>
          <a:bodyPr>
            <a:normAutofit/>
          </a:bodyPr>
          <a:lstStyle/>
          <a:p>
            <a:r>
              <a:rPr lang="fr-CA" sz="4400" dirty="0"/>
              <a:t>Principes généraux</a:t>
            </a:r>
          </a:p>
        </p:txBody>
      </p:sp>
      <p:sp>
        <p:nvSpPr>
          <p:cNvPr id="2" name="Espace réservé du numéro de diapositive 1"/>
          <p:cNvSpPr>
            <a:spLocks noGrp="1"/>
          </p:cNvSpPr>
          <p:nvPr>
            <p:ph type="sldNum" sz="quarter" idx="4"/>
            <p:custDataLst>
              <p:tags r:id="rId3"/>
            </p:custDataLst>
          </p:nvPr>
        </p:nvSpPr>
        <p:spPr/>
        <p:txBody>
          <a:bodyPr/>
          <a:lstStyle/>
          <a:p>
            <a:fld id="{BC872325-CFE1-4496-83BC-FAAC16177CF3}" type="slidenum">
              <a:rPr lang="fr-CA" smtClean="0">
                <a:solidFill>
                  <a:prstClr val="black">
                    <a:tint val="75000"/>
                  </a:prstClr>
                </a:solidFill>
              </a:rPr>
              <a:pPr/>
              <a:t>30</a:t>
            </a:fld>
            <a:endParaRPr lang="fr-CA" dirty="0">
              <a:solidFill>
                <a:prstClr val="black">
                  <a:tint val="75000"/>
                </a:prstClr>
              </a:solidFill>
            </a:endParaRPr>
          </a:p>
        </p:txBody>
      </p:sp>
    </p:spTree>
    <p:extLst>
      <p:ext uri="{BB962C8B-B14F-4D97-AF65-F5344CB8AC3E}">
        <p14:creationId xmlns:p14="http://schemas.microsoft.com/office/powerpoint/2010/main" val="41934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1054790" y="2313649"/>
            <a:ext cx="7405642" cy="3816423"/>
          </a:xfrm>
        </p:spPr>
        <p:txBody>
          <a:bodyPr/>
          <a:lstStyle/>
          <a:p>
            <a:pPr marL="342900" indent="-342900">
              <a:buFont typeface="Arial" panose="020B0604020202020204" pitchFamily="34" charset="0"/>
              <a:buChar char="•"/>
            </a:pPr>
            <a:endParaRPr lang="fr-CA" sz="1000" dirty="0"/>
          </a:p>
          <a:p>
            <a:pPr marL="342900" indent="-342900">
              <a:spcBef>
                <a:spcPts val="1200"/>
              </a:spcBef>
              <a:buFont typeface="Arial" panose="020B0604020202020204" pitchFamily="34" charset="0"/>
              <a:buChar char="•"/>
            </a:pPr>
            <a:r>
              <a:rPr lang="fr-CA" sz="1700" dirty="0">
                <a:solidFill>
                  <a:schemeClr val="tx2"/>
                </a:solidFill>
              </a:rPr>
              <a:t>Doivent être utilisés exclusivement pour les coûts directs de la recherche.</a:t>
            </a:r>
          </a:p>
        </p:txBody>
      </p:sp>
      <p:sp>
        <p:nvSpPr>
          <p:cNvPr id="3" name="Titre 2"/>
          <p:cNvSpPr>
            <a:spLocks noGrp="1"/>
          </p:cNvSpPr>
          <p:nvPr>
            <p:ph type="title"/>
            <p:custDataLst>
              <p:tags r:id="rId2"/>
            </p:custDataLst>
          </p:nvPr>
        </p:nvSpPr>
        <p:spPr>
          <a:xfrm>
            <a:off x="1011711" y="1887436"/>
            <a:ext cx="7560000" cy="431968"/>
          </a:xfrm>
        </p:spPr>
        <p:txBody>
          <a:bodyPr/>
          <a:lstStyle/>
          <a:p>
            <a:r>
              <a:rPr lang="fr-CA" dirty="0"/>
              <a:t>Principes généraux – utilisation des fonds</a:t>
            </a:r>
          </a:p>
        </p:txBody>
      </p:sp>
      <p:sp>
        <p:nvSpPr>
          <p:cNvPr id="4" name="Espace réservé du numéro de diapositive 3"/>
          <p:cNvSpPr>
            <a:spLocks noGrp="1"/>
          </p:cNvSpPr>
          <p:nvPr>
            <p:ph type="sldNum" sz="quarter" idx="11"/>
            <p:custDataLst>
              <p:tags r:id="rId3"/>
            </p:custDataLst>
          </p:nvPr>
        </p:nvSpPr>
        <p:spPr/>
        <p:txBody>
          <a:bodyPr/>
          <a:lstStyle/>
          <a:p>
            <a:fld id="{BC872325-CFE1-4496-83BC-FAAC16177CF3}" type="slidenum">
              <a:rPr lang="fr-CA" smtClean="0">
                <a:solidFill>
                  <a:prstClr val="black">
                    <a:tint val="75000"/>
                  </a:prstClr>
                </a:solidFill>
              </a:rPr>
              <a:pPr/>
              <a:t>31</a:t>
            </a:fld>
            <a:endParaRPr lang="fr-CA" dirty="0">
              <a:solidFill>
                <a:prstClr val="black">
                  <a:tint val="75000"/>
                </a:prstClr>
              </a:solidFill>
            </a:endParaRPr>
          </a:p>
        </p:txBody>
      </p:sp>
    </p:spTree>
    <p:extLst>
      <p:ext uri="{BB962C8B-B14F-4D97-AF65-F5344CB8AC3E}">
        <p14:creationId xmlns:p14="http://schemas.microsoft.com/office/powerpoint/2010/main" val="447889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1054790" y="2313649"/>
            <a:ext cx="7405642" cy="3816423"/>
          </a:xfrm>
        </p:spPr>
        <p:txBody>
          <a:bodyPr/>
          <a:lstStyle/>
          <a:p>
            <a:pPr marL="342900" indent="-342900">
              <a:buFont typeface="Arial" panose="020B0604020202020204" pitchFamily="34" charset="0"/>
              <a:buChar char="•"/>
            </a:pPr>
            <a:endParaRPr lang="fr-CA" sz="1000" dirty="0"/>
          </a:p>
          <a:p>
            <a:pPr marL="342900" indent="-342900">
              <a:spcBef>
                <a:spcPts val="1200"/>
              </a:spcBef>
              <a:buFont typeface="Arial" panose="020B0604020202020204" pitchFamily="34" charset="0"/>
              <a:buChar char="•"/>
            </a:pPr>
            <a:r>
              <a:rPr lang="fr-CA" sz="1700" dirty="0">
                <a:solidFill>
                  <a:schemeClr val="bg1">
                    <a:lumMod val="50000"/>
                  </a:schemeClr>
                </a:solidFill>
              </a:rPr>
              <a:t>Doivent être utilisés exclusivement pour les coûts directs de la recherche.</a:t>
            </a:r>
          </a:p>
          <a:p>
            <a:pPr marL="342900" indent="-342900">
              <a:spcBef>
                <a:spcPts val="1200"/>
              </a:spcBef>
              <a:buFont typeface="Arial" panose="020B0604020202020204" pitchFamily="34" charset="0"/>
              <a:buChar char="•"/>
            </a:pPr>
            <a:r>
              <a:rPr lang="fr-CA" sz="1700" dirty="0">
                <a:solidFill>
                  <a:schemeClr val="tx2"/>
                </a:solidFill>
              </a:rPr>
              <a:t>L’Université devant offrir un espace pour la recherche et les services de base, les coûts associés ne devraient pas être défrayés par le projet.</a:t>
            </a:r>
          </a:p>
        </p:txBody>
      </p:sp>
      <p:sp>
        <p:nvSpPr>
          <p:cNvPr id="3" name="Titre 2"/>
          <p:cNvSpPr>
            <a:spLocks noGrp="1"/>
          </p:cNvSpPr>
          <p:nvPr>
            <p:ph type="title"/>
            <p:custDataLst>
              <p:tags r:id="rId2"/>
            </p:custDataLst>
          </p:nvPr>
        </p:nvSpPr>
        <p:spPr>
          <a:xfrm>
            <a:off x="1011711" y="1887436"/>
            <a:ext cx="7560000" cy="431968"/>
          </a:xfrm>
        </p:spPr>
        <p:txBody>
          <a:bodyPr/>
          <a:lstStyle/>
          <a:p>
            <a:r>
              <a:rPr lang="fr-CA" dirty="0"/>
              <a:t>Principes généraux – utilisation des fonds</a:t>
            </a:r>
          </a:p>
        </p:txBody>
      </p:sp>
      <p:sp>
        <p:nvSpPr>
          <p:cNvPr id="4" name="Espace réservé du numéro de diapositive 3"/>
          <p:cNvSpPr>
            <a:spLocks noGrp="1"/>
          </p:cNvSpPr>
          <p:nvPr>
            <p:ph type="sldNum" sz="quarter" idx="11"/>
            <p:custDataLst>
              <p:tags r:id="rId3"/>
            </p:custDataLst>
          </p:nvPr>
        </p:nvSpPr>
        <p:spPr/>
        <p:txBody>
          <a:bodyPr/>
          <a:lstStyle/>
          <a:p>
            <a:fld id="{BC872325-CFE1-4496-83BC-FAAC16177CF3}" type="slidenum">
              <a:rPr lang="fr-CA" smtClean="0">
                <a:solidFill>
                  <a:prstClr val="black">
                    <a:tint val="75000"/>
                  </a:prstClr>
                </a:solidFill>
              </a:rPr>
              <a:pPr/>
              <a:t>32</a:t>
            </a:fld>
            <a:endParaRPr lang="fr-CA" dirty="0">
              <a:solidFill>
                <a:prstClr val="black">
                  <a:tint val="75000"/>
                </a:prstClr>
              </a:solidFill>
            </a:endParaRPr>
          </a:p>
        </p:txBody>
      </p:sp>
    </p:spTree>
    <p:extLst>
      <p:ext uri="{BB962C8B-B14F-4D97-AF65-F5344CB8AC3E}">
        <p14:creationId xmlns:p14="http://schemas.microsoft.com/office/powerpoint/2010/main" val="114231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1054790" y="2313649"/>
            <a:ext cx="7405642" cy="3816423"/>
          </a:xfrm>
        </p:spPr>
        <p:txBody>
          <a:bodyPr/>
          <a:lstStyle/>
          <a:p>
            <a:pPr marL="342900" indent="-342900">
              <a:buFont typeface="Arial" panose="020B0604020202020204" pitchFamily="34" charset="0"/>
              <a:buChar char="•"/>
            </a:pPr>
            <a:endParaRPr lang="fr-CA" sz="1000" dirty="0"/>
          </a:p>
          <a:p>
            <a:pPr marL="342900" indent="-342900">
              <a:spcBef>
                <a:spcPts val="1200"/>
              </a:spcBef>
              <a:buFont typeface="Arial" panose="020B0604020202020204" pitchFamily="34" charset="0"/>
              <a:buChar char="•"/>
            </a:pPr>
            <a:r>
              <a:rPr lang="fr-CA" sz="1700" dirty="0">
                <a:solidFill>
                  <a:schemeClr val="bg1">
                    <a:lumMod val="50000"/>
                  </a:schemeClr>
                </a:solidFill>
              </a:rPr>
              <a:t>Doivent être utilisés exclusivement pour les coûts directs de la recherche.</a:t>
            </a:r>
          </a:p>
          <a:p>
            <a:pPr marL="342900" indent="-342900">
              <a:spcBef>
                <a:spcPts val="1200"/>
              </a:spcBef>
              <a:buFont typeface="Arial" panose="020B0604020202020204" pitchFamily="34" charset="0"/>
              <a:buChar char="•"/>
            </a:pPr>
            <a:r>
              <a:rPr lang="fr-CA" sz="1700" dirty="0">
                <a:solidFill>
                  <a:schemeClr val="bg1">
                    <a:lumMod val="50000"/>
                  </a:schemeClr>
                </a:solidFill>
              </a:rPr>
              <a:t>L’Université devant offrir un espace pour la recherche et les services de base, les coûts associés ne devraient pas être défrayés par le projet.</a:t>
            </a:r>
          </a:p>
          <a:p>
            <a:pPr marL="342900" indent="-342900">
              <a:spcBef>
                <a:spcPts val="1200"/>
              </a:spcBef>
              <a:buFont typeface="Arial" panose="020B0604020202020204" pitchFamily="34" charset="0"/>
              <a:buChar char="•"/>
            </a:pPr>
            <a:r>
              <a:rPr lang="fr-CA" sz="1700" dirty="0">
                <a:solidFill>
                  <a:schemeClr val="tx2"/>
                </a:solidFill>
              </a:rPr>
              <a:t>L’Université doit bloquer les dépenses ne répondant pas aux critères d’admissibilité des organismes subventionnaires ou à ses propres politiques.</a:t>
            </a:r>
          </a:p>
        </p:txBody>
      </p:sp>
      <p:sp>
        <p:nvSpPr>
          <p:cNvPr id="3" name="Titre 2"/>
          <p:cNvSpPr>
            <a:spLocks noGrp="1"/>
          </p:cNvSpPr>
          <p:nvPr>
            <p:ph type="title"/>
            <p:custDataLst>
              <p:tags r:id="rId2"/>
            </p:custDataLst>
          </p:nvPr>
        </p:nvSpPr>
        <p:spPr>
          <a:xfrm>
            <a:off x="1011711" y="1887436"/>
            <a:ext cx="7560000" cy="431968"/>
          </a:xfrm>
        </p:spPr>
        <p:txBody>
          <a:bodyPr/>
          <a:lstStyle/>
          <a:p>
            <a:r>
              <a:rPr lang="fr-CA" dirty="0"/>
              <a:t>Principes généraux – utilisation des fonds</a:t>
            </a:r>
          </a:p>
        </p:txBody>
      </p:sp>
      <p:sp>
        <p:nvSpPr>
          <p:cNvPr id="4" name="Espace réservé du numéro de diapositive 3"/>
          <p:cNvSpPr>
            <a:spLocks noGrp="1"/>
          </p:cNvSpPr>
          <p:nvPr>
            <p:ph type="sldNum" sz="quarter" idx="11"/>
            <p:custDataLst>
              <p:tags r:id="rId3"/>
            </p:custDataLst>
          </p:nvPr>
        </p:nvSpPr>
        <p:spPr/>
        <p:txBody>
          <a:bodyPr/>
          <a:lstStyle/>
          <a:p>
            <a:fld id="{BC872325-CFE1-4496-83BC-FAAC16177CF3}" type="slidenum">
              <a:rPr lang="fr-CA" smtClean="0">
                <a:solidFill>
                  <a:prstClr val="black">
                    <a:tint val="75000"/>
                  </a:prstClr>
                </a:solidFill>
              </a:rPr>
              <a:pPr/>
              <a:t>33</a:t>
            </a:fld>
            <a:endParaRPr lang="fr-CA" dirty="0">
              <a:solidFill>
                <a:prstClr val="black">
                  <a:tint val="75000"/>
                </a:prstClr>
              </a:solidFill>
            </a:endParaRPr>
          </a:p>
        </p:txBody>
      </p:sp>
    </p:spTree>
    <p:extLst>
      <p:ext uri="{BB962C8B-B14F-4D97-AF65-F5344CB8AC3E}">
        <p14:creationId xmlns:p14="http://schemas.microsoft.com/office/powerpoint/2010/main" val="4906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1054790" y="2313649"/>
            <a:ext cx="7405642" cy="3816423"/>
          </a:xfrm>
        </p:spPr>
        <p:txBody>
          <a:bodyPr/>
          <a:lstStyle/>
          <a:p>
            <a:pPr marL="342900" indent="-342900">
              <a:buFont typeface="Arial" panose="020B0604020202020204" pitchFamily="34" charset="0"/>
              <a:buChar char="•"/>
            </a:pPr>
            <a:endParaRPr lang="fr-CA" sz="1000" dirty="0"/>
          </a:p>
          <a:p>
            <a:pPr marL="342900" indent="-342900">
              <a:spcBef>
                <a:spcPts val="1200"/>
              </a:spcBef>
              <a:buFont typeface="Arial" panose="020B0604020202020204" pitchFamily="34" charset="0"/>
              <a:buChar char="•"/>
            </a:pPr>
            <a:r>
              <a:rPr lang="fr-CA" sz="1700" dirty="0">
                <a:solidFill>
                  <a:schemeClr val="bg1">
                    <a:lumMod val="50000"/>
                  </a:schemeClr>
                </a:solidFill>
              </a:rPr>
              <a:t>Doivent être utilisés exclusivement pour les coûts directs de la recherche.</a:t>
            </a:r>
          </a:p>
          <a:p>
            <a:pPr marL="342900" indent="-342900">
              <a:spcBef>
                <a:spcPts val="1200"/>
              </a:spcBef>
              <a:buFont typeface="Arial" panose="020B0604020202020204" pitchFamily="34" charset="0"/>
              <a:buChar char="•"/>
            </a:pPr>
            <a:r>
              <a:rPr lang="fr-CA" sz="1700" dirty="0">
                <a:solidFill>
                  <a:schemeClr val="bg1">
                    <a:lumMod val="50000"/>
                  </a:schemeClr>
                </a:solidFill>
              </a:rPr>
              <a:t>L’Université devant offrir un espace pour la recherche et les services de base, les coûts associés ne devraient pas être défrayés par le projet.</a:t>
            </a:r>
          </a:p>
          <a:p>
            <a:pPr marL="342900" indent="-342900">
              <a:spcBef>
                <a:spcPts val="1200"/>
              </a:spcBef>
              <a:buFont typeface="Arial" panose="020B0604020202020204" pitchFamily="34" charset="0"/>
              <a:buChar char="•"/>
            </a:pPr>
            <a:r>
              <a:rPr lang="fr-CA" sz="1700" dirty="0">
                <a:solidFill>
                  <a:schemeClr val="bg1">
                    <a:lumMod val="50000"/>
                  </a:schemeClr>
                </a:solidFill>
              </a:rPr>
              <a:t>L’Université doit bloquer les dépenses ne répondant pas aux critères d’admissibilité des organismes subventionnaires ou à ses propres politiques.</a:t>
            </a:r>
          </a:p>
          <a:p>
            <a:pPr marL="342900" indent="-342900">
              <a:spcBef>
                <a:spcPts val="1200"/>
              </a:spcBef>
              <a:buFont typeface="Arial" panose="020B0604020202020204" pitchFamily="34" charset="0"/>
              <a:buChar char="•"/>
            </a:pPr>
            <a:r>
              <a:rPr lang="fr-CA" sz="1700" dirty="0">
                <a:solidFill>
                  <a:schemeClr val="tx2"/>
                </a:solidFill>
              </a:rPr>
              <a:t>La Direction des finances doit rendre compte de l’usage des fonds par un rapport financier annuel signé et approuvé par le titulaire de la subvention.</a:t>
            </a:r>
          </a:p>
        </p:txBody>
      </p:sp>
      <p:sp>
        <p:nvSpPr>
          <p:cNvPr id="3" name="Titre 2"/>
          <p:cNvSpPr>
            <a:spLocks noGrp="1"/>
          </p:cNvSpPr>
          <p:nvPr>
            <p:ph type="title"/>
            <p:custDataLst>
              <p:tags r:id="rId2"/>
            </p:custDataLst>
          </p:nvPr>
        </p:nvSpPr>
        <p:spPr>
          <a:xfrm>
            <a:off x="1011711" y="1887436"/>
            <a:ext cx="7560000" cy="431968"/>
          </a:xfrm>
        </p:spPr>
        <p:txBody>
          <a:bodyPr/>
          <a:lstStyle/>
          <a:p>
            <a:r>
              <a:rPr lang="fr-CA" dirty="0"/>
              <a:t>Principes généraux – utilisation des fonds</a:t>
            </a:r>
          </a:p>
        </p:txBody>
      </p:sp>
      <p:sp>
        <p:nvSpPr>
          <p:cNvPr id="4" name="Espace réservé du numéro de diapositive 3"/>
          <p:cNvSpPr>
            <a:spLocks noGrp="1"/>
          </p:cNvSpPr>
          <p:nvPr>
            <p:ph type="sldNum" sz="quarter" idx="11"/>
            <p:custDataLst>
              <p:tags r:id="rId3"/>
            </p:custDataLst>
          </p:nvPr>
        </p:nvSpPr>
        <p:spPr/>
        <p:txBody>
          <a:bodyPr/>
          <a:lstStyle/>
          <a:p>
            <a:fld id="{BC872325-CFE1-4496-83BC-FAAC16177CF3}" type="slidenum">
              <a:rPr lang="fr-CA" smtClean="0">
                <a:solidFill>
                  <a:prstClr val="black">
                    <a:tint val="75000"/>
                  </a:prstClr>
                </a:solidFill>
              </a:rPr>
              <a:pPr/>
              <a:t>34</a:t>
            </a:fld>
            <a:endParaRPr lang="fr-CA" dirty="0">
              <a:solidFill>
                <a:prstClr val="black">
                  <a:tint val="75000"/>
                </a:prstClr>
              </a:solidFill>
            </a:endParaRPr>
          </a:p>
        </p:txBody>
      </p:sp>
    </p:spTree>
    <p:extLst>
      <p:ext uri="{BB962C8B-B14F-4D97-AF65-F5344CB8AC3E}">
        <p14:creationId xmlns:p14="http://schemas.microsoft.com/office/powerpoint/2010/main" val="304706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1054790" y="2313649"/>
            <a:ext cx="7405642" cy="3816423"/>
          </a:xfrm>
        </p:spPr>
        <p:txBody>
          <a:bodyPr/>
          <a:lstStyle/>
          <a:p>
            <a:pPr marL="342900" indent="-342900">
              <a:buFont typeface="Arial" panose="020B0604020202020204" pitchFamily="34" charset="0"/>
              <a:buChar char="•"/>
            </a:pPr>
            <a:endParaRPr lang="fr-CA" sz="1000" dirty="0"/>
          </a:p>
          <a:p>
            <a:pPr marL="342900" indent="-342900">
              <a:spcBef>
                <a:spcPts val="1200"/>
              </a:spcBef>
              <a:buFont typeface="Arial" panose="020B0604020202020204" pitchFamily="34" charset="0"/>
              <a:buChar char="•"/>
            </a:pPr>
            <a:r>
              <a:rPr lang="fr-CA" sz="1700" dirty="0">
                <a:solidFill>
                  <a:schemeClr val="bg1">
                    <a:lumMod val="50000"/>
                  </a:schemeClr>
                </a:solidFill>
              </a:rPr>
              <a:t>Doivent être utilisés exclusivement pour les coûts directs de la recherche.</a:t>
            </a:r>
          </a:p>
          <a:p>
            <a:pPr marL="342900" indent="-342900">
              <a:spcBef>
                <a:spcPts val="1200"/>
              </a:spcBef>
              <a:buFont typeface="Arial" panose="020B0604020202020204" pitchFamily="34" charset="0"/>
              <a:buChar char="•"/>
            </a:pPr>
            <a:r>
              <a:rPr lang="fr-CA" sz="1700" dirty="0">
                <a:solidFill>
                  <a:schemeClr val="bg1">
                    <a:lumMod val="50000"/>
                  </a:schemeClr>
                </a:solidFill>
              </a:rPr>
              <a:t>L’Université devant offrir un espace pour la recherche et les services de base, les coûts associés ne devraient pas être défrayés par le projet.</a:t>
            </a:r>
          </a:p>
          <a:p>
            <a:pPr marL="342900" indent="-342900">
              <a:spcBef>
                <a:spcPts val="1200"/>
              </a:spcBef>
              <a:buFont typeface="Arial" panose="020B0604020202020204" pitchFamily="34" charset="0"/>
              <a:buChar char="•"/>
            </a:pPr>
            <a:r>
              <a:rPr lang="fr-CA" sz="1700" dirty="0">
                <a:solidFill>
                  <a:schemeClr val="bg1">
                    <a:lumMod val="50000"/>
                  </a:schemeClr>
                </a:solidFill>
              </a:rPr>
              <a:t>L’Université doit bloquer les dépenses ne répondant pas aux critères d’admissibilité des organismes subventionnaires ou à ses propres politiques.</a:t>
            </a:r>
          </a:p>
          <a:p>
            <a:pPr marL="342900" indent="-342900">
              <a:spcBef>
                <a:spcPts val="1200"/>
              </a:spcBef>
              <a:buFont typeface="Arial" panose="020B0604020202020204" pitchFamily="34" charset="0"/>
              <a:buChar char="•"/>
            </a:pPr>
            <a:r>
              <a:rPr lang="fr-CA" sz="1700" dirty="0">
                <a:solidFill>
                  <a:schemeClr val="bg1">
                    <a:lumMod val="50000"/>
                  </a:schemeClr>
                </a:solidFill>
              </a:rPr>
              <a:t>La Direction des finances doit rendre compte de l’usage des fonds par un rapport financier annuel signé et approuvé par le titulaire de la subvention.</a:t>
            </a:r>
          </a:p>
          <a:p>
            <a:pPr marL="342900" indent="-342900">
              <a:spcBef>
                <a:spcPts val="1200"/>
              </a:spcBef>
              <a:buFont typeface="Arial" panose="020B0604020202020204" pitchFamily="34" charset="0"/>
              <a:buChar char="•"/>
            </a:pPr>
            <a:r>
              <a:rPr lang="fr-CA" sz="1700" dirty="0">
                <a:solidFill>
                  <a:schemeClr val="tx2"/>
                </a:solidFill>
              </a:rPr>
              <a:t>Tout matériel ou équipement acheté par le biais d’une subvention de recherche fédérale ou provinciale est la propriété de l’Université et non du chercheur.</a:t>
            </a:r>
          </a:p>
        </p:txBody>
      </p:sp>
      <p:sp>
        <p:nvSpPr>
          <p:cNvPr id="3" name="Titre 2"/>
          <p:cNvSpPr>
            <a:spLocks noGrp="1"/>
          </p:cNvSpPr>
          <p:nvPr>
            <p:ph type="title"/>
            <p:custDataLst>
              <p:tags r:id="rId2"/>
            </p:custDataLst>
          </p:nvPr>
        </p:nvSpPr>
        <p:spPr>
          <a:xfrm>
            <a:off x="1011711" y="1887436"/>
            <a:ext cx="7560000" cy="431968"/>
          </a:xfrm>
        </p:spPr>
        <p:txBody>
          <a:bodyPr/>
          <a:lstStyle/>
          <a:p>
            <a:r>
              <a:rPr lang="fr-CA" dirty="0"/>
              <a:t>Principes généraux – utilisation des fonds</a:t>
            </a:r>
          </a:p>
        </p:txBody>
      </p:sp>
      <p:sp>
        <p:nvSpPr>
          <p:cNvPr id="4" name="Espace réservé du numéro de diapositive 3"/>
          <p:cNvSpPr>
            <a:spLocks noGrp="1"/>
          </p:cNvSpPr>
          <p:nvPr>
            <p:ph type="sldNum" sz="quarter" idx="11"/>
            <p:custDataLst>
              <p:tags r:id="rId3"/>
            </p:custDataLst>
          </p:nvPr>
        </p:nvSpPr>
        <p:spPr/>
        <p:txBody>
          <a:bodyPr/>
          <a:lstStyle/>
          <a:p>
            <a:fld id="{BC872325-CFE1-4496-83BC-FAAC16177CF3}" type="slidenum">
              <a:rPr lang="fr-CA" smtClean="0">
                <a:solidFill>
                  <a:prstClr val="black">
                    <a:tint val="75000"/>
                  </a:prstClr>
                </a:solidFill>
              </a:rPr>
              <a:pPr/>
              <a:t>35</a:t>
            </a:fld>
            <a:endParaRPr lang="fr-CA" dirty="0">
              <a:solidFill>
                <a:prstClr val="black">
                  <a:tint val="75000"/>
                </a:prstClr>
              </a:solidFill>
            </a:endParaRPr>
          </a:p>
        </p:txBody>
      </p:sp>
    </p:spTree>
    <p:extLst>
      <p:ext uri="{BB962C8B-B14F-4D97-AF65-F5344CB8AC3E}">
        <p14:creationId xmlns:p14="http://schemas.microsoft.com/office/powerpoint/2010/main" val="223614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1017882" y="2276872"/>
            <a:ext cx="7370542" cy="3816423"/>
          </a:xfrm>
        </p:spPr>
        <p:txBody>
          <a:bodyPr/>
          <a:lstStyle/>
          <a:p>
            <a:pPr marL="342900" indent="-342900">
              <a:buFont typeface="Arial" panose="020B0604020202020204" pitchFamily="34" charset="0"/>
              <a:buChar char="•"/>
            </a:pPr>
            <a:endParaRPr lang="fr-CA" sz="1000" dirty="0"/>
          </a:p>
          <a:p>
            <a:pPr marL="342900" indent="-342900">
              <a:spcBef>
                <a:spcPts val="600"/>
              </a:spcBef>
              <a:spcAft>
                <a:spcPts val="600"/>
              </a:spcAft>
              <a:buFont typeface="Arial" panose="020B0604020202020204" pitchFamily="34" charset="0"/>
              <a:buChar char="•"/>
            </a:pPr>
            <a:r>
              <a:rPr lang="fr-CA" sz="1800" dirty="0"/>
              <a:t>L’équipement acheté à l’intérieur des projets de recherche peut être vendu, une fois son utilisation terminée</a:t>
            </a:r>
          </a:p>
          <a:p>
            <a:pPr marL="342900" indent="-342900">
              <a:spcBef>
                <a:spcPts val="600"/>
              </a:spcBef>
              <a:spcAft>
                <a:spcPts val="600"/>
              </a:spcAft>
              <a:buFont typeface="Arial" panose="020B0604020202020204" pitchFamily="34" charset="0"/>
              <a:buChar char="•"/>
            </a:pPr>
            <a:r>
              <a:rPr lang="fr-CA" sz="1800" dirty="0"/>
              <a:t>Le produit de la vente ne pourra être utilisé que pour acheter des nouveaux équipements (valeur supérieure à 1000 $)</a:t>
            </a:r>
          </a:p>
          <a:p>
            <a:pPr marL="342900" indent="-342900">
              <a:spcBef>
                <a:spcPts val="600"/>
              </a:spcBef>
              <a:spcAft>
                <a:spcPts val="600"/>
              </a:spcAft>
              <a:buFont typeface="Arial" panose="020B0604020202020204" pitchFamily="34" charset="0"/>
              <a:buChar char="•"/>
            </a:pPr>
            <a:r>
              <a:rPr lang="fr-CA" sz="1800" dirty="0"/>
              <a:t>Il faut compléter le formulaire </a:t>
            </a:r>
            <a:r>
              <a:rPr lang="fr-CA" sz="1800" b="1" dirty="0">
                <a:solidFill>
                  <a:schemeClr val="tx2"/>
                </a:solidFill>
                <a:hlinkClick r:id="rId6"/>
              </a:rPr>
              <a:t>Disposition d’actifs</a:t>
            </a:r>
            <a:r>
              <a:rPr lang="fr-CA" sz="1800" dirty="0"/>
              <a:t> et l’envoyer à l’adresse </a:t>
            </a:r>
            <a:r>
              <a:rPr lang="fr-CA" sz="1800" dirty="0">
                <a:solidFill>
                  <a:schemeClr val="tx2"/>
                </a:solidFill>
              </a:rPr>
              <a:t>achats@fin.umontreal.ca</a:t>
            </a:r>
            <a:r>
              <a:rPr lang="fr-CA" sz="1800" dirty="0"/>
              <a:t>, à la Direction des approvisionnements et gestion contractuelle</a:t>
            </a:r>
          </a:p>
          <a:p>
            <a:pPr marL="342900" indent="-342900">
              <a:spcBef>
                <a:spcPts val="600"/>
              </a:spcBef>
              <a:spcAft>
                <a:spcPts val="600"/>
              </a:spcAft>
              <a:buFont typeface="Arial" panose="020B0604020202020204" pitchFamily="34" charset="0"/>
              <a:buChar char="•"/>
            </a:pPr>
            <a:r>
              <a:rPr lang="fr-CA" sz="1800" dirty="0"/>
              <a:t>Les informations suivantes doivent être communiquées :</a:t>
            </a:r>
          </a:p>
          <a:p>
            <a:pPr marL="540000" lvl="3">
              <a:lnSpc>
                <a:spcPct val="100000"/>
              </a:lnSpc>
              <a:spcBef>
                <a:spcPts val="300"/>
              </a:spcBef>
              <a:buFont typeface="Arial" panose="020B0604020202020204" pitchFamily="34" charset="0"/>
              <a:buChar char="•"/>
            </a:pPr>
            <a:r>
              <a:rPr lang="fr-CA" dirty="0"/>
              <a:t>Numéro du bon de commande</a:t>
            </a:r>
          </a:p>
          <a:p>
            <a:pPr marL="540000" lvl="3">
              <a:lnSpc>
                <a:spcPct val="100000"/>
              </a:lnSpc>
              <a:spcBef>
                <a:spcPts val="300"/>
              </a:spcBef>
              <a:buFont typeface="Arial" panose="020B0604020202020204" pitchFamily="34" charset="0"/>
              <a:buChar char="•"/>
            </a:pPr>
            <a:r>
              <a:rPr lang="fr-CA" dirty="0"/>
              <a:t>Date exacte de l’achat</a:t>
            </a:r>
          </a:p>
          <a:p>
            <a:pPr marL="540000" lvl="3">
              <a:lnSpc>
                <a:spcPct val="100000"/>
              </a:lnSpc>
              <a:spcBef>
                <a:spcPts val="300"/>
              </a:spcBef>
              <a:buFont typeface="Arial" panose="020B0604020202020204" pitchFamily="34" charset="0"/>
              <a:buChar char="•"/>
            </a:pPr>
            <a:r>
              <a:rPr lang="fr-CA" dirty="0"/>
              <a:t>Projet et compte GL imputés</a:t>
            </a:r>
          </a:p>
          <a:p>
            <a:pPr marL="540000" lvl="3">
              <a:lnSpc>
                <a:spcPct val="100000"/>
              </a:lnSpc>
              <a:spcBef>
                <a:spcPts val="300"/>
              </a:spcBef>
              <a:buFont typeface="Arial" panose="020B0604020202020204" pitchFamily="34" charset="0"/>
              <a:buChar char="•"/>
            </a:pPr>
            <a:r>
              <a:rPr lang="fr-CA" dirty="0"/>
              <a:t>Coût de l’achat</a:t>
            </a:r>
          </a:p>
          <a:p>
            <a:pPr lvl="1" indent="0">
              <a:spcBef>
                <a:spcPts val="1800"/>
              </a:spcBef>
              <a:buNone/>
            </a:pPr>
            <a:endParaRPr lang="fr-CA" sz="1600" dirty="0"/>
          </a:p>
        </p:txBody>
      </p:sp>
      <p:sp>
        <p:nvSpPr>
          <p:cNvPr id="3" name="Titre 2"/>
          <p:cNvSpPr>
            <a:spLocks noGrp="1"/>
          </p:cNvSpPr>
          <p:nvPr>
            <p:ph type="title"/>
            <p:custDataLst>
              <p:tags r:id="rId2"/>
            </p:custDataLst>
          </p:nvPr>
        </p:nvSpPr>
        <p:spPr>
          <a:xfrm>
            <a:off x="1017884" y="1844904"/>
            <a:ext cx="7560000" cy="431968"/>
          </a:xfrm>
        </p:spPr>
        <p:txBody>
          <a:bodyPr/>
          <a:lstStyle/>
          <a:p>
            <a:r>
              <a:rPr lang="fr-CA" dirty="0"/>
              <a:t>Principes généraux – vente d’équipement</a:t>
            </a:r>
          </a:p>
        </p:txBody>
      </p:sp>
      <p:sp>
        <p:nvSpPr>
          <p:cNvPr id="4" name="Espace réservé du numéro de diapositive 3"/>
          <p:cNvSpPr>
            <a:spLocks noGrp="1"/>
          </p:cNvSpPr>
          <p:nvPr>
            <p:ph type="sldNum" sz="quarter" idx="11"/>
            <p:custDataLst>
              <p:tags r:id="rId3"/>
            </p:custDataLst>
          </p:nvPr>
        </p:nvSpPr>
        <p:spPr/>
        <p:txBody>
          <a:bodyPr/>
          <a:lstStyle/>
          <a:p>
            <a:fld id="{BC872325-CFE1-4496-83BC-FAAC16177CF3}" type="slidenum">
              <a:rPr lang="fr-CA" smtClean="0">
                <a:solidFill>
                  <a:prstClr val="black">
                    <a:tint val="75000"/>
                  </a:prstClr>
                </a:solidFill>
              </a:rPr>
              <a:pPr/>
              <a:t>36</a:t>
            </a:fld>
            <a:endParaRPr lang="fr-CA" dirty="0">
              <a:solidFill>
                <a:prstClr val="black">
                  <a:tint val="75000"/>
                </a:prstClr>
              </a:solidFill>
            </a:endParaRPr>
          </a:p>
        </p:txBody>
      </p:sp>
    </p:spTree>
    <p:extLst>
      <p:ext uri="{BB962C8B-B14F-4D97-AF65-F5344CB8AC3E}">
        <p14:creationId xmlns:p14="http://schemas.microsoft.com/office/powerpoint/2010/main" val="1506920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1017882" y="1988760"/>
            <a:ext cx="7730582" cy="3672407"/>
          </a:xfrm>
        </p:spPr>
        <p:txBody>
          <a:bodyPr/>
          <a:lstStyle/>
          <a:p>
            <a:pPr marL="342900" indent="-342900">
              <a:buFont typeface="Arial" panose="020B0604020202020204" pitchFamily="34" charset="0"/>
              <a:buChar char="•"/>
            </a:pPr>
            <a:endParaRPr lang="fr-CA" sz="1100" dirty="0"/>
          </a:p>
          <a:p>
            <a:pPr>
              <a:spcBef>
                <a:spcPts val="0"/>
              </a:spcBef>
            </a:pPr>
            <a:r>
              <a:rPr lang="fr-CA" sz="1500" dirty="0"/>
              <a:t>Toutes les transactions doivent être approuvées par le titulaire de la subvention ou son délégué. </a:t>
            </a:r>
          </a:p>
          <a:p>
            <a:pPr lvl="2" indent="0">
              <a:lnSpc>
                <a:spcPct val="150000"/>
              </a:lnSpc>
              <a:spcBef>
                <a:spcPts val="600"/>
              </a:spcBef>
              <a:buNone/>
            </a:pPr>
            <a:r>
              <a:rPr lang="fr-CA" sz="1500" dirty="0"/>
              <a:t>Se référer aux Directives et méthodes :</a:t>
            </a:r>
          </a:p>
          <a:p>
            <a:pPr marL="969750" lvl="3" indent="-285750">
              <a:lnSpc>
                <a:spcPct val="100000"/>
              </a:lnSpc>
              <a:spcBef>
                <a:spcPts val="600"/>
              </a:spcBef>
              <a:buFont typeface="Arial" panose="020B0604020202020204" pitchFamily="34" charset="0"/>
              <a:buChar char="•"/>
            </a:pPr>
            <a:r>
              <a:rPr lang="fr-CA" sz="1500" dirty="0"/>
              <a:t>DF-7A	Frais de représentation</a:t>
            </a:r>
          </a:p>
          <a:p>
            <a:pPr marL="969750" lvl="3" indent="-285750">
              <a:lnSpc>
                <a:spcPct val="100000"/>
              </a:lnSpc>
              <a:spcBef>
                <a:spcPts val="600"/>
              </a:spcBef>
              <a:buFont typeface="Arial" panose="020B0604020202020204" pitchFamily="34" charset="0"/>
              <a:buChar char="•"/>
            </a:pPr>
            <a:r>
              <a:rPr lang="fr-CA" sz="1500" dirty="0"/>
              <a:t>DF-7B	Frais de réception</a:t>
            </a:r>
          </a:p>
          <a:p>
            <a:pPr marL="969750" lvl="3" indent="-285750">
              <a:lnSpc>
                <a:spcPct val="100000"/>
              </a:lnSpc>
              <a:spcBef>
                <a:spcPts val="600"/>
              </a:spcBef>
              <a:buFont typeface="Arial" panose="020B0604020202020204" pitchFamily="34" charset="0"/>
              <a:buChar char="•"/>
            </a:pPr>
            <a:r>
              <a:rPr lang="fr-CA" sz="1500" dirty="0"/>
              <a:t>DF-8	Frais de voyage et de déplacement</a:t>
            </a:r>
          </a:p>
          <a:p>
            <a:pPr marL="969750" lvl="3" indent="-285750">
              <a:lnSpc>
                <a:spcPct val="100000"/>
              </a:lnSpc>
              <a:spcBef>
                <a:spcPts val="600"/>
              </a:spcBef>
              <a:buFont typeface="Arial" panose="020B0604020202020204" pitchFamily="34" charset="0"/>
              <a:buChar char="•"/>
            </a:pPr>
            <a:r>
              <a:rPr lang="fr-CA" sz="1500" dirty="0"/>
              <a:t>DF-10	Normes d’approbation des dépenses</a:t>
            </a:r>
          </a:p>
          <a:p>
            <a:pPr lvl="2" indent="0">
              <a:lnSpc>
                <a:spcPct val="100000"/>
              </a:lnSpc>
              <a:buNone/>
            </a:pPr>
            <a:r>
              <a:rPr lang="fr-CA" sz="1500" dirty="0"/>
              <a:t>Critères à remplir pour devenir un délégué </a:t>
            </a:r>
          </a:p>
          <a:p>
            <a:pPr marL="969750" lvl="3" indent="-285750">
              <a:lnSpc>
                <a:spcPct val="100000"/>
              </a:lnSpc>
              <a:buFont typeface="Arial" panose="020B0604020202020204" pitchFamily="34" charset="0"/>
              <a:buChar char="•"/>
            </a:pPr>
            <a:r>
              <a:rPr lang="fr-CA" sz="1500" dirty="0"/>
              <a:t>Être membre de l’équipe de recherche du titulaire de la subvention</a:t>
            </a:r>
          </a:p>
          <a:p>
            <a:pPr marL="969750" lvl="3" indent="-285750">
              <a:lnSpc>
                <a:spcPct val="100000"/>
              </a:lnSpc>
              <a:buFont typeface="Arial" panose="020B0604020202020204" pitchFamily="34" charset="0"/>
              <a:buChar char="•"/>
            </a:pPr>
            <a:r>
              <a:rPr lang="fr-CA" sz="1500" dirty="0"/>
              <a:t>Être au fait du projet de recherche et/ou collaborer aux travaux de recherche</a:t>
            </a:r>
          </a:p>
          <a:p>
            <a:pPr marL="969750" lvl="3" indent="-285750">
              <a:lnSpc>
                <a:spcPct val="100000"/>
              </a:lnSpc>
              <a:buFont typeface="Arial" panose="020B0604020202020204" pitchFamily="34" charset="0"/>
              <a:buChar char="•"/>
            </a:pPr>
            <a:r>
              <a:rPr lang="fr-CA" sz="1500" dirty="0"/>
              <a:t>Posséder une adresse institutionnelle (se terminant par @umontreal.ca)</a:t>
            </a:r>
          </a:p>
          <a:p>
            <a:pPr lvl="3" indent="0">
              <a:lnSpc>
                <a:spcPct val="100000"/>
              </a:lnSpc>
              <a:buNone/>
            </a:pPr>
            <a:r>
              <a:rPr lang="fr-CA" sz="1500" dirty="0"/>
              <a:t>Le délégué peut notamment être un professionnel de recherche, un auxiliaire de recherche, un technicien de recherche ou de laboratoire, ou un stagiaire postdoctoral salarié.</a:t>
            </a:r>
          </a:p>
          <a:p>
            <a:pPr lvl="3" indent="0">
              <a:lnSpc>
                <a:spcPct val="100000"/>
              </a:lnSpc>
              <a:buNone/>
            </a:pPr>
            <a:endParaRPr lang="fr-CA" dirty="0"/>
          </a:p>
          <a:p>
            <a:pPr marL="969750" lvl="3" indent="-285750">
              <a:lnSpc>
                <a:spcPct val="100000"/>
              </a:lnSpc>
              <a:buFont typeface="Arial" panose="020B0604020202020204" pitchFamily="34" charset="0"/>
              <a:buChar char="•"/>
            </a:pPr>
            <a:endParaRPr lang="fr-CA" dirty="0"/>
          </a:p>
        </p:txBody>
      </p:sp>
      <p:sp>
        <p:nvSpPr>
          <p:cNvPr id="3" name="Titre 2"/>
          <p:cNvSpPr>
            <a:spLocks noGrp="1"/>
          </p:cNvSpPr>
          <p:nvPr>
            <p:ph type="title"/>
            <p:custDataLst>
              <p:tags r:id="rId2"/>
            </p:custDataLst>
          </p:nvPr>
        </p:nvSpPr>
        <p:spPr>
          <a:xfrm>
            <a:off x="1017884" y="1628800"/>
            <a:ext cx="7560000" cy="431968"/>
          </a:xfrm>
        </p:spPr>
        <p:txBody>
          <a:bodyPr/>
          <a:lstStyle/>
          <a:p>
            <a:r>
              <a:rPr lang="fr-CA" dirty="0">
                <a:hlinkClick r:id="rId6"/>
              </a:rPr>
              <a:t>Principes généraux – approbation</a:t>
            </a:r>
            <a:endParaRPr lang="fr-CA" dirty="0"/>
          </a:p>
        </p:txBody>
      </p:sp>
      <p:sp>
        <p:nvSpPr>
          <p:cNvPr id="4" name="Espace réservé du numéro de diapositive 3"/>
          <p:cNvSpPr>
            <a:spLocks noGrp="1"/>
          </p:cNvSpPr>
          <p:nvPr>
            <p:ph type="sldNum" sz="quarter" idx="11"/>
            <p:custDataLst>
              <p:tags r:id="rId3"/>
            </p:custDataLst>
          </p:nvPr>
        </p:nvSpPr>
        <p:spPr/>
        <p:txBody>
          <a:bodyPr/>
          <a:lstStyle/>
          <a:p>
            <a:fld id="{BC872325-CFE1-4496-83BC-FAAC16177CF3}" type="slidenum">
              <a:rPr lang="fr-CA" smtClean="0">
                <a:solidFill>
                  <a:prstClr val="black">
                    <a:tint val="75000"/>
                  </a:prstClr>
                </a:solidFill>
              </a:rPr>
              <a:pPr/>
              <a:t>37</a:t>
            </a:fld>
            <a:endParaRPr lang="fr-CA" dirty="0">
              <a:solidFill>
                <a:prstClr val="black">
                  <a:tint val="75000"/>
                </a:prstClr>
              </a:solidFill>
            </a:endParaRPr>
          </a:p>
        </p:txBody>
      </p:sp>
    </p:spTree>
    <p:extLst>
      <p:ext uri="{BB962C8B-B14F-4D97-AF65-F5344CB8AC3E}">
        <p14:creationId xmlns:p14="http://schemas.microsoft.com/office/powerpoint/2010/main" val="3296016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1017882" y="2420938"/>
            <a:ext cx="7730582" cy="3744365"/>
          </a:xfrm>
        </p:spPr>
        <p:txBody>
          <a:bodyPr/>
          <a:lstStyle/>
          <a:p>
            <a:pPr marL="285750" indent="-285750">
              <a:lnSpc>
                <a:spcPct val="100000"/>
              </a:lnSpc>
              <a:spcBef>
                <a:spcPts val="900"/>
              </a:spcBef>
              <a:buFont typeface="Arial" panose="020B0604020202020204" pitchFamily="34" charset="0"/>
              <a:buChar char="•"/>
            </a:pPr>
            <a:r>
              <a:rPr lang="fr-CA" sz="1800" dirty="0">
                <a:solidFill>
                  <a:schemeClr val="tx1"/>
                </a:solidFill>
              </a:rPr>
              <a:t>Identifier, au sein de son équipe, une personne correspondant aux critères énumérés précédemment</a:t>
            </a:r>
          </a:p>
          <a:p>
            <a:pPr marL="285750" indent="-285750">
              <a:lnSpc>
                <a:spcPct val="100000"/>
              </a:lnSpc>
              <a:spcBef>
                <a:spcPts val="900"/>
              </a:spcBef>
              <a:buFont typeface="Arial" panose="020B0604020202020204" pitchFamily="34" charset="0"/>
              <a:buChar char="•"/>
            </a:pPr>
            <a:r>
              <a:rPr lang="fr-CA" sz="1800" dirty="0">
                <a:solidFill>
                  <a:schemeClr val="tx1"/>
                </a:solidFill>
              </a:rPr>
              <a:t>Remplir le formulaire </a:t>
            </a:r>
            <a:r>
              <a:rPr lang="fr-CA" sz="1800" b="1" dirty="0">
                <a:solidFill>
                  <a:schemeClr val="tx1"/>
                </a:solidFill>
                <a:hlinkClick r:id="rId6"/>
              </a:rPr>
              <a:t>Signataires autorisés pour fonds de recherche </a:t>
            </a:r>
            <a:r>
              <a:rPr lang="fr-CA" sz="1800" dirty="0">
                <a:solidFill>
                  <a:schemeClr val="tx1"/>
                </a:solidFill>
              </a:rPr>
              <a:t>et l'acheminer à l'adresse suivante: </a:t>
            </a:r>
            <a:r>
              <a:rPr lang="fr-CA" sz="1800" dirty="0">
                <a:solidFill>
                  <a:schemeClr val="tx1"/>
                </a:solidFill>
                <a:hlinkClick r:id="rId7"/>
              </a:rPr>
              <a:t>signataire@fin.umontreal.ca</a:t>
            </a:r>
            <a:endParaRPr lang="fr-CA" sz="1800" dirty="0">
              <a:solidFill>
                <a:schemeClr val="tx1"/>
              </a:solidFill>
            </a:endParaRPr>
          </a:p>
          <a:p>
            <a:pPr marL="285750" indent="-285750">
              <a:lnSpc>
                <a:spcPct val="100000"/>
              </a:lnSpc>
              <a:spcBef>
                <a:spcPts val="900"/>
              </a:spcBef>
              <a:buFont typeface="Arial" panose="020B0604020202020204" pitchFamily="34" charset="0"/>
              <a:buChar char="•"/>
            </a:pPr>
            <a:r>
              <a:rPr lang="fr-CA" sz="1800" dirty="0">
                <a:solidFill>
                  <a:schemeClr val="tx1"/>
                </a:solidFill>
              </a:rPr>
              <a:t>Dans </a:t>
            </a:r>
            <a:r>
              <a:rPr lang="fr-CA" sz="1800" b="1" dirty="0">
                <a:solidFill>
                  <a:schemeClr val="tx1"/>
                </a:solidFill>
              </a:rPr>
              <a:t>Gestion Accès Synchro</a:t>
            </a:r>
            <a:r>
              <a:rPr lang="fr-CA" sz="1800" dirty="0">
                <a:solidFill>
                  <a:schemeClr val="tx1"/>
                </a:solidFill>
              </a:rPr>
              <a:t>, remplir une demande d’accès </a:t>
            </a:r>
            <a:r>
              <a:rPr lang="fr-CA" sz="1800" b="1" dirty="0">
                <a:solidFill>
                  <a:schemeClr val="tx1"/>
                </a:solidFill>
              </a:rPr>
              <a:t>Finances – délégué de recherche</a:t>
            </a:r>
          </a:p>
          <a:p>
            <a:endParaRPr lang="fr-CA" sz="1800" dirty="0"/>
          </a:p>
        </p:txBody>
      </p:sp>
      <p:sp>
        <p:nvSpPr>
          <p:cNvPr id="3" name="Titre 2"/>
          <p:cNvSpPr>
            <a:spLocks noGrp="1"/>
          </p:cNvSpPr>
          <p:nvPr>
            <p:ph type="title"/>
            <p:custDataLst>
              <p:tags r:id="rId2"/>
            </p:custDataLst>
          </p:nvPr>
        </p:nvSpPr>
        <p:spPr>
          <a:xfrm>
            <a:off x="1017884" y="1844904"/>
            <a:ext cx="7560000" cy="431968"/>
          </a:xfrm>
        </p:spPr>
        <p:txBody>
          <a:bodyPr/>
          <a:lstStyle/>
          <a:p>
            <a:pPr>
              <a:spcBef>
                <a:spcPts val="0"/>
              </a:spcBef>
            </a:pPr>
            <a:r>
              <a:rPr lang="fr-CA" sz="2000" b="1" dirty="0"/>
              <a:t>Procédures pour désigner un délégué :</a:t>
            </a:r>
            <a:endParaRPr lang="fr-CA" sz="2000" dirty="0"/>
          </a:p>
        </p:txBody>
      </p:sp>
      <p:sp>
        <p:nvSpPr>
          <p:cNvPr id="4" name="Espace réservé du numéro de diapositive 3"/>
          <p:cNvSpPr>
            <a:spLocks noGrp="1"/>
          </p:cNvSpPr>
          <p:nvPr>
            <p:ph type="sldNum" sz="quarter" idx="11"/>
            <p:custDataLst>
              <p:tags r:id="rId3"/>
            </p:custDataLst>
          </p:nvPr>
        </p:nvSpPr>
        <p:spPr/>
        <p:txBody>
          <a:bodyPr/>
          <a:lstStyle/>
          <a:p>
            <a:fld id="{BC872325-CFE1-4496-83BC-FAAC16177CF3}" type="slidenum">
              <a:rPr lang="fr-CA" smtClean="0">
                <a:solidFill>
                  <a:prstClr val="black">
                    <a:tint val="75000"/>
                  </a:prstClr>
                </a:solidFill>
              </a:rPr>
              <a:pPr/>
              <a:t>38</a:t>
            </a:fld>
            <a:endParaRPr lang="fr-CA" dirty="0">
              <a:solidFill>
                <a:prstClr val="black">
                  <a:tint val="75000"/>
                </a:prstClr>
              </a:solidFill>
            </a:endParaRPr>
          </a:p>
        </p:txBody>
      </p:sp>
    </p:spTree>
    <p:extLst>
      <p:ext uri="{BB962C8B-B14F-4D97-AF65-F5344CB8AC3E}">
        <p14:creationId xmlns:p14="http://schemas.microsoft.com/office/powerpoint/2010/main" val="28165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1017882" y="2420938"/>
            <a:ext cx="7730582" cy="3744365"/>
          </a:xfrm>
        </p:spPr>
        <p:txBody>
          <a:bodyPr/>
          <a:lstStyle/>
          <a:p>
            <a:pPr marL="285750" indent="-285750">
              <a:lnSpc>
                <a:spcPct val="100000"/>
              </a:lnSpc>
              <a:spcBef>
                <a:spcPts val="900"/>
              </a:spcBef>
              <a:buFont typeface="Arial" panose="020B0604020202020204" pitchFamily="34" charset="0"/>
              <a:buChar char="•"/>
            </a:pPr>
            <a:r>
              <a:rPr lang="fr-CA" sz="1800" dirty="0">
                <a:solidFill>
                  <a:schemeClr val="tx2"/>
                </a:solidFill>
              </a:rPr>
              <a:t>Les directives et méthodes en vigueur ont été respectées (formules, admissibilité et justification des dépenses).</a:t>
            </a:r>
          </a:p>
          <a:p>
            <a:endParaRPr lang="fr-CA" sz="1800" dirty="0"/>
          </a:p>
        </p:txBody>
      </p:sp>
      <p:sp>
        <p:nvSpPr>
          <p:cNvPr id="3" name="Titre 2"/>
          <p:cNvSpPr>
            <a:spLocks noGrp="1"/>
          </p:cNvSpPr>
          <p:nvPr>
            <p:ph type="title"/>
            <p:custDataLst>
              <p:tags r:id="rId2"/>
            </p:custDataLst>
          </p:nvPr>
        </p:nvSpPr>
        <p:spPr>
          <a:xfrm>
            <a:off x="1017884" y="1844904"/>
            <a:ext cx="7560000" cy="431968"/>
          </a:xfrm>
        </p:spPr>
        <p:txBody>
          <a:bodyPr/>
          <a:lstStyle/>
          <a:p>
            <a:pPr>
              <a:spcBef>
                <a:spcPts val="0"/>
              </a:spcBef>
            </a:pPr>
            <a:r>
              <a:rPr lang="fr-CA" sz="2000" b="1" dirty="0"/>
              <a:t>Le titulaire de la subvention ou son délégué s’engage à vérifier et confirmer que :</a:t>
            </a:r>
            <a:endParaRPr lang="fr-CA" sz="2000" dirty="0"/>
          </a:p>
        </p:txBody>
      </p:sp>
      <p:sp>
        <p:nvSpPr>
          <p:cNvPr id="4" name="Espace réservé du numéro de diapositive 3"/>
          <p:cNvSpPr>
            <a:spLocks noGrp="1"/>
          </p:cNvSpPr>
          <p:nvPr>
            <p:ph type="sldNum" sz="quarter" idx="11"/>
            <p:custDataLst>
              <p:tags r:id="rId3"/>
            </p:custDataLst>
          </p:nvPr>
        </p:nvSpPr>
        <p:spPr/>
        <p:txBody>
          <a:bodyPr/>
          <a:lstStyle/>
          <a:p>
            <a:fld id="{BC872325-CFE1-4496-83BC-FAAC16177CF3}" type="slidenum">
              <a:rPr lang="fr-CA" smtClean="0">
                <a:solidFill>
                  <a:prstClr val="black">
                    <a:tint val="75000"/>
                  </a:prstClr>
                </a:solidFill>
              </a:rPr>
              <a:pPr/>
              <a:t>39</a:t>
            </a:fld>
            <a:endParaRPr lang="fr-CA" dirty="0">
              <a:solidFill>
                <a:prstClr val="black">
                  <a:tint val="75000"/>
                </a:prstClr>
              </a:solidFill>
            </a:endParaRPr>
          </a:p>
        </p:txBody>
      </p:sp>
    </p:spTree>
    <p:extLst>
      <p:ext uri="{BB962C8B-B14F-4D97-AF65-F5344CB8AC3E}">
        <p14:creationId xmlns:p14="http://schemas.microsoft.com/office/powerpoint/2010/main" val="116202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1017883" y="2924944"/>
            <a:ext cx="1249861" cy="3456384"/>
          </a:xfrm>
        </p:spPr>
        <p:txBody>
          <a:bodyPr/>
          <a:lstStyle/>
          <a:p>
            <a:pPr marL="266400" indent="-266400" algn="ctr">
              <a:spcBef>
                <a:spcPts val="1200"/>
              </a:spcBef>
              <a:buFont typeface="Arial" panose="020B0604020202020204" pitchFamily="34" charset="0"/>
              <a:buChar char="•"/>
            </a:pPr>
            <a:endParaRPr lang="fr-CA" sz="1600" dirty="0"/>
          </a:p>
          <a:p>
            <a:pPr>
              <a:spcBef>
                <a:spcPts val="1200"/>
              </a:spcBef>
            </a:pPr>
            <a:r>
              <a:rPr lang="fr-CA" sz="2400" b="1" dirty="0">
                <a:solidFill>
                  <a:schemeClr val="accent2">
                    <a:lumMod val="50000"/>
                  </a:schemeClr>
                </a:solidFill>
              </a:rPr>
              <a:t>CRSNG</a:t>
            </a:r>
          </a:p>
          <a:p>
            <a:pPr>
              <a:spcBef>
                <a:spcPts val="1200"/>
              </a:spcBef>
            </a:pPr>
            <a:r>
              <a:rPr lang="fr-CA" sz="2400" b="1" dirty="0">
                <a:solidFill>
                  <a:schemeClr val="accent2">
                    <a:lumMod val="50000"/>
                  </a:schemeClr>
                </a:solidFill>
              </a:rPr>
              <a:t>CRSH</a:t>
            </a:r>
          </a:p>
          <a:p>
            <a:pPr>
              <a:spcBef>
                <a:spcPts val="1200"/>
              </a:spcBef>
            </a:pPr>
            <a:r>
              <a:rPr lang="fr-CA" sz="2400" b="1" dirty="0">
                <a:solidFill>
                  <a:schemeClr val="accent2">
                    <a:lumMod val="50000"/>
                  </a:schemeClr>
                </a:solidFill>
              </a:rPr>
              <a:t>IRSC</a:t>
            </a:r>
          </a:p>
          <a:p>
            <a:pPr>
              <a:spcBef>
                <a:spcPts val="1200"/>
              </a:spcBef>
            </a:pPr>
            <a:endParaRPr lang="fr-CA" sz="2400" b="1" dirty="0">
              <a:solidFill>
                <a:schemeClr val="accent2">
                  <a:lumMod val="50000"/>
                </a:schemeClr>
              </a:solidFill>
            </a:endParaRPr>
          </a:p>
        </p:txBody>
      </p:sp>
      <p:sp>
        <p:nvSpPr>
          <p:cNvPr id="3" name="Titre 2"/>
          <p:cNvSpPr>
            <a:spLocks noGrp="1"/>
          </p:cNvSpPr>
          <p:nvPr>
            <p:ph type="title"/>
            <p:custDataLst>
              <p:tags r:id="rId2"/>
            </p:custDataLst>
          </p:nvPr>
        </p:nvSpPr>
        <p:spPr>
          <a:xfrm>
            <a:off x="1043608" y="1844904"/>
            <a:ext cx="5930380" cy="431968"/>
          </a:xfrm>
        </p:spPr>
        <p:txBody>
          <a:bodyPr/>
          <a:lstStyle/>
          <a:p>
            <a:r>
              <a:rPr lang="fr-CA" dirty="0">
                <a:solidFill>
                  <a:schemeClr val="tx1">
                    <a:lumMod val="85000"/>
                    <a:lumOff val="15000"/>
                  </a:schemeClr>
                </a:solidFill>
              </a:rPr>
              <a:t>Organismes subventionnaires fédéraux</a:t>
            </a:r>
            <a:endParaRPr lang="fr-CA" dirty="0"/>
          </a:p>
        </p:txBody>
      </p:sp>
      <p:sp>
        <p:nvSpPr>
          <p:cNvPr id="4" name="Espace réservé du contenu 1"/>
          <p:cNvSpPr txBox="1">
            <a:spLocks/>
          </p:cNvSpPr>
          <p:nvPr>
            <p:custDataLst>
              <p:tags r:id="rId3"/>
            </p:custDataLst>
          </p:nvPr>
        </p:nvSpPr>
        <p:spPr>
          <a:xfrm>
            <a:off x="2411760" y="2924943"/>
            <a:ext cx="6732240" cy="3456384"/>
          </a:xfrm>
          <a:prstGeom prst="rect">
            <a:avLst/>
          </a:prstGeom>
        </p:spPr>
        <p:txBody>
          <a:bodyPr vert="horz" lIns="0" tIns="0" rIns="0" bIns="0" rtlCol="0">
            <a:noAutofit/>
          </a:bodyPr>
          <a:lstStyle>
            <a:lvl1pPr marL="0" indent="0" algn="l" defTabSz="914400" rtl="0" eaLnBrk="1" latinLnBrk="0" hangingPunct="1">
              <a:lnSpc>
                <a:spcPct val="90000"/>
              </a:lnSpc>
              <a:spcBef>
                <a:spcPts val="2400"/>
              </a:spcBef>
              <a:spcAft>
                <a:spcPts val="0"/>
              </a:spcAft>
              <a:buSzPct val="95000"/>
              <a:buFontTx/>
              <a:buNone/>
              <a:defRPr lang="fr-FR" sz="2200" kern="1200" dirty="0" smtClean="0">
                <a:solidFill>
                  <a:schemeClr val="tx1">
                    <a:lumMod val="95000"/>
                    <a:lumOff val="5000"/>
                  </a:schemeClr>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90000"/>
              </a:lnSpc>
              <a:spcBef>
                <a:spcPts val="600"/>
              </a:spcBef>
              <a:buSzPct val="90000"/>
              <a:buFont typeface="Wingdings" panose="05000000000000000000" pitchFamily="2" charset="2"/>
              <a:buChar char="§"/>
              <a:defRPr lang="fr-FR" sz="2000" kern="1200">
                <a:solidFill>
                  <a:schemeClr val="tx1"/>
                </a:solidFill>
                <a:latin typeface="Arial" pitchFamily="34" charset="0"/>
                <a:ea typeface="+mn-ea"/>
                <a:cs typeface="Arial" pitchFamily="34" charset="0"/>
              </a:defRPr>
            </a:lvl2pPr>
            <a:lvl3pPr marL="486000" indent="-216000" algn="l" defTabSz="914400" rtl="0" eaLnBrk="1" latinLnBrk="0" hangingPunct="1">
              <a:lnSpc>
                <a:spcPct val="90000"/>
              </a:lnSpc>
              <a:spcBef>
                <a:spcPts val="1200"/>
              </a:spcBef>
              <a:buSzPct val="95000"/>
              <a:buFont typeface="Wingdings" panose="05000000000000000000" pitchFamily="2" charset="2"/>
              <a:buChar char="§"/>
              <a:defRPr sz="1800" kern="1200">
                <a:solidFill>
                  <a:schemeClr val="tx1"/>
                </a:solidFill>
                <a:latin typeface="Arial" pitchFamily="34" charset="0"/>
                <a:ea typeface="+mn-ea"/>
                <a:cs typeface="Arial" pitchFamily="34" charset="0"/>
              </a:defRPr>
            </a:lvl3pPr>
            <a:lvl4pPr marL="684000" indent="-216000" algn="l" defTabSz="914400" rtl="0" eaLnBrk="1" latinLnBrk="0" hangingPunct="1">
              <a:lnSpc>
                <a:spcPct val="90000"/>
              </a:lnSpc>
              <a:spcBef>
                <a:spcPts val="500"/>
              </a:spcBef>
              <a:buSzPct val="90000"/>
              <a:buFont typeface="Wingdings" panose="05000000000000000000" pitchFamily="2" charset="2"/>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6400" indent="-266400">
              <a:spcBef>
                <a:spcPts val="1200"/>
              </a:spcBef>
              <a:buFont typeface="Arial" panose="020B0604020202020204" pitchFamily="34" charset="0"/>
              <a:buChar char="•"/>
            </a:pPr>
            <a:endParaRPr lang="fr-CA" sz="1600" dirty="0"/>
          </a:p>
          <a:p>
            <a:pPr>
              <a:spcBef>
                <a:spcPts val="1500"/>
              </a:spcBef>
            </a:pPr>
            <a:r>
              <a:rPr lang="fr-CA" sz="2000" dirty="0"/>
              <a:t>Conseil de recherche en sciences naturelles et génie </a:t>
            </a:r>
          </a:p>
          <a:p>
            <a:pPr>
              <a:spcBef>
                <a:spcPts val="1600"/>
              </a:spcBef>
            </a:pPr>
            <a:r>
              <a:rPr lang="fr-CA" sz="2000" dirty="0"/>
              <a:t>Conseil de recherche en sciences humaines et sociales </a:t>
            </a:r>
          </a:p>
          <a:p>
            <a:pPr>
              <a:spcBef>
                <a:spcPts val="1600"/>
              </a:spcBef>
            </a:pPr>
            <a:r>
              <a:rPr lang="fr-CA" sz="2000" dirty="0"/>
              <a:t>Instituts de recherche en santé du Canada </a:t>
            </a:r>
          </a:p>
          <a:p>
            <a:pPr>
              <a:spcBef>
                <a:spcPts val="1600"/>
              </a:spcBef>
            </a:pPr>
            <a:endParaRPr lang="fr-CA" sz="2000" dirty="0"/>
          </a:p>
        </p:txBody>
      </p:sp>
      <p:sp>
        <p:nvSpPr>
          <p:cNvPr id="5" name="Espace réservé du numéro de diapositive 4"/>
          <p:cNvSpPr>
            <a:spLocks noGrp="1"/>
          </p:cNvSpPr>
          <p:nvPr>
            <p:ph type="sldNum" sz="quarter" idx="11"/>
            <p:custDataLst>
              <p:tags r:id="rId4"/>
            </p:custDataLst>
          </p:nvPr>
        </p:nvSpPr>
        <p:spPr/>
        <p:txBody>
          <a:bodyPr/>
          <a:lstStyle/>
          <a:p>
            <a:fld id="{BC872325-CFE1-4496-83BC-FAAC16177CF3}" type="slidenum">
              <a:rPr lang="fr-CA" smtClean="0">
                <a:solidFill>
                  <a:prstClr val="black">
                    <a:tint val="75000"/>
                  </a:prstClr>
                </a:solidFill>
              </a:rPr>
              <a:pPr/>
              <a:t>4</a:t>
            </a:fld>
            <a:endParaRPr lang="fr-CA" dirty="0">
              <a:solidFill>
                <a:prstClr val="black">
                  <a:tint val="75000"/>
                </a:prstClr>
              </a:solidFill>
            </a:endParaRPr>
          </a:p>
        </p:txBody>
      </p:sp>
      <p:pic>
        <p:nvPicPr>
          <p:cNvPr id="6" name="Imag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92280" y="1523904"/>
            <a:ext cx="1800200" cy="1353342"/>
          </a:xfrm>
          <a:prstGeom prst="rect">
            <a:avLst/>
          </a:prstGeom>
        </p:spPr>
      </p:pic>
    </p:spTree>
    <p:extLst>
      <p:ext uri="{BB962C8B-B14F-4D97-AF65-F5344CB8AC3E}">
        <p14:creationId xmlns:p14="http://schemas.microsoft.com/office/powerpoint/2010/main" val="412429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1017882" y="2420938"/>
            <a:ext cx="7730582" cy="3744365"/>
          </a:xfrm>
        </p:spPr>
        <p:txBody>
          <a:bodyPr/>
          <a:lstStyle/>
          <a:p>
            <a:pPr marL="285750" indent="-285750">
              <a:lnSpc>
                <a:spcPct val="100000"/>
              </a:lnSpc>
              <a:spcBef>
                <a:spcPts val="900"/>
              </a:spcBef>
              <a:buFont typeface="Arial" panose="020B0604020202020204" pitchFamily="34" charset="0"/>
              <a:buChar char="•"/>
            </a:pPr>
            <a:r>
              <a:rPr lang="fr-CA" sz="1800" dirty="0">
                <a:solidFill>
                  <a:schemeClr val="bg1">
                    <a:lumMod val="50000"/>
                  </a:schemeClr>
                </a:solidFill>
              </a:rPr>
              <a:t>Les directives et méthodes en vigueur ont été respectées (formules, admissibilité et justification des dépenses).</a:t>
            </a:r>
          </a:p>
          <a:p>
            <a:pPr marL="285750" indent="-285750">
              <a:lnSpc>
                <a:spcPct val="100000"/>
              </a:lnSpc>
              <a:spcBef>
                <a:spcPts val="900"/>
              </a:spcBef>
              <a:buFont typeface="Arial" panose="020B0604020202020204" pitchFamily="34" charset="0"/>
              <a:buChar char="•"/>
            </a:pPr>
            <a:r>
              <a:rPr lang="fr-CA" sz="1800" dirty="0">
                <a:solidFill>
                  <a:schemeClr val="tx2"/>
                </a:solidFill>
              </a:rPr>
              <a:t>Le projet imputé est exact.</a:t>
            </a:r>
          </a:p>
          <a:p>
            <a:endParaRPr lang="fr-CA" sz="1800" dirty="0"/>
          </a:p>
        </p:txBody>
      </p:sp>
      <p:sp>
        <p:nvSpPr>
          <p:cNvPr id="3" name="Titre 2"/>
          <p:cNvSpPr>
            <a:spLocks noGrp="1"/>
          </p:cNvSpPr>
          <p:nvPr>
            <p:ph type="title"/>
            <p:custDataLst>
              <p:tags r:id="rId2"/>
            </p:custDataLst>
          </p:nvPr>
        </p:nvSpPr>
        <p:spPr>
          <a:xfrm>
            <a:off x="1017884" y="1844904"/>
            <a:ext cx="7560000" cy="431968"/>
          </a:xfrm>
        </p:spPr>
        <p:txBody>
          <a:bodyPr/>
          <a:lstStyle/>
          <a:p>
            <a:pPr>
              <a:spcBef>
                <a:spcPts val="0"/>
              </a:spcBef>
            </a:pPr>
            <a:r>
              <a:rPr lang="fr-CA" sz="2000" b="1" dirty="0"/>
              <a:t>Le titulaire de la subvention ou son délégué s’engage à vérifier et confirmer que :</a:t>
            </a:r>
            <a:endParaRPr lang="fr-CA" sz="2000" dirty="0"/>
          </a:p>
        </p:txBody>
      </p:sp>
      <p:sp>
        <p:nvSpPr>
          <p:cNvPr id="4" name="Espace réservé du numéro de diapositive 3"/>
          <p:cNvSpPr>
            <a:spLocks noGrp="1"/>
          </p:cNvSpPr>
          <p:nvPr>
            <p:ph type="sldNum" sz="quarter" idx="11"/>
            <p:custDataLst>
              <p:tags r:id="rId3"/>
            </p:custDataLst>
          </p:nvPr>
        </p:nvSpPr>
        <p:spPr/>
        <p:txBody>
          <a:bodyPr/>
          <a:lstStyle/>
          <a:p>
            <a:fld id="{BC872325-CFE1-4496-83BC-FAAC16177CF3}" type="slidenum">
              <a:rPr lang="fr-CA" smtClean="0">
                <a:solidFill>
                  <a:prstClr val="black">
                    <a:tint val="75000"/>
                  </a:prstClr>
                </a:solidFill>
              </a:rPr>
              <a:pPr/>
              <a:t>40</a:t>
            </a:fld>
            <a:endParaRPr lang="fr-CA" dirty="0">
              <a:solidFill>
                <a:prstClr val="black">
                  <a:tint val="75000"/>
                </a:prstClr>
              </a:solidFill>
            </a:endParaRPr>
          </a:p>
        </p:txBody>
      </p:sp>
    </p:spTree>
    <p:extLst>
      <p:ext uri="{BB962C8B-B14F-4D97-AF65-F5344CB8AC3E}">
        <p14:creationId xmlns:p14="http://schemas.microsoft.com/office/powerpoint/2010/main" val="3829220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1017882" y="2420938"/>
            <a:ext cx="7730582" cy="3744365"/>
          </a:xfrm>
        </p:spPr>
        <p:txBody>
          <a:bodyPr/>
          <a:lstStyle/>
          <a:p>
            <a:pPr marL="285750" indent="-285750">
              <a:lnSpc>
                <a:spcPct val="100000"/>
              </a:lnSpc>
              <a:spcBef>
                <a:spcPts val="900"/>
              </a:spcBef>
              <a:buFont typeface="Arial" panose="020B0604020202020204" pitchFamily="34" charset="0"/>
              <a:buChar char="•"/>
            </a:pPr>
            <a:r>
              <a:rPr lang="fr-CA" sz="1800" dirty="0">
                <a:solidFill>
                  <a:schemeClr val="bg1">
                    <a:lumMod val="50000"/>
                  </a:schemeClr>
                </a:solidFill>
              </a:rPr>
              <a:t>Les directives et méthodes en vigueur ont été respectées (formules, admissibilité et justification des dépenses).</a:t>
            </a:r>
          </a:p>
          <a:p>
            <a:pPr marL="285750" indent="-285750">
              <a:lnSpc>
                <a:spcPct val="100000"/>
              </a:lnSpc>
              <a:spcBef>
                <a:spcPts val="900"/>
              </a:spcBef>
              <a:buFont typeface="Arial" panose="020B0604020202020204" pitchFamily="34" charset="0"/>
              <a:buChar char="•"/>
            </a:pPr>
            <a:r>
              <a:rPr lang="fr-CA" sz="1800" dirty="0">
                <a:solidFill>
                  <a:schemeClr val="bg1">
                    <a:lumMod val="50000"/>
                  </a:schemeClr>
                </a:solidFill>
              </a:rPr>
              <a:t>Le projet imputé est exact.</a:t>
            </a:r>
          </a:p>
          <a:p>
            <a:pPr marL="285750" indent="-285750">
              <a:lnSpc>
                <a:spcPct val="100000"/>
              </a:lnSpc>
              <a:spcBef>
                <a:spcPts val="900"/>
              </a:spcBef>
              <a:buFont typeface="Arial" panose="020B0604020202020204" pitchFamily="34" charset="0"/>
              <a:buChar char="•"/>
            </a:pPr>
            <a:r>
              <a:rPr lang="fr-CA" sz="1800" dirty="0">
                <a:solidFill>
                  <a:schemeClr val="tx2"/>
                </a:solidFill>
              </a:rPr>
              <a:t>La disponibilité budgétaire permet les dépenses.</a:t>
            </a:r>
          </a:p>
          <a:p>
            <a:endParaRPr lang="fr-CA" sz="1800" dirty="0"/>
          </a:p>
        </p:txBody>
      </p:sp>
      <p:sp>
        <p:nvSpPr>
          <p:cNvPr id="3" name="Titre 2"/>
          <p:cNvSpPr>
            <a:spLocks noGrp="1"/>
          </p:cNvSpPr>
          <p:nvPr>
            <p:ph type="title"/>
            <p:custDataLst>
              <p:tags r:id="rId2"/>
            </p:custDataLst>
          </p:nvPr>
        </p:nvSpPr>
        <p:spPr>
          <a:xfrm>
            <a:off x="1017884" y="1844904"/>
            <a:ext cx="7560000" cy="431968"/>
          </a:xfrm>
        </p:spPr>
        <p:txBody>
          <a:bodyPr/>
          <a:lstStyle/>
          <a:p>
            <a:pPr>
              <a:spcBef>
                <a:spcPts val="0"/>
              </a:spcBef>
            </a:pPr>
            <a:r>
              <a:rPr lang="fr-CA" sz="2000" b="1" dirty="0"/>
              <a:t>Le titulaire de la subvention ou son délégué s’engage à vérifier et confirmer que :</a:t>
            </a:r>
            <a:endParaRPr lang="fr-CA" sz="2000" dirty="0"/>
          </a:p>
        </p:txBody>
      </p:sp>
      <p:sp>
        <p:nvSpPr>
          <p:cNvPr id="4" name="Espace réservé du numéro de diapositive 3"/>
          <p:cNvSpPr>
            <a:spLocks noGrp="1"/>
          </p:cNvSpPr>
          <p:nvPr>
            <p:ph type="sldNum" sz="quarter" idx="11"/>
            <p:custDataLst>
              <p:tags r:id="rId3"/>
            </p:custDataLst>
          </p:nvPr>
        </p:nvSpPr>
        <p:spPr/>
        <p:txBody>
          <a:bodyPr/>
          <a:lstStyle/>
          <a:p>
            <a:fld id="{BC872325-CFE1-4496-83BC-FAAC16177CF3}" type="slidenum">
              <a:rPr lang="fr-CA" smtClean="0">
                <a:solidFill>
                  <a:prstClr val="black">
                    <a:tint val="75000"/>
                  </a:prstClr>
                </a:solidFill>
              </a:rPr>
              <a:pPr/>
              <a:t>41</a:t>
            </a:fld>
            <a:endParaRPr lang="fr-CA" dirty="0">
              <a:solidFill>
                <a:prstClr val="black">
                  <a:tint val="75000"/>
                </a:prstClr>
              </a:solidFill>
            </a:endParaRPr>
          </a:p>
        </p:txBody>
      </p:sp>
    </p:spTree>
    <p:extLst>
      <p:ext uri="{BB962C8B-B14F-4D97-AF65-F5344CB8AC3E}">
        <p14:creationId xmlns:p14="http://schemas.microsoft.com/office/powerpoint/2010/main" val="44167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1017882" y="2420938"/>
            <a:ext cx="7730582" cy="3744365"/>
          </a:xfrm>
        </p:spPr>
        <p:txBody>
          <a:bodyPr/>
          <a:lstStyle/>
          <a:p>
            <a:pPr marL="285750" indent="-285750">
              <a:lnSpc>
                <a:spcPct val="100000"/>
              </a:lnSpc>
              <a:spcBef>
                <a:spcPts val="900"/>
              </a:spcBef>
              <a:buFont typeface="Arial" panose="020B0604020202020204" pitchFamily="34" charset="0"/>
              <a:buChar char="•"/>
            </a:pPr>
            <a:r>
              <a:rPr lang="fr-CA" sz="1800" dirty="0">
                <a:solidFill>
                  <a:schemeClr val="bg1">
                    <a:lumMod val="50000"/>
                  </a:schemeClr>
                </a:solidFill>
              </a:rPr>
              <a:t>Les directives et méthodes en vigueur ont été respectées (formules, admissibilité et justification des dépenses).</a:t>
            </a:r>
          </a:p>
          <a:p>
            <a:pPr marL="285750" indent="-285750">
              <a:lnSpc>
                <a:spcPct val="100000"/>
              </a:lnSpc>
              <a:spcBef>
                <a:spcPts val="900"/>
              </a:spcBef>
              <a:buFont typeface="Arial" panose="020B0604020202020204" pitchFamily="34" charset="0"/>
              <a:buChar char="•"/>
            </a:pPr>
            <a:r>
              <a:rPr lang="fr-CA" sz="1800" dirty="0">
                <a:solidFill>
                  <a:schemeClr val="bg1">
                    <a:lumMod val="50000"/>
                  </a:schemeClr>
                </a:solidFill>
              </a:rPr>
              <a:t>Le projet imputé est exact.</a:t>
            </a:r>
          </a:p>
          <a:p>
            <a:pPr marL="285750" indent="-285750">
              <a:lnSpc>
                <a:spcPct val="100000"/>
              </a:lnSpc>
              <a:spcBef>
                <a:spcPts val="900"/>
              </a:spcBef>
              <a:buFont typeface="Arial" panose="020B0604020202020204" pitchFamily="34" charset="0"/>
              <a:buChar char="•"/>
            </a:pPr>
            <a:r>
              <a:rPr lang="fr-CA" sz="1800" dirty="0">
                <a:solidFill>
                  <a:schemeClr val="bg1">
                    <a:lumMod val="50000"/>
                  </a:schemeClr>
                </a:solidFill>
              </a:rPr>
              <a:t>La disponibilité budgétaire permet les dépenses.</a:t>
            </a:r>
          </a:p>
          <a:p>
            <a:pPr marL="285750" indent="-285750">
              <a:lnSpc>
                <a:spcPct val="100000"/>
              </a:lnSpc>
              <a:spcBef>
                <a:spcPts val="900"/>
              </a:spcBef>
              <a:buFont typeface="Arial" panose="020B0604020202020204" pitchFamily="34" charset="0"/>
              <a:buChar char="•"/>
            </a:pPr>
            <a:r>
              <a:rPr lang="fr-CA" sz="1800" dirty="0">
                <a:solidFill>
                  <a:schemeClr val="tx2"/>
                </a:solidFill>
              </a:rPr>
              <a:t>Toutes les dépenses figurant sur la demande ont servi aux fins pour laquelle la subvention a été autorisée.</a:t>
            </a:r>
          </a:p>
          <a:p>
            <a:endParaRPr lang="fr-CA" sz="1800" dirty="0"/>
          </a:p>
        </p:txBody>
      </p:sp>
      <p:sp>
        <p:nvSpPr>
          <p:cNvPr id="3" name="Titre 2"/>
          <p:cNvSpPr>
            <a:spLocks noGrp="1"/>
          </p:cNvSpPr>
          <p:nvPr>
            <p:ph type="title"/>
            <p:custDataLst>
              <p:tags r:id="rId2"/>
            </p:custDataLst>
          </p:nvPr>
        </p:nvSpPr>
        <p:spPr>
          <a:xfrm>
            <a:off x="1017884" y="1844904"/>
            <a:ext cx="7560000" cy="431968"/>
          </a:xfrm>
        </p:spPr>
        <p:txBody>
          <a:bodyPr/>
          <a:lstStyle/>
          <a:p>
            <a:pPr>
              <a:spcBef>
                <a:spcPts val="0"/>
              </a:spcBef>
            </a:pPr>
            <a:r>
              <a:rPr lang="fr-CA" sz="2000" b="1" dirty="0"/>
              <a:t>Le titulaire de la subvention ou son délégué s’engage à vérifier et confirmer que :</a:t>
            </a:r>
            <a:endParaRPr lang="fr-CA" sz="2000" dirty="0"/>
          </a:p>
        </p:txBody>
      </p:sp>
      <p:sp>
        <p:nvSpPr>
          <p:cNvPr id="4" name="Espace réservé du numéro de diapositive 3"/>
          <p:cNvSpPr>
            <a:spLocks noGrp="1"/>
          </p:cNvSpPr>
          <p:nvPr>
            <p:ph type="sldNum" sz="quarter" idx="11"/>
            <p:custDataLst>
              <p:tags r:id="rId3"/>
            </p:custDataLst>
          </p:nvPr>
        </p:nvSpPr>
        <p:spPr/>
        <p:txBody>
          <a:bodyPr/>
          <a:lstStyle/>
          <a:p>
            <a:fld id="{BC872325-CFE1-4496-83BC-FAAC16177CF3}" type="slidenum">
              <a:rPr lang="fr-CA" smtClean="0">
                <a:solidFill>
                  <a:prstClr val="black">
                    <a:tint val="75000"/>
                  </a:prstClr>
                </a:solidFill>
              </a:rPr>
              <a:pPr/>
              <a:t>42</a:t>
            </a:fld>
            <a:endParaRPr lang="fr-CA" dirty="0">
              <a:solidFill>
                <a:prstClr val="black">
                  <a:tint val="75000"/>
                </a:prstClr>
              </a:solidFill>
            </a:endParaRPr>
          </a:p>
        </p:txBody>
      </p:sp>
    </p:spTree>
    <p:extLst>
      <p:ext uri="{BB962C8B-B14F-4D97-AF65-F5344CB8AC3E}">
        <p14:creationId xmlns:p14="http://schemas.microsoft.com/office/powerpoint/2010/main" val="300269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1017882" y="2420938"/>
            <a:ext cx="7730582" cy="3744365"/>
          </a:xfrm>
        </p:spPr>
        <p:txBody>
          <a:bodyPr/>
          <a:lstStyle/>
          <a:p>
            <a:pPr marL="285750" indent="-285750">
              <a:lnSpc>
                <a:spcPct val="100000"/>
              </a:lnSpc>
              <a:spcBef>
                <a:spcPts val="900"/>
              </a:spcBef>
              <a:buFont typeface="Arial" panose="020B0604020202020204" pitchFamily="34" charset="0"/>
              <a:buChar char="•"/>
            </a:pPr>
            <a:r>
              <a:rPr lang="fr-CA" sz="1800" dirty="0">
                <a:solidFill>
                  <a:schemeClr val="bg1">
                    <a:lumMod val="50000"/>
                  </a:schemeClr>
                </a:solidFill>
              </a:rPr>
              <a:t>Les directives et méthodes en vigueur ont été respectées (formules, admissibilité et justification des dépenses).</a:t>
            </a:r>
          </a:p>
          <a:p>
            <a:pPr marL="285750" indent="-285750">
              <a:lnSpc>
                <a:spcPct val="100000"/>
              </a:lnSpc>
              <a:spcBef>
                <a:spcPts val="900"/>
              </a:spcBef>
              <a:buFont typeface="Arial" panose="020B0604020202020204" pitchFamily="34" charset="0"/>
              <a:buChar char="•"/>
            </a:pPr>
            <a:r>
              <a:rPr lang="fr-CA" sz="1800" dirty="0">
                <a:solidFill>
                  <a:schemeClr val="bg1">
                    <a:lumMod val="50000"/>
                  </a:schemeClr>
                </a:solidFill>
              </a:rPr>
              <a:t>Le projet imputé est exact.</a:t>
            </a:r>
          </a:p>
          <a:p>
            <a:pPr marL="285750" indent="-285750">
              <a:lnSpc>
                <a:spcPct val="100000"/>
              </a:lnSpc>
              <a:spcBef>
                <a:spcPts val="900"/>
              </a:spcBef>
              <a:buFont typeface="Arial" panose="020B0604020202020204" pitchFamily="34" charset="0"/>
              <a:buChar char="•"/>
            </a:pPr>
            <a:r>
              <a:rPr lang="fr-CA" sz="1800" dirty="0">
                <a:solidFill>
                  <a:schemeClr val="bg1">
                    <a:lumMod val="50000"/>
                  </a:schemeClr>
                </a:solidFill>
              </a:rPr>
              <a:t>La disponibilité budgétaire permet les dépenses.</a:t>
            </a:r>
          </a:p>
          <a:p>
            <a:pPr marL="285750" indent="-285750">
              <a:lnSpc>
                <a:spcPct val="100000"/>
              </a:lnSpc>
              <a:spcBef>
                <a:spcPts val="900"/>
              </a:spcBef>
              <a:buFont typeface="Arial" panose="020B0604020202020204" pitchFamily="34" charset="0"/>
              <a:buChar char="•"/>
            </a:pPr>
            <a:r>
              <a:rPr lang="fr-CA" sz="1800" dirty="0">
                <a:solidFill>
                  <a:schemeClr val="bg1">
                    <a:lumMod val="50000"/>
                  </a:schemeClr>
                </a:solidFill>
              </a:rPr>
              <a:t>Toutes les dépenses figurant sur la demande ont servi aux fins pour laquelle la subvention a été autorisée.</a:t>
            </a:r>
          </a:p>
          <a:p>
            <a:pPr marL="285750" indent="-285750">
              <a:lnSpc>
                <a:spcPct val="100000"/>
              </a:lnSpc>
              <a:spcBef>
                <a:spcPts val="900"/>
              </a:spcBef>
              <a:buFont typeface="Arial" panose="020B0604020202020204" pitchFamily="34" charset="0"/>
              <a:buChar char="•"/>
            </a:pPr>
            <a:r>
              <a:rPr lang="fr-CA" sz="1800" dirty="0">
                <a:solidFill>
                  <a:schemeClr val="tx2"/>
                </a:solidFill>
              </a:rPr>
              <a:t>Les biens ou services ont été reçus.</a:t>
            </a:r>
          </a:p>
          <a:p>
            <a:endParaRPr lang="fr-CA" sz="1800" dirty="0"/>
          </a:p>
        </p:txBody>
      </p:sp>
      <p:sp>
        <p:nvSpPr>
          <p:cNvPr id="3" name="Titre 2"/>
          <p:cNvSpPr>
            <a:spLocks noGrp="1"/>
          </p:cNvSpPr>
          <p:nvPr>
            <p:ph type="title"/>
            <p:custDataLst>
              <p:tags r:id="rId2"/>
            </p:custDataLst>
          </p:nvPr>
        </p:nvSpPr>
        <p:spPr>
          <a:xfrm>
            <a:off x="1017884" y="1844904"/>
            <a:ext cx="7560000" cy="431968"/>
          </a:xfrm>
        </p:spPr>
        <p:txBody>
          <a:bodyPr/>
          <a:lstStyle/>
          <a:p>
            <a:pPr>
              <a:spcBef>
                <a:spcPts val="0"/>
              </a:spcBef>
            </a:pPr>
            <a:r>
              <a:rPr lang="fr-CA" sz="2000" b="1" dirty="0"/>
              <a:t>Le titulaire de la subvention ou son délégué s’engage à vérifier et confirmer que :</a:t>
            </a:r>
            <a:endParaRPr lang="fr-CA" sz="2000" dirty="0"/>
          </a:p>
        </p:txBody>
      </p:sp>
      <p:sp>
        <p:nvSpPr>
          <p:cNvPr id="4" name="Espace réservé du numéro de diapositive 3"/>
          <p:cNvSpPr>
            <a:spLocks noGrp="1"/>
          </p:cNvSpPr>
          <p:nvPr>
            <p:ph type="sldNum" sz="quarter" idx="11"/>
            <p:custDataLst>
              <p:tags r:id="rId3"/>
            </p:custDataLst>
          </p:nvPr>
        </p:nvSpPr>
        <p:spPr/>
        <p:txBody>
          <a:bodyPr/>
          <a:lstStyle/>
          <a:p>
            <a:fld id="{BC872325-CFE1-4496-83BC-FAAC16177CF3}" type="slidenum">
              <a:rPr lang="fr-CA" smtClean="0">
                <a:solidFill>
                  <a:prstClr val="black">
                    <a:tint val="75000"/>
                  </a:prstClr>
                </a:solidFill>
              </a:rPr>
              <a:pPr/>
              <a:t>43</a:t>
            </a:fld>
            <a:endParaRPr lang="fr-CA" dirty="0">
              <a:solidFill>
                <a:prstClr val="black">
                  <a:tint val="75000"/>
                </a:prstClr>
              </a:solidFill>
            </a:endParaRPr>
          </a:p>
        </p:txBody>
      </p:sp>
    </p:spTree>
    <p:extLst>
      <p:ext uri="{BB962C8B-B14F-4D97-AF65-F5344CB8AC3E}">
        <p14:creationId xmlns:p14="http://schemas.microsoft.com/office/powerpoint/2010/main" val="1959098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1017882" y="2420938"/>
            <a:ext cx="7730582" cy="3744365"/>
          </a:xfrm>
        </p:spPr>
        <p:txBody>
          <a:bodyPr/>
          <a:lstStyle/>
          <a:p>
            <a:pPr marL="285750" indent="-285750">
              <a:lnSpc>
                <a:spcPct val="100000"/>
              </a:lnSpc>
              <a:spcBef>
                <a:spcPts val="900"/>
              </a:spcBef>
              <a:buFont typeface="Arial" panose="020B0604020202020204" pitchFamily="34" charset="0"/>
              <a:buChar char="•"/>
            </a:pPr>
            <a:r>
              <a:rPr lang="fr-CA" sz="1800" dirty="0">
                <a:solidFill>
                  <a:schemeClr val="bg1">
                    <a:lumMod val="50000"/>
                  </a:schemeClr>
                </a:solidFill>
              </a:rPr>
              <a:t>Les directives et méthodes en vigueur ont été respectées (formules, admissibilité et justification des dépenses).</a:t>
            </a:r>
          </a:p>
          <a:p>
            <a:pPr marL="285750" indent="-285750">
              <a:lnSpc>
                <a:spcPct val="100000"/>
              </a:lnSpc>
              <a:spcBef>
                <a:spcPts val="900"/>
              </a:spcBef>
              <a:buFont typeface="Arial" panose="020B0604020202020204" pitchFamily="34" charset="0"/>
              <a:buChar char="•"/>
            </a:pPr>
            <a:r>
              <a:rPr lang="fr-CA" sz="1800" dirty="0">
                <a:solidFill>
                  <a:schemeClr val="bg1">
                    <a:lumMod val="50000"/>
                  </a:schemeClr>
                </a:solidFill>
              </a:rPr>
              <a:t>Le projet imputé est exact.</a:t>
            </a:r>
          </a:p>
          <a:p>
            <a:pPr marL="285750" indent="-285750">
              <a:lnSpc>
                <a:spcPct val="100000"/>
              </a:lnSpc>
              <a:spcBef>
                <a:spcPts val="900"/>
              </a:spcBef>
              <a:buFont typeface="Arial" panose="020B0604020202020204" pitchFamily="34" charset="0"/>
              <a:buChar char="•"/>
            </a:pPr>
            <a:r>
              <a:rPr lang="fr-CA" sz="1800" dirty="0">
                <a:solidFill>
                  <a:schemeClr val="bg1">
                    <a:lumMod val="50000"/>
                  </a:schemeClr>
                </a:solidFill>
              </a:rPr>
              <a:t>La disponibilité budgétaire permet les dépenses.</a:t>
            </a:r>
          </a:p>
          <a:p>
            <a:pPr marL="285750" indent="-285750">
              <a:lnSpc>
                <a:spcPct val="100000"/>
              </a:lnSpc>
              <a:spcBef>
                <a:spcPts val="900"/>
              </a:spcBef>
              <a:buFont typeface="Arial" panose="020B0604020202020204" pitchFamily="34" charset="0"/>
              <a:buChar char="•"/>
            </a:pPr>
            <a:r>
              <a:rPr lang="fr-CA" sz="1800" dirty="0">
                <a:solidFill>
                  <a:schemeClr val="bg1">
                    <a:lumMod val="50000"/>
                  </a:schemeClr>
                </a:solidFill>
              </a:rPr>
              <a:t>Toutes les dépenses figurant sur la demande ont servi aux fins pour laquelle la subvention a été autorisée.</a:t>
            </a:r>
          </a:p>
          <a:p>
            <a:pPr marL="285750" indent="-285750">
              <a:lnSpc>
                <a:spcPct val="100000"/>
              </a:lnSpc>
              <a:spcBef>
                <a:spcPts val="900"/>
              </a:spcBef>
              <a:buFont typeface="Arial" panose="020B0604020202020204" pitchFamily="34" charset="0"/>
              <a:buChar char="•"/>
            </a:pPr>
            <a:r>
              <a:rPr lang="fr-CA" sz="1800" dirty="0">
                <a:solidFill>
                  <a:schemeClr val="bg1">
                    <a:lumMod val="50000"/>
                  </a:schemeClr>
                </a:solidFill>
              </a:rPr>
              <a:t>Les biens ou services ont été reçus.</a:t>
            </a:r>
          </a:p>
          <a:p>
            <a:pPr marL="285750" indent="-285750">
              <a:lnSpc>
                <a:spcPct val="100000"/>
              </a:lnSpc>
              <a:spcBef>
                <a:spcPts val="900"/>
              </a:spcBef>
              <a:buFont typeface="Arial" panose="020B0604020202020204" pitchFamily="34" charset="0"/>
              <a:buChar char="•"/>
            </a:pPr>
            <a:r>
              <a:rPr lang="fr-CA" sz="1800" dirty="0">
                <a:solidFill>
                  <a:schemeClr val="tx2"/>
                </a:solidFill>
              </a:rPr>
              <a:t>Les montants n’ont pas fait l’objet d’une demande de remboursement auprès d’autres sources.</a:t>
            </a:r>
          </a:p>
          <a:p>
            <a:endParaRPr lang="fr-CA" sz="1800" dirty="0"/>
          </a:p>
        </p:txBody>
      </p:sp>
      <p:sp>
        <p:nvSpPr>
          <p:cNvPr id="3" name="Titre 2"/>
          <p:cNvSpPr>
            <a:spLocks noGrp="1"/>
          </p:cNvSpPr>
          <p:nvPr>
            <p:ph type="title"/>
            <p:custDataLst>
              <p:tags r:id="rId2"/>
            </p:custDataLst>
          </p:nvPr>
        </p:nvSpPr>
        <p:spPr>
          <a:xfrm>
            <a:off x="1017884" y="1844904"/>
            <a:ext cx="7560000" cy="431968"/>
          </a:xfrm>
        </p:spPr>
        <p:txBody>
          <a:bodyPr/>
          <a:lstStyle/>
          <a:p>
            <a:pPr>
              <a:spcBef>
                <a:spcPts val="0"/>
              </a:spcBef>
            </a:pPr>
            <a:r>
              <a:rPr lang="fr-CA" sz="2000" b="1" dirty="0"/>
              <a:t>Le titulaire de la subvention ou son délégué s’engage à vérifier et confirmer que :</a:t>
            </a:r>
            <a:endParaRPr lang="fr-CA" sz="2000" dirty="0"/>
          </a:p>
        </p:txBody>
      </p:sp>
      <p:sp>
        <p:nvSpPr>
          <p:cNvPr id="4" name="Espace réservé du numéro de diapositive 3"/>
          <p:cNvSpPr>
            <a:spLocks noGrp="1"/>
          </p:cNvSpPr>
          <p:nvPr>
            <p:ph type="sldNum" sz="quarter" idx="11"/>
            <p:custDataLst>
              <p:tags r:id="rId3"/>
            </p:custDataLst>
          </p:nvPr>
        </p:nvSpPr>
        <p:spPr/>
        <p:txBody>
          <a:bodyPr/>
          <a:lstStyle/>
          <a:p>
            <a:fld id="{BC872325-CFE1-4496-83BC-FAAC16177CF3}" type="slidenum">
              <a:rPr lang="fr-CA" smtClean="0">
                <a:solidFill>
                  <a:prstClr val="black">
                    <a:tint val="75000"/>
                  </a:prstClr>
                </a:solidFill>
              </a:rPr>
              <a:pPr/>
              <a:t>44</a:t>
            </a:fld>
            <a:endParaRPr lang="fr-CA" dirty="0">
              <a:solidFill>
                <a:prstClr val="black">
                  <a:tint val="75000"/>
                </a:prstClr>
              </a:solidFill>
            </a:endParaRPr>
          </a:p>
        </p:txBody>
      </p:sp>
    </p:spTree>
    <p:extLst>
      <p:ext uri="{BB962C8B-B14F-4D97-AF65-F5344CB8AC3E}">
        <p14:creationId xmlns:p14="http://schemas.microsoft.com/office/powerpoint/2010/main" val="300313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1017882" y="2420938"/>
            <a:ext cx="7730582" cy="3744365"/>
          </a:xfrm>
        </p:spPr>
        <p:txBody>
          <a:bodyPr/>
          <a:lstStyle/>
          <a:p>
            <a:pPr marL="285750" indent="-285750">
              <a:lnSpc>
                <a:spcPct val="100000"/>
              </a:lnSpc>
              <a:spcBef>
                <a:spcPts val="900"/>
              </a:spcBef>
              <a:buFont typeface="Arial" panose="020B0604020202020204" pitchFamily="34" charset="0"/>
              <a:buChar char="•"/>
            </a:pPr>
            <a:r>
              <a:rPr lang="fr-CA" sz="1800" dirty="0">
                <a:solidFill>
                  <a:schemeClr val="bg1">
                    <a:lumMod val="50000"/>
                  </a:schemeClr>
                </a:solidFill>
              </a:rPr>
              <a:t>Les directives et méthodes en vigueur ont été respectées (formules, admissibilité et justification des dépenses).</a:t>
            </a:r>
          </a:p>
          <a:p>
            <a:pPr marL="285750" indent="-285750">
              <a:lnSpc>
                <a:spcPct val="100000"/>
              </a:lnSpc>
              <a:spcBef>
                <a:spcPts val="900"/>
              </a:spcBef>
              <a:buFont typeface="Arial" panose="020B0604020202020204" pitchFamily="34" charset="0"/>
              <a:buChar char="•"/>
            </a:pPr>
            <a:r>
              <a:rPr lang="fr-CA" sz="1800" dirty="0">
                <a:solidFill>
                  <a:schemeClr val="bg1">
                    <a:lumMod val="50000"/>
                  </a:schemeClr>
                </a:solidFill>
              </a:rPr>
              <a:t>Le projet imputé est exact.</a:t>
            </a:r>
          </a:p>
          <a:p>
            <a:pPr marL="285750" indent="-285750">
              <a:lnSpc>
                <a:spcPct val="100000"/>
              </a:lnSpc>
              <a:spcBef>
                <a:spcPts val="900"/>
              </a:spcBef>
              <a:buFont typeface="Arial" panose="020B0604020202020204" pitchFamily="34" charset="0"/>
              <a:buChar char="•"/>
            </a:pPr>
            <a:r>
              <a:rPr lang="fr-CA" sz="1800" dirty="0">
                <a:solidFill>
                  <a:schemeClr val="bg1">
                    <a:lumMod val="50000"/>
                  </a:schemeClr>
                </a:solidFill>
              </a:rPr>
              <a:t>La disponibilité budgétaire permet les dépenses.</a:t>
            </a:r>
          </a:p>
          <a:p>
            <a:pPr marL="285750" indent="-285750">
              <a:lnSpc>
                <a:spcPct val="100000"/>
              </a:lnSpc>
              <a:spcBef>
                <a:spcPts val="900"/>
              </a:spcBef>
              <a:buFont typeface="Arial" panose="020B0604020202020204" pitchFamily="34" charset="0"/>
              <a:buChar char="•"/>
            </a:pPr>
            <a:r>
              <a:rPr lang="fr-CA" sz="1800" dirty="0">
                <a:solidFill>
                  <a:schemeClr val="bg1">
                    <a:lumMod val="50000"/>
                  </a:schemeClr>
                </a:solidFill>
              </a:rPr>
              <a:t>Toutes les dépenses figurant sur la demande ont servi aux fins pour laquelle la subvention a été autorisée.</a:t>
            </a:r>
          </a:p>
          <a:p>
            <a:pPr marL="285750" indent="-285750">
              <a:lnSpc>
                <a:spcPct val="100000"/>
              </a:lnSpc>
              <a:spcBef>
                <a:spcPts val="900"/>
              </a:spcBef>
              <a:buFont typeface="Arial" panose="020B0604020202020204" pitchFamily="34" charset="0"/>
              <a:buChar char="•"/>
            </a:pPr>
            <a:r>
              <a:rPr lang="fr-CA" sz="1800" dirty="0">
                <a:solidFill>
                  <a:schemeClr val="bg1">
                    <a:lumMod val="50000"/>
                  </a:schemeClr>
                </a:solidFill>
              </a:rPr>
              <a:t>Les biens ou services ont été reçus.</a:t>
            </a:r>
          </a:p>
          <a:p>
            <a:pPr marL="285750" indent="-285750">
              <a:lnSpc>
                <a:spcPct val="100000"/>
              </a:lnSpc>
              <a:spcBef>
                <a:spcPts val="900"/>
              </a:spcBef>
              <a:buFont typeface="Arial" panose="020B0604020202020204" pitchFamily="34" charset="0"/>
              <a:buChar char="•"/>
            </a:pPr>
            <a:r>
              <a:rPr lang="fr-CA" sz="1800" dirty="0">
                <a:solidFill>
                  <a:schemeClr val="bg1">
                    <a:lumMod val="50000"/>
                  </a:schemeClr>
                </a:solidFill>
              </a:rPr>
              <a:t>Les montants n’ont pas fait l’objet d’une demande de remboursement auprès d’autres sources.</a:t>
            </a:r>
          </a:p>
          <a:p>
            <a:pPr marL="285750" indent="-285750">
              <a:lnSpc>
                <a:spcPct val="100000"/>
              </a:lnSpc>
              <a:spcBef>
                <a:spcPts val="900"/>
              </a:spcBef>
              <a:buFont typeface="Arial" panose="020B0604020202020204" pitchFamily="34" charset="0"/>
              <a:buChar char="•"/>
            </a:pPr>
            <a:r>
              <a:rPr lang="fr-CA" sz="1800" dirty="0">
                <a:solidFill>
                  <a:schemeClr val="tx2"/>
                </a:solidFill>
              </a:rPr>
              <a:t>Les remboursements de dépenses reçus d’autres sources ou établissements sont divulgués à l’établissement responsable.</a:t>
            </a:r>
            <a:endParaRPr lang="fr-CA" dirty="0">
              <a:solidFill>
                <a:schemeClr val="tx2"/>
              </a:solidFill>
            </a:endParaRPr>
          </a:p>
          <a:p>
            <a:endParaRPr lang="fr-CA" sz="1800" dirty="0"/>
          </a:p>
        </p:txBody>
      </p:sp>
      <p:sp>
        <p:nvSpPr>
          <p:cNvPr id="3" name="Titre 2"/>
          <p:cNvSpPr>
            <a:spLocks noGrp="1"/>
          </p:cNvSpPr>
          <p:nvPr>
            <p:ph type="title"/>
            <p:custDataLst>
              <p:tags r:id="rId2"/>
            </p:custDataLst>
          </p:nvPr>
        </p:nvSpPr>
        <p:spPr>
          <a:xfrm>
            <a:off x="1017884" y="1844904"/>
            <a:ext cx="7560000" cy="431968"/>
          </a:xfrm>
        </p:spPr>
        <p:txBody>
          <a:bodyPr/>
          <a:lstStyle/>
          <a:p>
            <a:pPr>
              <a:spcBef>
                <a:spcPts val="0"/>
              </a:spcBef>
            </a:pPr>
            <a:r>
              <a:rPr lang="fr-CA" sz="2000" b="1" dirty="0"/>
              <a:t>Le titulaire de la subvention ou son délégué s’engage à vérifier et à confirmer que :</a:t>
            </a:r>
            <a:endParaRPr lang="fr-CA" sz="2000" dirty="0"/>
          </a:p>
        </p:txBody>
      </p:sp>
      <p:sp>
        <p:nvSpPr>
          <p:cNvPr id="4" name="Espace réservé du numéro de diapositive 3"/>
          <p:cNvSpPr>
            <a:spLocks noGrp="1"/>
          </p:cNvSpPr>
          <p:nvPr>
            <p:ph type="sldNum" sz="quarter" idx="11"/>
            <p:custDataLst>
              <p:tags r:id="rId3"/>
            </p:custDataLst>
          </p:nvPr>
        </p:nvSpPr>
        <p:spPr/>
        <p:txBody>
          <a:bodyPr/>
          <a:lstStyle/>
          <a:p>
            <a:fld id="{BC872325-CFE1-4496-83BC-FAAC16177CF3}" type="slidenum">
              <a:rPr lang="fr-CA" smtClean="0">
                <a:solidFill>
                  <a:prstClr val="black">
                    <a:tint val="75000"/>
                  </a:prstClr>
                </a:solidFill>
              </a:rPr>
              <a:pPr/>
              <a:t>45</a:t>
            </a:fld>
            <a:endParaRPr lang="fr-CA" dirty="0">
              <a:solidFill>
                <a:prstClr val="black">
                  <a:tint val="75000"/>
                </a:prstClr>
              </a:solidFill>
            </a:endParaRPr>
          </a:p>
        </p:txBody>
      </p:sp>
    </p:spTree>
    <p:extLst>
      <p:ext uri="{BB962C8B-B14F-4D97-AF65-F5344CB8AC3E}">
        <p14:creationId xmlns:p14="http://schemas.microsoft.com/office/powerpoint/2010/main" val="426896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custDataLst>
              <p:tags r:id="rId2"/>
            </p:custDataLst>
          </p:nvPr>
        </p:nvPicPr>
        <p:blipFill>
          <a:blip r:embed="rId7">
            <a:extLst>
              <a:ext uri="{28A0092B-C50C-407E-A947-70E740481C1C}">
                <a14:useLocalDpi xmlns:a14="http://schemas.microsoft.com/office/drawing/2010/main" val="0"/>
              </a:ext>
            </a:extLst>
          </a:blip>
          <a:stretch>
            <a:fillRect/>
          </a:stretch>
        </p:blipFill>
        <p:spPr bwMode="auto">
          <a:xfrm>
            <a:off x="3325997" y="2683067"/>
            <a:ext cx="2942857" cy="307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2"/>
          <p:cNvSpPr>
            <a:spLocks noGrp="1"/>
          </p:cNvSpPr>
          <p:nvPr>
            <p:ph type="title"/>
            <p:custDataLst>
              <p:tags r:id="rId3"/>
            </p:custDataLst>
          </p:nvPr>
        </p:nvSpPr>
        <p:spPr>
          <a:xfrm>
            <a:off x="1017884" y="1844904"/>
            <a:ext cx="7560000" cy="431968"/>
          </a:xfrm>
        </p:spPr>
        <p:txBody>
          <a:bodyPr/>
          <a:lstStyle/>
          <a:p>
            <a:r>
              <a:rPr lang="fr-CA" sz="4400" b="1" dirty="0">
                <a:solidFill>
                  <a:schemeClr val="accent2">
                    <a:lumMod val="50000"/>
                  </a:schemeClr>
                </a:solidFill>
              </a:rPr>
              <a:t>Questions quiz</a:t>
            </a:r>
            <a:endParaRPr lang="fr-CA" sz="4400" dirty="0">
              <a:solidFill>
                <a:schemeClr val="accent2">
                  <a:lumMod val="50000"/>
                </a:schemeClr>
              </a:solidFill>
            </a:endParaRPr>
          </a:p>
        </p:txBody>
      </p:sp>
      <p:sp>
        <p:nvSpPr>
          <p:cNvPr id="2" name="Espace réservé du numéro de diapositive 1"/>
          <p:cNvSpPr>
            <a:spLocks noGrp="1"/>
          </p:cNvSpPr>
          <p:nvPr>
            <p:ph type="sldNum" sz="quarter" idx="11"/>
            <p:custDataLst>
              <p:tags r:id="rId4"/>
            </p:custDataLst>
          </p:nvPr>
        </p:nvSpPr>
        <p:spPr/>
        <p:txBody>
          <a:bodyPr/>
          <a:lstStyle/>
          <a:p>
            <a:fld id="{BC872325-CFE1-4496-83BC-FAAC16177CF3}" type="slidenum">
              <a:rPr lang="fr-CA" smtClean="0">
                <a:solidFill>
                  <a:prstClr val="black">
                    <a:tint val="75000"/>
                  </a:prstClr>
                </a:solidFill>
              </a:rPr>
              <a:pPr/>
              <a:t>46</a:t>
            </a:fld>
            <a:endParaRPr lang="fr-CA" dirty="0">
              <a:solidFill>
                <a:prstClr val="black">
                  <a:tint val="75000"/>
                </a:prstClr>
              </a:solidFill>
            </a:endParaRPr>
          </a:p>
        </p:txBody>
      </p:sp>
    </p:spTree>
    <p:custDataLst>
      <p:tags r:id="rId1"/>
    </p:custDataLst>
    <p:extLst>
      <p:ext uri="{BB962C8B-B14F-4D97-AF65-F5344CB8AC3E}">
        <p14:creationId xmlns:p14="http://schemas.microsoft.com/office/powerpoint/2010/main" val="2180340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Question"/>
          <p:cNvSpPr txBox="1">
            <a:spLocks/>
          </p:cNvSpPr>
          <p:nvPr>
            <p:custDataLst>
              <p:tags r:id="rId2"/>
            </p:custDataLst>
          </p:nvPr>
        </p:nvSpPr>
        <p:spPr>
          <a:xfrm>
            <a:off x="1043608" y="1628775"/>
            <a:ext cx="6743737" cy="1296144"/>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3200" kern="1200">
                <a:solidFill>
                  <a:schemeClr val="tx1">
                    <a:lumMod val="50000"/>
                    <a:lumOff val="50000"/>
                  </a:schemeClr>
                </a:solidFill>
                <a:latin typeface="Arial" pitchFamily="34" charset="0"/>
                <a:ea typeface="+mj-ea"/>
                <a:cs typeface="Arial" pitchFamily="34" charset="0"/>
              </a:defRPr>
            </a:lvl1pPr>
          </a:lstStyle>
          <a:p>
            <a:r>
              <a:rPr lang="fr-CA" sz="3500" b="1" dirty="0">
                <a:solidFill>
                  <a:schemeClr val="accent1">
                    <a:lumMod val="50000"/>
                  </a:schemeClr>
                </a:solidFill>
              </a:rPr>
              <a:t>Trouvez les lettres manquantes</a:t>
            </a:r>
            <a:r>
              <a:rPr lang="fr-CA" dirty="0"/>
              <a:t/>
            </a:r>
            <a:br>
              <a:rPr lang="fr-CA" dirty="0"/>
            </a:br>
            <a:r>
              <a:rPr lang="fr-CA" dirty="0"/>
              <a:t/>
            </a:r>
            <a:br>
              <a:rPr lang="fr-CA" dirty="0"/>
            </a:br>
            <a:r>
              <a:rPr lang="fr-CA" b="1" dirty="0"/>
              <a:t>S__VE_T_ON</a:t>
            </a:r>
            <a:r>
              <a:rPr lang="fr-CA" dirty="0"/>
              <a:t/>
            </a:r>
            <a:br>
              <a:rPr lang="fr-CA" dirty="0"/>
            </a:br>
            <a:endParaRPr lang="fr-CA" dirty="0"/>
          </a:p>
        </p:txBody>
      </p:sp>
      <p:grpSp>
        <p:nvGrpSpPr>
          <p:cNvPr id="12" name="ResponseCounter"/>
          <p:cNvGrpSpPr/>
          <p:nvPr>
            <p:custDataLst>
              <p:tags r:id="rId3"/>
            </p:custDataLst>
          </p:nvPr>
        </p:nvGrpSpPr>
        <p:grpSpPr>
          <a:xfrm>
            <a:off x="8146144" y="136205"/>
            <a:ext cx="916608" cy="1132555"/>
            <a:chOff x="190500" y="1054100"/>
            <a:chExt cx="1511300" cy="5422900"/>
          </a:xfrm>
        </p:grpSpPr>
        <p:cxnSp>
          <p:nvCxnSpPr>
            <p:cNvPr id="13" name="RCPole"/>
            <p:cNvCxnSpPr/>
            <p:nvPr/>
          </p:nvCxnSpPr>
          <p:spPr>
            <a:xfrm>
              <a:off x="381000" y="1270000"/>
              <a:ext cx="0" cy="5080001"/>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RCFlag"/>
            <p:cNvSpPr/>
            <p:nvPr/>
          </p:nvSpPr>
          <p:spPr>
            <a:xfrm>
              <a:off x="431800" y="5273175"/>
              <a:ext cx="1270000" cy="1076828"/>
            </a:xfrm>
            <a:prstGeom prst="wav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b="1">
                  <a:latin typeface="Tahoma"/>
                </a:rPr>
                <a:t>0</a:t>
              </a:r>
            </a:p>
          </p:txBody>
        </p:sp>
        <p:sp>
          <p:nvSpPr>
            <p:cNvPr id="15" name="RCTop"/>
            <p:cNvSpPr/>
            <p:nvPr/>
          </p:nvSpPr>
          <p:spPr>
            <a:xfrm>
              <a:off x="190500" y="1054100"/>
              <a:ext cx="876299" cy="106450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000" b="1">
                  <a:solidFill>
                    <a:srgbClr val="FFFFFF"/>
                  </a:solidFill>
                  <a:latin typeface="Tahoma"/>
                </a:rPr>
                <a:t>20</a:t>
              </a:r>
              <a:endParaRPr lang="fr-CA" sz="1000" b="1" dirty="0">
                <a:solidFill>
                  <a:srgbClr val="FFFFFF"/>
                </a:solidFill>
                <a:latin typeface="Tahoma"/>
              </a:endParaRPr>
            </a:p>
          </p:txBody>
        </p:sp>
        <p:sp>
          <p:nvSpPr>
            <p:cNvPr id="16" name="RCBottom"/>
            <p:cNvSpPr/>
            <p:nvPr/>
          </p:nvSpPr>
          <p:spPr>
            <a:xfrm>
              <a:off x="190500" y="6350000"/>
              <a:ext cx="406400" cy="127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2" name="Espace réservé du numéro de diapositive 1"/>
          <p:cNvSpPr>
            <a:spLocks noGrp="1"/>
          </p:cNvSpPr>
          <p:nvPr>
            <p:ph type="sldNum" sz="quarter" idx="11"/>
            <p:custDataLst>
              <p:tags r:id="rId4"/>
            </p:custDataLst>
          </p:nvPr>
        </p:nvSpPr>
        <p:spPr/>
        <p:txBody>
          <a:bodyPr/>
          <a:lstStyle/>
          <a:p>
            <a:fld id="{BC872325-CFE1-4496-83BC-FAAC16177CF3}" type="slidenum">
              <a:rPr lang="fr-CA" smtClean="0">
                <a:solidFill>
                  <a:prstClr val="black">
                    <a:tint val="75000"/>
                  </a:prstClr>
                </a:solidFill>
              </a:rPr>
              <a:pPr/>
              <a:t>47</a:t>
            </a:fld>
            <a:endParaRPr lang="fr-CA" dirty="0">
              <a:solidFill>
                <a:prstClr val="black">
                  <a:tint val="75000"/>
                </a:prstClr>
              </a:solidFill>
            </a:endParaRPr>
          </a:p>
        </p:txBody>
      </p:sp>
      <p:sp>
        <p:nvSpPr>
          <p:cNvPr id="3" name="TPAnswers"/>
          <p:cNvSpPr>
            <a:spLocks noGrp="1"/>
          </p:cNvSpPr>
          <p:nvPr>
            <p:ph type="body" idx="1"/>
            <p:custDataLst>
              <p:tags r:id="rId5"/>
            </p:custDataLst>
          </p:nvPr>
        </p:nvSpPr>
        <p:spPr>
          <a:xfrm>
            <a:off x="1043608" y="3356992"/>
            <a:ext cx="2088232" cy="1900808"/>
          </a:xfrm>
        </p:spPr>
        <p:txBody>
          <a:bodyPr>
            <a:noAutofit/>
          </a:bodyPr>
          <a:lstStyle/>
          <a:p>
            <a:pPr marL="457200" indent="-457200">
              <a:lnSpc>
                <a:spcPct val="100000"/>
              </a:lnSpc>
              <a:spcBef>
                <a:spcPct val="20000"/>
              </a:spcBef>
              <a:buFontTx/>
              <a:buAutoNum type="arabicPeriod"/>
            </a:pPr>
            <a:r>
              <a:rPr lang="en-US" sz="3200" dirty="0"/>
              <a:t>L P Z A</a:t>
            </a:r>
          </a:p>
          <a:p>
            <a:pPr marL="457200" indent="-457200">
              <a:lnSpc>
                <a:spcPct val="100000"/>
              </a:lnSpc>
              <a:spcBef>
                <a:spcPct val="20000"/>
              </a:spcBef>
              <a:buFontTx/>
              <a:buAutoNum type="arabicPeriod"/>
            </a:pPr>
            <a:r>
              <a:rPr lang="en-US" sz="3200" dirty="0"/>
              <a:t>U N R I</a:t>
            </a:r>
          </a:p>
          <a:p>
            <a:pPr marL="457200" indent="-457200">
              <a:lnSpc>
                <a:spcPct val="100000"/>
              </a:lnSpc>
              <a:spcBef>
                <a:spcPct val="20000"/>
              </a:spcBef>
              <a:buFontTx/>
              <a:buAutoNum type="arabicPeriod"/>
            </a:pPr>
            <a:r>
              <a:rPr lang="en-US" sz="3200"/>
              <a:t>U B N I</a:t>
            </a:r>
            <a:endParaRPr lang="fr-CA" sz="3200" dirty="0"/>
          </a:p>
        </p:txBody>
      </p:sp>
      <p:sp>
        <p:nvSpPr>
          <p:cNvPr id="8" name="CorShape1"/>
          <p:cNvSpPr/>
          <p:nvPr>
            <p:custDataLst>
              <p:tags r:id="rId6"/>
            </p:custDataLst>
          </p:nvPr>
        </p:nvSpPr>
        <p:spPr>
          <a:xfrm>
            <a:off x="1408650" y="4483053"/>
            <a:ext cx="1468666" cy="585216"/>
          </a:xfrm>
          <a:prstGeom prst="roundRect">
            <a:avLst/>
          </a:prstGeom>
          <a:noFill/>
          <a:ln w="25400" cap="flat" cmpd="sng" algn="ctr">
            <a:solidFill>
              <a:srgbClr val="00B050"/>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7" name="Connecteur droit 6"/>
          <p:cNvCxnSpPr/>
          <p:nvPr/>
        </p:nvCxnSpPr>
        <p:spPr>
          <a:xfrm>
            <a:off x="1526398" y="2780928"/>
            <a:ext cx="0" cy="216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77189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PQuestion"/>
          <p:cNvSpPr>
            <a:spLocks noGrp="1"/>
          </p:cNvSpPr>
          <p:nvPr>
            <p:ph type="title"/>
            <p:custDataLst>
              <p:tags r:id="rId2"/>
            </p:custDataLst>
          </p:nvPr>
        </p:nvSpPr>
        <p:spPr>
          <a:xfrm>
            <a:off x="1043608" y="1628880"/>
            <a:ext cx="7560000" cy="431968"/>
          </a:xfrm>
        </p:spPr>
        <p:txBody>
          <a:bodyPr/>
          <a:lstStyle/>
          <a:p>
            <a:r>
              <a:rPr lang="fr-CA" b="1" dirty="0">
                <a:solidFill>
                  <a:schemeClr val="accent2">
                    <a:lumMod val="50000"/>
                  </a:schemeClr>
                </a:solidFill>
              </a:rPr>
              <a:t>Qui peut approuver un remboursement UM compte de dépenses - réquisition de paiement sur un projet ?</a:t>
            </a:r>
            <a:endParaRPr lang="fr-CA" dirty="0"/>
          </a:p>
        </p:txBody>
      </p:sp>
      <p:sp>
        <p:nvSpPr>
          <p:cNvPr id="3" name="TPAnswers"/>
          <p:cNvSpPr>
            <a:spLocks noGrp="1"/>
          </p:cNvSpPr>
          <p:nvPr>
            <p:ph type="body" idx="1"/>
            <p:custDataLst>
              <p:tags r:id="rId3"/>
            </p:custDataLst>
          </p:nvPr>
        </p:nvSpPr>
        <p:spPr>
          <a:xfrm>
            <a:off x="1029417" y="3284984"/>
            <a:ext cx="4392488" cy="2088232"/>
          </a:xfrm>
        </p:spPr>
        <p:txBody>
          <a:bodyPr>
            <a:noAutofit/>
          </a:bodyPr>
          <a:lstStyle/>
          <a:p>
            <a:pPr marL="457200" indent="-457200">
              <a:lnSpc>
                <a:spcPct val="100000"/>
              </a:lnSpc>
              <a:spcBef>
                <a:spcPts val="600"/>
              </a:spcBef>
              <a:spcAft>
                <a:spcPts val="600"/>
              </a:spcAft>
              <a:buFontTx/>
              <a:buAutoNum type="arabicPeriod"/>
            </a:pPr>
            <a:r>
              <a:rPr lang="en-US" sz="1800" dirty="0"/>
              <a:t>Le directeur académique</a:t>
            </a:r>
          </a:p>
          <a:p>
            <a:pPr marL="457200" indent="-457200">
              <a:lnSpc>
                <a:spcPct val="100000"/>
              </a:lnSpc>
              <a:spcBef>
                <a:spcPts val="600"/>
              </a:spcBef>
              <a:spcAft>
                <a:spcPts val="600"/>
              </a:spcAft>
              <a:buFontTx/>
              <a:buAutoNum type="arabicPeriod"/>
            </a:pPr>
            <a:r>
              <a:rPr lang="en-US" sz="1800" dirty="0"/>
              <a:t>Le chercheur et toute autre personne à qui il a délégué son autorité de signature</a:t>
            </a:r>
          </a:p>
          <a:p>
            <a:pPr marL="457200" indent="-457200">
              <a:lnSpc>
                <a:spcPct val="100000"/>
              </a:lnSpc>
              <a:spcBef>
                <a:spcPts val="600"/>
              </a:spcBef>
              <a:spcAft>
                <a:spcPts val="600"/>
              </a:spcAft>
              <a:buFontTx/>
              <a:buAutoNum type="arabicPeriod"/>
            </a:pPr>
            <a:r>
              <a:rPr lang="en-US" sz="1800" dirty="0"/>
              <a:t>Seulement le chercheur responsable de la subvention</a:t>
            </a:r>
            <a:endParaRPr lang="fr-CA" sz="1800" dirty="0"/>
          </a:p>
        </p:txBody>
      </p:sp>
      <p:grpSp>
        <p:nvGrpSpPr>
          <p:cNvPr id="5" name="ResponseCounter"/>
          <p:cNvGrpSpPr/>
          <p:nvPr>
            <p:custDataLst>
              <p:tags r:id="rId4"/>
            </p:custDataLst>
          </p:nvPr>
        </p:nvGrpSpPr>
        <p:grpSpPr>
          <a:xfrm>
            <a:off x="8146144" y="136205"/>
            <a:ext cx="916608" cy="1132555"/>
            <a:chOff x="190500" y="1054100"/>
            <a:chExt cx="1511300" cy="5422900"/>
          </a:xfrm>
        </p:grpSpPr>
        <p:cxnSp>
          <p:nvCxnSpPr>
            <p:cNvPr id="6" name="RCPole"/>
            <p:cNvCxnSpPr/>
            <p:nvPr/>
          </p:nvCxnSpPr>
          <p:spPr>
            <a:xfrm>
              <a:off x="381000" y="1270000"/>
              <a:ext cx="0" cy="5080001"/>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7" name="RCFlag"/>
            <p:cNvSpPr/>
            <p:nvPr/>
          </p:nvSpPr>
          <p:spPr>
            <a:xfrm>
              <a:off x="431800" y="5273175"/>
              <a:ext cx="1270000" cy="1076828"/>
            </a:xfrm>
            <a:prstGeom prst="wav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b="1">
                  <a:latin typeface="Tahoma"/>
                </a:rPr>
                <a:t>0</a:t>
              </a:r>
            </a:p>
          </p:txBody>
        </p:sp>
        <p:sp>
          <p:nvSpPr>
            <p:cNvPr id="8" name="RCTop"/>
            <p:cNvSpPr/>
            <p:nvPr/>
          </p:nvSpPr>
          <p:spPr>
            <a:xfrm>
              <a:off x="190500" y="1054100"/>
              <a:ext cx="876299" cy="106450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000" b="1">
                  <a:solidFill>
                    <a:srgbClr val="FFFFFF"/>
                  </a:solidFill>
                  <a:latin typeface="Tahoma"/>
                </a:rPr>
                <a:t>20</a:t>
              </a:r>
              <a:endParaRPr lang="fr-CA" sz="1000" b="1" dirty="0">
                <a:solidFill>
                  <a:srgbClr val="FFFFFF"/>
                </a:solidFill>
                <a:latin typeface="Tahoma"/>
              </a:endParaRPr>
            </a:p>
          </p:txBody>
        </p:sp>
        <p:sp>
          <p:nvSpPr>
            <p:cNvPr id="9" name="RCBottom"/>
            <p:cNvSpPr/>
            <p:nvPr/>
          </p:nvSpPr>
          <p:spPr>
            <a:xfrm>
              <a:off x="190500" y="6350000"/>
              <a:ext cx="406400" cy="127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15" name="CorShape1"/>
          <p:cNvSpPr/>
          <p:nvPr>
            <p:custDataLst>
              <p:tags r:id="rId5"/>
            </p:custDataLst>
          </p:nvPr>
        </p:nvSpPr>
        <p:spPr>
          <a:xfrm>
            <a:off x="1268812" y="3698189"/>
            <a:ext cx="4232910" cy="877824"/>
          </a:xfrm>
          <a:prstGeom prst="roundRect">
            <a:avLst/>
          </a:prstGeom>
          <a:noFill/>
          <a:ln w="25400" cap="flat" cmpd="sng" algn="ctr">
            <a:solidFill>
              <a:srgbClr val="00B050"/>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Espace réservé du numéro de diapositive 1"/>
          <p:cNvSpPr>
            <a:spLocks noGrp="1"/>
          </p:cNvSpPr>
          <p:nvPr>
            <p:ph type="sldNum" sz="quarter" idx="11"/>
            <p:custDataLst>
              <p:tags r:id="rId6"/>
            </p:custDataLst>
          </p:nvPr>
        </p:nvSpPr>
        <p:spPr/>
        <p:txBody>
          <a:bodyPr/>
          <a:lstStyle/>
          <a:p>
            <a:fld id="{BC872325-CFE1-4496-83BC-FAAC16177CF3}" type="slidenum">
              <a:rPr lang="fr-CA" smtClean="0">
                <a:solidFill>
                  <a:prstClr val="black">
                    <a:tint val="75000"/>
                  </a:prstClr>
                </a:solidFill>
              </a:rPr>
              <a:pPr/>
              <a:t>48</a:t>
            </a:fld>
            <a:endParaRPr lang="fr-CA" dirty="0">
              <a:solidFill>
                <a:prstClr val="black">
                  <a:tint val="75000"/>
                </a:prstClr>
              </a:solidFill>
            </a:endParaRPr>
          </a:p>
        </p:txBody>
      </p:sp>
      <p:sp>
        <p:nvSpPr>
          <p:cNvPr id="12" name="ZoneTexte 11"/>
          <p:cNvSpPr txBox="1"/>
          <p:nvPr/>
        </p:nvSpPr>
        <p:spPr>
          <a:xfrm rot="570554">
            <a:off x="6413729" y="544404"/>
            <a:ext cx="986167" cy="584775"/>
          </a:xfrm>
          <a:prstGeom prst="rect">
            <a:avLst/>
          </a:prstGeom>
          <a:noFill/>
        </p:spPr>
        <p:txBody>
          <a:bodyPr wrap="none" rtlCol="0">
            <a:spAutoFit/>
          </a:bodyPr>
          <a:lstStyle/>
          <a:p>
            <a:r>
              <a:rPr lang="fr-CA" sz="3200" b="1" dirty="0">
                <a:solidFill>
                  <a:schemeClr val="bg1"/>
                </a:solidFill>
              </a:rPr>
              <a:t>Q - 1</a:t>
            </a:r>
          </a:p>
        </p:txBody>
      </p:sp>
    </p:spTree>
    <p:custDataLst>
      <p:tags r:id="rId1"/>
    </p:custDataLst>
    <p:extLst>
      <p:ext uri="{BB962C8B-B14F-4D97-AF65-F5344CB8AC3E}">
        <p14:creationId xmlns:p14="http://schemas.microsoft.com/office/powerpoint/2010/main" val="237594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repeatDur="0" restart="never"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PQuestion"/>
          <p:cNvSpPr>
            <a:spLocks noGrp="1"/>
          </p:cNvSpPr>
          <p:nvPr>
            <p:ph type="title"/>
            <p:custDataLst>
              <p:tags r:id="rId2"/>
            </p:custDataLst>
          </p:nvPr>
        </p:nvSpPr>
        <p:spPr>
          <a:xfrm>
            <a:off x="1116456" y="2709000"/>
            <a:ext cx="7560000" cy="431968"/>
          </a:xfrm>
        </p:spPr>
        <p:txBody>
          <a:bodyPr/>
          <a:lstStyle/>
          <a:p>
            <a:pPr>
              <a:spcBef>
                <a:spcPts val="600"/>
              </a:spcBef>
            </a:pPr>
            <a:r>
              <a:rPr lang="fr-CA" sz="2000" b="1" dirty="0">
                <a:solidFill>
                  <a:schemeClr val="accent2">
                    <a:lumMod val="50000"/>
                  </a:schemeClr>
                </a:solidFill>
              </a:rPr>
              <a:t>Pouvez-vous accepter?</a:t>
            </a:r>
            <a:endParaRPr lang="fr-CA" sz="2000" dirty="0"/>
          </a:p>
        </p:txBody>
      </p:sp>
      <p:sp>
        <p:nvSpPr>
          <p:cNvPr id="3" name="TPAnswers"/>
          <p:cNvSpPr>
            <a:spLocks noGrp="1"/>
          </p:cNvSpPr>
          <p:nvPr>
            <p:ph type="body" idx="1"/>
            <p:custDataLst>
              <p:tags r:id="rId3"/>
            </p:custDataLst>
          </p:nvPr>
        </p:nvSpPr>
        <p:spPr>
          <a:xfrm>
            <a:off x="1043608" y="3284984"/>
            <a:ext cx="4534171" cy="2664296"/>
          </a:xfrm>
        </p:spPr>
        <p:txBody>
          <a:bodyPr>
            <a:noAutofit/>
          </a:bodyPr>
          <a:lstStyle/>
          <a:p>
            <a:pPr marL="457200" indent="-457200">
              <a:lnSpc>
                <a:spcPct val="100000"/>
              </a:lnSpc>
              <a:spcBef>
                <a:spcPts val="600"/>
              </a:spcBef>
              <a:spcAft>
                <a:spcPts val="600"/>
              </a:spcAft>
              <a:buFontTx/>
              <a:buAutoNum type="arabicPeriod"/>
            </a:pPr>
            <a:r>
              <a:rPr lang="en-US" sz="1600" dirty="0"/>
              <a:t>NON, le chercheur est le seul qui puisse autoriser l’usage des fonds</a:t>
            </a:r>
          </a:p>
          <a:p>
            <a:pPr marL="457200" indent="-457200">
              <a:lnSpc>
                <a:spcPct val="100000"/>
              </a:lnSpc>
              <a:spcBef>
                <a:spcPts val="600"/>
              </a:spcBef>
              <a:spcAft>
                <a:spcPts val="600"/>
              </a:spcAft>
              <a:buFontTx/>
              <a:buAutoNum type="arabicPeriod"/>
            </a:pPr>
            <a:r>
              <a:rPr lang="en-US" sz="1600" dirty="0"/>
              <a:t>OUI, évidemment</a:t>
            </a:r>
          </a:p>
          <a:p>
            <a:pPr marL="457200" indent="-457200">
              <a:lnSpc>
                <a:spcPct val="100000"/>
              </a:lnSpc>
              <a:spcBef>
                <a:spcPts val="600"/>
              </a:spcBef>
              <a:spcAft>
                <a:spcPts val="600"/>
              </a:spcAft>
              <a:buFontTx/>
              <a:buAutoNum type="arabicPeriod"/>
            </a:pPr>
            <a:r>
              <a:rPr lang="en-US" sz="1600" dirty="0"/>
              <a:t>OUI, mais cela exclut les frais de déplacement, de représentation et de réception des employés et chercheurs invités</a:t>
            </a:r>
          </a:p>
          <a:p>
            <a:pPr marL="457200" indent="-457200">
              <a:lnSpc>
                <a:spcPct val="100000"/>
              </a:lnSpc>
              <a:spcBef>
                <a:spcPts val="600"/>
              </a:spcBef>
              <a:spcAft>
                <a:spcPts val="600"/>
              </a:spcAft>
              <a:buFontTx/>
              <a:buAutoNum type="arabicPeriod"/>
            </a:pPr>
            <a:r>
              <a:rPr lang="en-US" sz="1600" dirty="0"/>
              <a:t>NON, c’est le travail d’un de ses auxiliaires de recherche, vous n’êtes pas en mesure d’autoriser la dépense</a:t>
            </a:r>
            <a:endParaRPr lang="fr-CA" sz="1600" dirty="0"/>
          </a:p>
        </p:txBody>
      </p:sp>
      <p:sp>
        <p:nvSpPr>
          <p:cNvPr id="10" name="Rectangle 9"/>
          <p:cNvSpPr/>
          <p:nvPr>
            <p:custDataLst>
              <p:tags r:id="rId4"/>
            </p:custDataLst>
          </p:nvPr>
        </p:nvSpPr>
        <p:spPr>
          <a:xfrm>
            <a:off x="1042987" y="1628800"/>
            <a:ext cx="7849493" cy="1015663"/>
          </a:xfrm>
          <a:prstGeom prst="rect">
            <a:avLst/>
          </a:prstGeom>
        </p:spPr>
        <p:txBody>
          <a:bodyPr wrap="square">
            <a:spAutoFit/>
          </a:bodyPr>
          <a:lstStyle/>
          <a:p>
            <a:r>
              <a:rPr lang="fr-CA" sz="2000" dirty="0">
                <a:solidFill>
                  <a:schemeClr val="tx1">
                    <a:lumMod val="95000"/>
                    <a:lumOff val="5000"/>
                  </a:schemeClr>
                </a:solidFill>
              </a:rPr>
              <a:t>Vous venez d’être nommé délégué de recherche. Un chercheur décide de vous donner l’autorisation de signer à sa place pour l’ensemble des frais engendrés par son projet de recherche CRSH. </a:t>
            </a:r>
          </a:p>
        </p:txBody>
      </p:sp>
      <p:grpSp>
        <p:nvGrpSpPr>
          <p:cNvPr id="13" name="ResponseCounter"/>
          <p:cNvGrpSpPr/>
          <p:nvPr>
            <p:custDataLst>
              <p:tags r:id="rId5"/>
            </p:custDataLst>
          </p:nvPr>
        </p:nvGrpSpPr>
        <p:grpSpPr>
          <a:xfrm>
            <a:off x="8146144" y="136205"/>
            <a:ext cx="916608" cy="1132555"/>
            <a:chOff x="190500" y="1054100"/>
            <a:chExt cx="1511300" cy="5422900"/>
          </a:xfrm>
        </p:grpSpPr>
        <p:cxnSp>
          <p:nvCxnSpPr>
            <p:cNvPr id="14" name="RCPole"/>
            <p:cNvCxnSpPr/>
            <p:nvPr/>
          </p:nvCxnSpPr>
          <p:spPr>
            <a:xfrm>
              <a:off x="381000" y="1270000"/>
              <a:ext cx="0" cy="5080001"/>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5" name="RCFlag"/>
            <p:cNvSpPr/>
            <p:nvPr/>
          </p:nvSpPr>
          <p:spPr>
            <a:xfrm>
              <a:off x="431800" y="5273175"/>
              <a:ext cx="1270000" cy="1076828"/>
            </a:xfrm>
            <a:prstGeom prst="wav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b="1">
                  <a:latin typeface="Tahoma"/>
                </a:rPr>
                <a:t>0</a:t>
              </a:r>
            </a:p>
          </p:txBody>
        </p:sp>
        <p:sp>
          <p:nvSpPr>
            <p:cNvPr id="16" name="RCTop"/>
            <p:cNvSpPr/>
            <p:nvPr/>
          </p:nvSpPr>
          <p:spPr>
            <a:xfrm>
              <a:off x="190500" y="1054100"/>
              <a:ext cx="876299" cy="106450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000" b="1">
                  <a:solidFill>
                    <a:srgbClr val="FFFFFF"/>
                  </a:solidFill>
                  <a:latin typeface="Tahoma"/>
                </a:rPr>
                <a:t>20</a:t>
              </a:r>
              <a:endParaRPr lang="fr-CA" sz="1000" b="1" dirty="0">
                <a:solidFill>
                  <a:srgbClr val="FFFFFF"/>
                </a:solidFill>
                <a:latin typeface="Tahoma"/>
              </a:endParaRPr>
            </a:p>
          </p:txBody>
        </p:sp>
        <p:sp>
          <p:nvSpPr>
            <p:cNvPr id="17" name="RCBottom"/>
            <p:cNvSpPr/>
            <p:nvPr/>
          </p:nvSpPr>
          <p:spPr>
            <a:xfrm>
              <a:off x="190500" y="6350000"/>
              <a:ext cx="406400" cy="127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7" name="CorShape1"/>
          <p:cNvSpPr/>
          <p:nvPr>
            <p:custDataLst>
              <p:tags r:id="rId6"/>
            </p:custDataLst>
          </p:nvPr>
        </p:nvSpPr>
        <p:spPr>
          <a:xfrm>
            <a:off x="1266689" y="4319361"/>
            <a:ext cx="4591817" cy="776456"/>
          </a:xfrm>
          <a:prstGeom prst="roundRect">
            <a:avLst/>
          </a:prstGeom>
          <a:noFill/>
          <a:ln w="25400" cap="flat" cmpd="sng" algn="ctr">
            <a:solidFill>
              <a:srgbClr val="00B050"/>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Espace réservé du numéro de diapositive 1"/>
          <p:cNvSpPr>
            <a:spLocks noGrp="1"/>
          </p:cNvSpPr>
          <p:nvPr>
            <p:ph type="sldNum" sz="quarter" idx="11"/>
            <p:custDataLst>
              <p:tags r:id="rId7"/>
            </p:custDataLst>
          </p:nvPr>
        </p:nvSpPr>
        <p:spPr/>
        <p:txBody>
          <a:bodyPr/>
          <a:lstStyle/>
          <a:p>
            <a:fld id="{BC872325-CFE1-4496-83BC-FAAC16177CF3}" type="slidenum">
              <a:rPr lang="fr-CA" smtClean="0">
                <a:solidFill>
                  <a:prstClr val="black">
                    <a:tint val="75000"/>
                  </a:prstClr>
                </a:solidFill>
              </a:rPr>
              <a:pPr/>
              <a:t>49</a:t>
            </a:fld>
            <a:endParaRPr lang="fr-CA" dirty="0">
              <a:solidFill>
                <a:prstClr val="black">
                  <a:tint val="75000"/>
                </a:prstClr>
              </a:solidFill>
            </a:endParaRPr>
          </a:p>
        </p:txBody>
      </p:sp>
      <p:sp>
        <p:nvSpPr>
          <p:cNvPr id="18" name="ZoneTexte 17"/>
          <p:cNvSpPr txBox="1"/>
          <p:nvPr/>
        </p:nvSpPr>
        <p:spPr>
          <a:xfrm rot="570554">
            <a:off x="6413729" y="544404"/>
            <a:ext cx="986167" cy="584775"/>
          </a:xfrm>
          <a:prstGeom prst="rect">
            <a:avLst/>
          </a:prstGeom>
          <a:noFill/>
        </p:spPr>
        <p:txBody>
          <a:bodyPr wrap="none" rtlCol="0">
            <a:spAutoFit/>
          </a:bodyPr>
          <a:lstStyle/>
          <a:p>
            <a:r>
              <a:rPr lang="fr-CA" sz="3200" b="1" dirty="0">
                <a:solidFill>
                  <a:schemeClr val="bg1"/>
                </a:solidFill>
              </a:rPr>
              <a:t>Q - 2</a:t>
            </a:r>
          </a:p>
        </p:txBody>
      </p:sp>
    </p:spTree>
    <p:custDataLst>
      <p:tags r:id="rId1"/>
    </p:custDataLst>
    <p:extLst>
      <p:ext uri="{BB962C8B-B14F-4D97-AF65-F5344CB8AC3E}">
        <p14:creationId xmlns:p14="http://schemas.microsoft.com/office/powerpoint/2010/main" val="40290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1014132" y="2924943"/>
            <a:ext cx="1249861" cy="1944217"/>
          </a:xfrm>
        </p:spPr>
        <p:txBody>
          <a:bodyPr/>
          <a:lstStyle/>
          <a:p>
            <a:pPr marL="266400" indent="-266400" algn="ctr">
              <a:spcBef>
                <a:spcPts val="1200"/>
              </a:spcBef>
              <a:buFont typeface="Arial" panose="020B0604020202020204" pitchFamily="34" charset="0"/>
              <a:buChar char="•"/>
            </a:pPr>
            <a:endParaRPr lang="fr-CA" sz="1600" dirty="0"/>
          </a:p>
          <a:p>
            <a:pPr>
              <a:spcBef>
                <a:spcPts val="1200"/>
              </a:spcBef>
            </a:pPr>
            <a:r>
              <a:rPr lang="fr-CA" sz="2400" b="1" dirty="0">
                <a:solidFill>
                  <a:schemeClr val="accent2">
                    <a:lumMod val="50000"/>
                  </a:schemeClr>
                </a:solidFill>
              </a:rPr>
              <a:t>FRQS</a:t>
            </a:r>
          </a:p>
          <a:p>
            <a:pPr>
              <a:spcBef>
                <a:spcPts val="1200"/>
              </a:spcBef>
            </a:pPr>
            <a:r>
              <a:rPr lang="fr-CA" sz="2400" b="1" dirty="0">
                <a:solidFill>
                  <a:schemeClr val="accent2">
                    <a:lumMod val="50000"/>
                  </a:schemeClr>
                </a:solidFill>
              </a:rPr>
              <a:t>FRQNT</a:t>
            </a:r>
          </a:p>
          <a:p>
            <a:pPr>
              <a:spcBef>
                <a:spcPts val="1200"/>
              </a:spcBef>
            </a:pPr>
            <a:r>
              <a:rPr lang="fr-CA" sz="2400" b="1" dirty="0">
                <a:solidFill>
                  <a:schemeClr val="accent2">
                    <a:lumMod val="50000"/>
                  </a:schemeClr>
                </a:solidFill>
              </a:rPr>
              <a:t>FRQSC</a:t>
            </a:r>
          </a:p>
          <a:p>
            <a:pPr algn="ctr">
              <a:spcBef>
                <a:spcPts val="1200"/>
              </a:spcBef>
            </a:pPr>
            <a:endParaRPr lang="fr-CA" sz="2400" b="1" dirty="0">
              <a:solidFill>
                <a:schemeClr val="accent2">
                  <a:lumMod val="50000"/>
                </a:schemeClr>
              </a:solidFill>
            </a:endParaRPr>
          </a:p>
        </p:txBody>
      </p:sp>
      <p:sp>
        <p:nvSpPr>
          <p:cNvPr id="3" name="Titre 2"/>
          <p:cNvSpPr>
            <a:spLocks noGrp="1"/>
          </p:cNvSpPr>
          <p:nvPr>
            <p:ph type="title"/>
            <p:custDataLst>
              <p:tags r:id="rId2"/>
            </p:custDataLst>
          </p:nvPr>
        </p:nvSpPr>
        <p:spPr>
          <a:xfrm>
            <a:off x="1036727" y="1844904"/>
            <a:ext cx="6002388" cy="431968"/>
          </a:xfrm>
        </p:spPr>
        <p:txBody>
          <a:bodyPr/>
          <a:lstStyle/>
          <a:p>
            <a:r>
              <a:rPr lang="fr-CA" dirty="0">
                <a:solidFill>
                  <a:schemeClr val="tx1">
                    <a:lumMod val="85000"/>
                    <a:lumOff val="15000"/>
                  </a:schemeClr>
                </a:solidFill>
              </a:rPr>
              <a:t>Organismes subventionnaires provinciaux</a:t>
            </a:r>
          </a:p>
        </p:txBody>
      </p:sp>
      <p:sp>
        <p:nvSpPr>
          <p:cNvPr id="4" name="Espace réservé du contenu 1"/>
          <p:cNvSpPr txBox="1">
            <a:spLocks/>
          </p:cNvSpPr>
          <p:nvPr>
            <p:custDataLst>
              <p:tags r:id="rId3"/>
            </p:custDataLst>
          </p:nvPr>
        </p:nvSpPr>
        <p:spPr>
          <a:xfrm>
            <a:off x="2365477" y="2924943"/>
            <a:ext cx="6732240" cy="3456384"/>
          </a:xfrm>
          <a:prstGeom prst="rect">
            <a:avLst/>
          </a:prstGeom>
        </p:spPr>
        <p:txBody>
          <a:bodyPr vert="horz" lIns="0" tIns="0" rIns="0" bIns="0" rtlCol="0">
            <a:noAutofit/>
          </a:bodyPr>
          <a:lstStyle>
            <a:lvl1pPr marL="0" indent="0" algn="l" defTabSz="914400" rtl="0" eaLnBrk="1" latinLnBrk="0" hangingPunct="1">
              <a:lnSpc>
                <a:spcPct val="90000"/>
              </a:lnSpc>
              <a:spcBef>
                <a:spcPts val="2400"/>
              </a:spcBef>
              <a:spcAft>
                <a:spcPts val="0"/>
              </a:spcAft>
              <a:buSzPct val="95000"/>
              <a:buFontTx/>
              <a:buNone/>
              <a:defRPr lang="fr-FR" sz="2200" kern="1200" dirty="0" smtClean="0">
                <a:solidFill>
                  <a:schemeClr val="tx1">
                    <a:lumMod val="95000"/>
                    <a:lumOff val="5000"/>
                  </a:schemeClr>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90000"/>
              </a:lnSpc>
              <a:spcBef>
                <a:spcPts val="600"/>
              </a:spcBef>
              <a:buSzPct val="90000"/>
              <a:buFont typeface="Wingdings" panose="05000000000000000000" pitchFamily="2" charset="2"/>
              <a:buChar char="§"/>
              <a:defRPr lang="fr-FR" sz="2000" kern="1200">
                <a:solidFill>
                  <a:schemeClr val="tx1"/>
                </a:solidFill>
                <a:latin typeface="Arial" pitchFamily="34" charset="0"/>
                <a:ea typeface="+mn-ea"/>
                <a:cs typeface="Arial" pitchFamily="34" charset="0"/>
              </a:defRPr>
            </a:lvl2pPr>
            <a:lvl3pPr marL="486000" indent="-216000" algn="l" defTabSz="914400" rtl="0" eaLnBrk="1" latinLnBrk="0" hangingPunct="1">
              <a:lnSpc>
                <a:spcPct val="90000"/>
              </a:lnSpc>
              <a:spcBef>
                <a:spcPts val="1200"/>
              </a:spcBef>
              <a:buSzPct val="95000"/>
              <a:buFont typeface="Wingdings" panose="05000000000000000000" pitchFamily="2" charset="2"/>
              <a:buChar char="§"/>
              <a:defRPr sz="1800" kern="1200">
                <a:solidFill>
                  <a:schemeClr val="tx1"/>
                </a:solidFill>
                <a:latin typeface="Arial" pitchFamily="34" charset="0"/>
                <a:ea typeface="+mn-ea"/>
                <a:cs typeface="Arial" pitchFamily="34" charset="0"/>
              </a:defRPr>
            </a:lvl3pPr>
            <a:lvl4pPr marL="684000" indent="-216000" algn="l" defTabSz="914400" rtl="0" eaLnBrk="1" latinLnBrk="0" hangingPunct="1">
              <a:lnSpc>
                <a:spcPct val="90000"/>
              </a:lnSpc>
              <a:spcBef>
                <a:spcPts val="500"/>
              </a:spcBef>
              <a:buSzPct val="90000"/>
              <a:buFont typeface="Wingdings" panose="05000000000000000000" pitchFamily="2" charset="2"/>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6400" indent="-266400">
              <a:spcBef>
                <a:spcPts val="1200"/>
              </a:spcBef>
              <a:buFont typeface="Arial" panose="020B0604020202020204" pitchFamily="34" charset="0"/>
              <a:buChar char="•"/>
            </a:pPr>
            <a:endParaRPr lang="fr-CA" sz="1600" dirty="0"/>
          </a:p>
          <a:p>
            <a:pPr>
              <a:spcBef>
                <a:spcPts val="1500"/>
              </a:spcBef>
            </a:pPr>
            <a:r>
              <a:rPr lang="fr-CA" sz="2000" dirty="0"/>
              <a:t>Fonds de recherche du Québec - Santé </a:t>
            </a:r>
          </a:p>
          <a:p>
            <a:pPr>
              <a:spcBef>
                <a:spcPts val="1600"/>
              </a:spcBef>
            </a:pPr>
            <a:r>
              <a:rPr lang="fr-CA" sz="2000" dirty="0"/>
              <a:t>Fonds de recherche du Québec - Nature et technologie</a:t>
            </a:r>
          </a:p>
          <a:p>
            <a:pPr>
              <a:spcBef>
                <a:spcPts val="1600"/>
              </a:spcBef>
            </a:pPr>
            <a:r>
              <a:rPr lang="fr-CA" sz="2000" dirty="0"/>
              <a:t>Fonds de recherche du Québec - Société et culture</a:t>
            </a:r>
          </a:p>
        </p:txBody>
      </p:sp>
      <p:sp>
        <p:nvSpPr>
          <p:cNvPr id="5" name="Espace réservé du numéro de diapositive 4"/>
          <p:cNvSpPr>
            <a:spLocks noGrp="1"/>
          </p:cNvSpPr>
          <p:nvPr>
            <p:ph type="sldNum" sz="quarter" idx="11"/>
            <p:custDataLst>
              <p:tags r:id="rId4"/>
            </p:custDataLst>
          </p:nvPr>
        </p:nvSpPr>
        <p:spPr/>
        <p:txBody>
          <a:bodyPr/>
          <a:lstStyle/>
          <a:p>
            <a:fld id="{BC872325-CFE1-4496-83BC-FAAC16177CF3}" type="slidenum">
              <a:rPr lang="fr-CA" smtClean="0">
                <a:solidFill>
                  <a:prstClr val="black">
                    <a:tint val="75000"/>
                  </a:prstClr>
                </a:solidFill>
              </a:rPr>
              <a:pPr/>
              <a:t>5</a:t>
            </a:fld>
            <a:endParaRPr lang="fr-CA" dirty="0">
              <a:solidFill>
                <a:prstClr val="black">
                  <a:tint val="75000"/>
                </a:prstClr>
              </a:solidFill>
            </a:endParaRPr>
          </a:p>
        </p:txBody>
      </p:sp>
      <p:pic>
        <p:nvPicPr>
          <p:cNvPr id="6" name="Imag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78958" y="1618808"/>
            <a:ext cx="1800546" cy="1306134"/>
          </a:xfrm>
          <a:prstGeom prst="rect">
            <a:avLst/>
          </a:prstGeom>
        </p:spPr>
      </p:pic>
    </p:spTree>
    <p:extLst>
      <p:ext uri="{BB962C8B-B14F-4D97-AF65-F5344CB8AC3E}">
        <p14:creationId xmlns:p14="http://schemas.microsoft.com/office/powerpoint/2010/main" val="18962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1"/>
          <p:cNvSpPr>
            <a:spLocks noGrp="1"/>
          </p:cNvSpPr>
          <p:nvPr>
            <p:ph type="subTitle" idx="1"/>
            <p:custDataLst>
              <p:tags r:id="rId1"/>
            </p:custDataLst>
          </p:nvPr>
        </p:nvSpPr>
        <p:spPr>
          <a:xfrm>
            <a:off x="1907705" y="3645024"/>
            <a:ext cx="4752528" cy="2088232"/>
          </a:xfrm>
        </p:spPr>
        <p:txBody>
          <a:bodyPr>
            <a:normAutofit/>
          </a:bodyPr>
          <a:lstStyle/>
          <a:p>
            <a:pPr marL="0" indent="0">
              <a:lnSpc>
                <a:spcPct val="100000"/>
              </a:lnSpc>
              <a:spcBef>
                <a:spcPts val="600"/>
              </a:spcBef>
              <a:spcAft>
                <a:spcPts val="0"/>
              </a:spcAft>
              <a:buNone/>
            </a:pPr>
            <a:r>
              <a:rPr lang="fr-CA" sz="2000" dirty="0">
                <a:solidFill>
                  <a:schemeClr val="accent2">
                    <a:lumMod val="50000"/>
                  </a:schemeClr>
                </a:solidFill>
                <a:latin typeface="Arial" panose="020B0604020202020204" pitchFamily="34" charset="0"/>
              </a:rPr>
              <a:t>Accès aux fonds</a:t>
            </a:r>
          </a:p>
          <a:p>
            <a:pPr marL="0" indent="0">
              <a:lnSpc>
                <a:spcPct val="100000"/>
              </a:lnSpc>
              <a:spcBef>
                <a:spcPts val="600"/>
              </a:spcBef>
              <a:spcAft>
                <a:spcPts val="0"/>
              </a:spcAft>
              <a:buNone/>
            </a:pPr>
            <a:r>
              <a:rPr lang="fr-CA" sz="2000" dirty="0">
                <a:solidFill>
                  <a:schemeClr val="accent2">
                    <a:lumMod val="50000"/>
                  </a:schemeClr>
                </a:solidFill>
                <a:latin typeface="Arial" panose="020B0604020202020204" pitchFamily="34" charset="0"/>
              </a:rPr>
              <a:t>Date comptable</a:t>
            </a:r>
          </a:p>
          <a:p>
            <a:pPr marL="0" indent="0">
              <a:lnSpc>
                <a:spcPct val="100000"/>
              </a:lnSpc>
              <a:spcBef>
                <a:spcPts val="600"/>
              </a:spcBef>
              <a:spcAft>
                <a:spcPts val="0"/>
              </a:spcAft>
              <a:buNone/>
            </a:pPr>
            <a:r>
              <a:rPr lang="fr-CA" sz="2000" dirty="0">
                <a:solidFill>
                  <a:schemeClr val="accent2">
                    <a:lumMod val="50000"/>
                  </a:schemeClr>
                </a:solidFill>
                <a:latin typeface="Arial" panose="020B0604020202020204" pitchFamily="34" charset="0"/>
              </a:rPr>
              <a:t>Transferts à l’externe</a:t>
            </a:r>
          </a:p>
          <a:p>
            <a:pPr marL="0" indent="0">
              <a:lnSpc>
                <a:spcPct val="100000"/>
              </a:lnSpc>
              <a:spcBef>
                <a:spcPts val="600"/>
              </a:spcBef>
              <a:spcAft>
                <a:spcPts val="0"/>
              </a:spcAft>
              <a:buNone/>
            </a:pPr>
            <a:r>
              <a:rPr lang="fr-CA" sz="2000" dirty="0">
                <a:solidFill>
                  <a:srgbClr val="004397"/>
                </a:solidFill>
                <a:latin typeface="Arial" panose="020B0604020202020204" pitchFamily="34" charset="0"/>
              </a:rPr>
              <a:t>Transferts</a:t>
            </a:r>
            <a:r>
              <a:rPr lang="fr-CA" sz="2000" dirty="0">
                <a:solidFill>
                  <a:schemeClr val="accent2">
                    <a:lumMod val="50000"/>
                  </a:schemeClr>
                </a:solidFill>
                <a:latin typeface="Arial" panose="020B0604020202020204" pitchFamily="34" charset="0"/>
              </a:rPr>
              <a:t> reçus</a:t>
            </a:r>
          </a:p>
          <a:p>
            <a:pPr marL="0" indent="0">
              <a:lnSpc>
                <a:spcPct val="100000"/>
              </a:lnSpc>
              <a:spcBef>
                <a:spcPts val="600"/>
              </a:spcBef>
              <a:spcAft>
                <a:spcPts val="0"/>
              </a:spcAft>
              <a:buNone/>
            </a:pPr>
            <a:r>
              <a:rPr lang="fr-CA" sz="2000" dirty="0">
                <a:solidFill>
                  <a:schemeClr val="accent2">
                    <a:lumMod val="50000"/>
                  </a:schemeClr>
                </a:solidFill>
                <a:latin typeface="Arial" panose="020B0604020202020204" pitchFamily="34" charset="0"/>
              </a:rPr>
              <a:t>Facturation par les hôpitaux</a:t>
            </a:r>
          </a:p>
        </p:txBody>
      </p:sp>
      <p:sp>
        <p:nvSpPr>
          <p:cNvPr id="3" name="Titre 2"/>
          <p:cNvSpPr>
            <a:spLocks noGrp="1"/>
          </p:cNvSpPr>
          <p:nvPr>
            <p:ph type="ctrTitle"/>
            <p:custDataLst>
              <p:tags r:id="rId2"/>
            </p:custDataLst>
          </p:nvPr>
        </p:nvSpPr>
        <p:spPr>
          <a:xfrm>
            <a:off x="1907705" y="2420888"/>
            <a:ext cx="6120680" cy="972000"/>
          </a:xfrm>
        </p:spPr>
        <p:txBody>
          <a:bodyPr>
            <a:noAutofit/>
          </a:bodyPr>
          <a:lstStyle/>
          <a:p>
            <a:r>
              <a:rPr lang="fr-CA" sz="4400" dirty="0"/>
              <a:t>Gestion budgétaire</a:t>
            </a:r>
          </a:p>
        </p:txBody>
      </p:sp>
      <p:sp>
        <p:nvSpPr>
          <p:cNvPr id="2" name="Espace réservé du numéro de diapositive 1"/>
          <p:cNvSpPr>
            <a:spLocks noGrp="1"/>
          </p:cNvSpPr>
          <p:nvPr>
            <p:ph type="sldNum" sz="quarter" idx="4"/>
            <p:custDataLst>
              <p:tags r:id="rId3"/>
            </p:custDataLst>
          </p:nvPr>
        </p:nvSpPr>
        <p:spPr/>
        <p:txBody>
          <a:bodyPr/>
          <a:lstStyle/>
          <a:p>
            <a:fld id="{BC872325-CFE1-4496-83BC-FAAC16177CF3}" type="slidenum">
              <a:rPr lang="fr-CA" smtClean="0">
                <a:solidFill>
                  <a:prstClr val="black">
                    <a:tint val="75000"/>
                  </a:prstClr>
                </a:solidFill>
              </a:rPr>
              <a:pPr/>
              <a:t>50</a:t>
            </a:fld>
            <a:endParaRPr lang="fr-CA" dirty="0">
              <a:solidFill>
                <a:prstClr val="black">
                  <a:tint val="75000"/>
                </a:prstClr>
              </a:solidFill>
            </a:endParaRPr>
          </a:p>
        </p:txBody>
      </p:sp>
    </p:spTree>
    <p:extLst>
      <p:ext uri="{BB962C8B-B14F-4D97-AF65-F5344CB8AC3E}">
        <p14:creationId xmlns:p14="http://schemas.microsoft.com/office/powerpoint/2010/main" val="4165620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p:txBody>
          <a:bodyPr/>
          <a:lstStyle/>
          <a:p>
            <a:pPr marL="342900" indent="-342900">
              <a:buFont typeface="Arial" panose="020B0604020202020204" pitchFamily="34" charset="0"/>
              <a:buChar char="•"/>
            </a:pPr>
            <a:endParaRPr lang="fr-CA" sz="1200" dirty="0">
              <a:solidFill>
                <a:srgbClr val="FF0000"/>
              </a:solidFill>
            </a:endParaRPr>
          </a:p>
          <a:p>
            <a:pPr marL="342900" indent="-342900">
              <a:spcBef>
                <a:spcPts val="0"/>
              </a:spcBef>
              <a:buFont typeface="Arial" panose="020B0604020202020204" pitchFamily="34" charset="0"/>
              <a:buChar char="•"/>
            </a:pPr>
            <a:r>
              <a:rPr lang="fr-CA" sz="2000" dirty="0">
                <a:solidFill>
                  <a:schemeClr val="tx1"/>
                </a:solidFill>
              </a:rPr>
              <a:t>La date qui devrait être considérée pour accepter une dépense à l’intérieur des dates du projet est </a:t>
            </a:r>
            <a:r>
              <a:rPr lang="fr-CA" sz="2000" b="1" u="sng" dirty="0">
                <a:solidFill>
                  <a:schemeClr val="accent2">
                    <a:lumMod val="50000"/>
                  </a:schemeClr>
                </a:solidFill>
              </a:rPr>
              <a:t>la date de réception d’un bien ou d’un service</a:t>
            </a:r>
            <a:r>
              <a:rPr lang="fr-CA" sz="2000" b="1" dirty="0">
                <a:solidFill>
                  <a:schemeClr val="accent2">
                    <a:lumMod val="50000"/>
                  </a:schemeClr>
                </a:solidFill>
              </a:rPr>
              <a:t>.</a:t>
            </a:r>
          </a:p>
          <a:p>
            <a:pPr marL="342900" indent="-342900">
              <a:buFont typeface="Arial" panose="020B0604020202020204" pitchFamily="34" charset="0"/>
              <a:buChar char="•"/>
            </a:pPr>
            <a:r>
              <a:rPr lang="fr-CA" sz="2000" dirty="0">
                <a:solidFill>
                  <a:schemeClr val="tx1"/>
                </a:solidFill>
              </a:rPr>
              <a:t>Par conséquent, une avance de voyage n’est pas non plus (encore) une dépense, parce que le voyage n’a pas encore eu lieu.</a:t>
            </a:r>
          </a:p>
          <a:p>
            <a:pPr marL="342900" indent="-342900">
              <a:buFont typeface="Arial" panose="020B0604020202020204" pitchFamily="34" charset="0"/>
              <a:buChar char="•"/>
            </a:pPr>
            <a:r>
              <a:rPr lang="fr-CA" sz="2000" dirty="0"/>
              <a:t>Notez que la </a:t>
            </a:r>
            <a:r>
              <a:rPr lang="fr-CA" sz="2000" b="1" dirty="0">
                <a:solidFill>
                  <a:schemeClr val="accent2">
                    <a:lumMod val="50000"/>
                  </a:schemeClr>
                </a:solidFill>
              </a:rPr>
              <a:t>date comptable au système </a:t>
            </a:r>
            <a:r>
              <a:rPr lang="fr-CA" sz="2000" dirty="0"/>
              <a:t>représente la date de transaction et non pas la date de la facture ni la date à laquelle le bien a été reçu.</a:t>
            </a:r>
          </a:p>
        </p:txBody>
      </p:sp>
      <p:sp>
        <p:nvSpPr>
          <p:cNvPr id="3" name="Titre 2"/>
          <p:cNvSpPr>
            <a:spLocks noGrp="1"/>
          </p:cNvSpPr>
          <p:nvPr>
            <p:ph type="title"/>
            <p:custDataLst>
              <p:tags r:id="rId2"/>
            </p:custDataLst>
          </p:nvPr>
        </p:nvSpPr>
        <p:spPr>
          <a:xfrm>
            <a:off x="1017884" y="1844904"/>
            <a:ext cx="7560000" cy="431968"/>
          </a:xfrm>
        </p:spPr>
        <p:txBody>
          <a:bodyPr/>
          <a:lstStyle/>
          <a:p>
            <a:r>
              <a:rPr lang="fr-CA" b="1" dirty="0">
                <a:solidFill>
                  <a:schemeClr val="tx1">
                    <a:lumMod val="95000"/>
                    <a:lumOff val="5000"/>
                  </a:schemeClr>
                </a:solidFill>
              </a:rPr>
              <a:t>Gestion budgétaire – accès aux fonds</a:t>
            </a:r>
            <a:endParaRPr lang="fr-CA" dirty="0"/>
          </a:p>
        </p:txBody>
      </p:sp>
      <p:sp>
        <p:nvSpPr>
          <p:cNvPr id="4" name="Espace réservé du numéro de diapositive 3"/>
          <p:cNvSpPr>
            <a:spLocks noGrp="1"/>
          </p:cNvSpPr>
          <p:nvPr>
            <p:ph type="sldNum" sz="quarter" idx="11"/>
            <p:custDataLst>
              <p:tags r:id="rId3"/>
            </p:custDataLst>
          </p:nvPr>
        </p:nvSpPr>
        <p:spPr/>
        <p:txBody>
          <a:bodyPr/>
          <a:lstStyle/>
          <a:p>
            <a:fld id="{BC872325-CFE1-4496-83BC-FAAC16177CF3}" type="slidenum">
              <a:rPr lang="fr-CA" smtClean="0">
                <a:solidFill>
                  <a:prstClr val="black">
                    <a:tint val="75000"/>
                  </a:prstClr>
                </a:solidFill>
              </a:rPr>
              <a:pPr/>
              <a:t>51</a:t>
            </a:fld>
            <a:endParaRPr lang="fr-CA" dirty="0">
              <a:solidFill>
                <a:prstClr val="black">
                  <a:tint val="75000"/>
                </a:prstClr>
              </a:solidFill>
            </a:endParaRPr>
          </a:p>
        </p:txBody>
      </p:sp>
    </p:spTree>
    <p:extLst>
      <p:ext uri="{BB962C8B-B14F-4D97-AF65-F5344CB8AC3E}">
        <p14:creationId xmlns:p14="http://schemas.microsoft.com/office/powerpoint/2010/main" val="333350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p:txBody>
          <a:bodyPr/>
          <a:lstStyle/>
          <a:p>
            <a:pPr marL="342900" indent="-342900">
              <a:buFont typeface="Arial" panose="020B0604020202020204" pitchFamily="34" charset="0"/>
              <a:buChar char="•"/>
            </a:pPr>
            <a:endParaRPr lang="fr-CA" sz="1200" dirty="0"/>
          </a:p>
          <a:p>
            <a:pPr marL="342900" indent="-342900">
              <a:spcBef>
                <a:spcPts val="0"/>
              </a:spcBef>
              <a:buFont typeface="Arial" panose="020B0604020202020204" pitchFamily="34" charset="0"/>
              <a:buChar char="•"/>
            </a:pPr>
            <a:r>
              <a:rPr lang="fr-CA" sz="2000" dirty="0"/>
              <a:t>Les fonds ne sont accessibles que lorsque toutes les exigences en termes de certificats éthiques sont confirmées à la Direction des finances par le BRDV.</a:t>
            </a:r>
          </a:p>
          <a:p>
            <a:pPr marL="342900" indent="-342900">
              <a:buFont typeface="Arial" panose="020B0604020202020204" pitchFamily="34" charset="0"/>
              <a:buChar char="•"/>
            </a:pPr>
            <a:r>
              <a:rPr lang="fr-CA" sz="2000" dirty="0"/>
              <a:t>Les dépenses doivent commencer au plus tôt au premier jour de la subvention et se terminer au plus tard la dernière journée de la prolongation. </a:t>
            </a:r>
          </a:p>
          <a:p>
            <a:pPr marL="342900" indent="-342900">
              <a:buFont typeface="Arial" panose="020B0604020202020204" pitchFamily="34" charset="0"/>
              <a:buChar char="•"/>
            </a:pPr>
            <a:r>
              <a:rPr lang="fr-CA" sz="2000" dirty="0">
                <a:solidFill>
                  <a:schemeClr val="tx1"/>
                </a:solidFill>
              </a:rPr>
              <a:t>Un engagement n’est pas considéré comme une dépense. Aussi la date de l’engagement n’est pas significative. Il ne sert à rien de faire des engagements à la fin du projet si la dépense arrive après le 31 mars.</a:t>
            </a:r>
          </a:p>
        </p:txBody>
      </p:sp>
      <p:sp>
        <p:nvSpPr>
          <p:cNvPr id="3" name="Titre 2"/>
          <p:cNvSpPr>
            <a:spLocks noGrp="1"/>
          </p:cNvSpPr>
          <p:nvPr>
            <p:ph type="title"/>
            <p:custDataLst>
              <p:tags r:id="rId2"/>
            </p:custDataLst>
          </p:nvPr>
        </p:nvSpPr>
        <p:spPr>
          <a:xfrm>
            <a:off x="1017884" y="1844904"/>
            <a:ext cx="7560000" cy="431968"/>
          </a:xfrm>
        </p:spPr>
        <p:txBody>
          <a:bodyPr/>
          <a:lstStyle/>
          <a:p>
            <a:r>
              <a:rPr lang="fr-CA" b="1" dirty="0">
                <a:solidFill>
                  <a:schemeClr val="tx1">
                    <a:lumMod val="95000"/>
                    <a:lumOff val="5000"/>
                  </a:schemeClr>
                </a:solidFill>
              </a:rPr>
              <a:t>Gestion budgétaire – accès aux fonds</a:t>
            </a:r>
            <a:endParaRPr lang="fr-CA" dirty="0"/>
          </a:p>
        </p:txBody>
      </p:sp>
      <p:sp>
        <p:nvSpPr>
          <p:cNvPr id="4" name="Espace réservé du numéro de diapositive 3"/>
          <p:cNvSpPr>
            <a:spLocks noGrp="1"/>
          </p:cNvSpPr>
          <p:nvPr>
            <p:ph type="sldNum" sz="quarter" idx="11"/>
            <p:custDataLst>
              <p:tags r:id="rId3"/>
            </p:custDataLst>
          </p:nvPr>
        </p:nvSpPr>
        <p:spPr/>
        <p:txBody>
          <a:bodyPr/>
          <a:lstStyle/>
          <a:p>
            <a:fld id="{BC872325-CFE1-4496-83BC-FAAC16177CF3}" type="slidenum">
              <a:rPr lang="fr-CA" smtClean="0">
                <a:solidFill>
                  <a:prstClr val="black">
                    <a:tint val="75000"/>
                  </a:prstClr>
                </a:solidFill>
              </a:rPr>
              <a:pPr/>
              <a:t>52</a:t>
            </a:fld>
            <a:endParaRPr lang="fr-CA" dirty="0">
              <a:solidFill>
                <a:prstClr val="black">
                  <a:tint val="75000"/>
                </a:prstClr>
              </a:solidFill>
            </a:endParaRPr>
          </a:p>
        </p:txBody>
      </p:sp>
    </p:spTree>
    <p:extLst>
      <p:ext uri="{BB962C8B-B14F-4D97-AF65-F5344CB8AC3E}">
        <p14:creationId xmlns:p14="http://schemas.microsoft.com/office/powerpoint/2010/main" val="84484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683140" y="1590748"/>
            <a:ext cx="5107787" cy="576986"/>
          </a:xfrm>
          <a:prstGeom prst="rect">
            <a:avLst/>
          </a:prstGeom>
          <a:gradFill flip="none" rotWithShape="1">
            <a:gsLst>
              <a:gs pos="0">
                <a:schemeClr val="tx2">
                  <a:lumMod val="20000"/>
                  <a:lumOff val="80000"/>
                </a:schemeClr>
              </a:gs>
              <a:gs pos="12000">
                <a:schemeClr val="accent2"/>
              </a:gs>
              <a:gs pos="100000">
                <a:schemeClr val="tx2"/>
              </a:gs>
              <a:gs pos="92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fr-CA" dirty="0">
                <a:solidFill>
                  <a:schemeClr val="bg1"/>
                </a:solidFill>
              </a:rPr>
              <a:t>Octroi reçu et accepté par l’UdeM (BRDV)</a:t>
            </a:r>
          </a:p>
        </p:txBody>
      </p:sp>
      <p:sp>
        <p:nvSpPr>
          <p:cNvPr id="10" name="Rectangle 9"/>
          <p:cNvSpPr/>
          <p:nvPr/>
        </p:nvSpPr>
        <p:spPr>
          <a:xfrm>
            <a:off x="2683140" y="2578921"/>
            <a:ext cx="5102963" cy="1039824"/>
          </a:xfrm>
          <a:prstGeom prst="rect">
            <a:avLst/>
          </a:prstGeom>
          <a:gradFill flip="none" rotWithShape="1">
            <a:gsLst>
              <a:gs pos="0">
                <a:schemeClr val="tx2">
                  <a:lumMod val="20000"/>
                  <a:lumOff val="80000"/>
                </a:schemeClr>
              </a:gs>
              <a:gs pos="12000">
                <a:schemeClr val="accent2"/>
              </a:gs>
              <a:gs pos="100000">
                <a:schemeClr val="tx2"/>
              </a:gs>
              <a:gs pos="92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fr-CA" dirty="0">
                <a:solidFill>
                  <a:schemeClr val="bg1"/>
                </a:solidFill>
              </a:rPr>
              <a:t>Le BRDV initie le processus de création de projet dans Synchro-Grant en entrant toutes les informations nécessaires au </a:t>
            </a:r>
            <a:r>
              <a:rPr lang="fr-CA" dirty="0">
                <a:solidFill>
                  <a:srgbClr val="FFC000"/>
                </a:solidFill>
              </a:rPr>
              <a:t>suivi administratif </a:t>
            </a:r>
            <a:r>
              <a:rPr lang="fr-CA" dirty="0">
                <a:solidFill>
                  <a:schemeClr val="bg1"/>
                </a:solidFill>
              </a:rPr>
              <a:t>de l’octroi et autorise les finances à débloquer les fonds</a:t>
            </a:r>
          </a:p>
        </p:txBody>
      </p:sp>
      <p:sp>
        <p:nvSpPr>
          <p:cNvPr id="11" name="Rectangle 10"/>
          <p:cNvSpPr/>
          <p:nvPr/>
        </p:nvSpPr>
        <p:spPr>
          <a:xfrm>
            <a:off x="2683140" y="4006822"/>
            <a:ext cx="5102963" cy="1348458"/>
          </a:xfrm>
          <a:prstGeom prst="rect">
            <a:avLst/>
          </a:prstGeom>
          <a:gradFill flip="none" rotWithShape="1">
            <a:gsLst>
              <a:gs pos="0">
                <a:schemeClr val="tx2">
                  <a:lumMod val="20000"/>
                  <a:lumOff val="80000"/>
                </a:schemeClr>
              </a:gs>
              <a:gs pos="12000">
                <a:schemeClr val="accent2"/>
              </a:gs>
              <a:gs pos="100000">
                <a:schemeClr val="tx2"/>
              </a:gs>
              <a:gs pos="92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fr-CA" dirty="0">
                <a:solidFill>
                  <a:schemeClr val="bg1"/>
                </a:solidFill>
              </a:rPr>
              <a:t>Réception de la « coquille inactive » du projet à la Direction des finances et inscription des informations comptables relatives à la </a:t>
            </a:r>
            <a:r>
              <a:rPr lang="fr-CA" dirty="0">
                <a:solidFill>
                  <a:srgbClr val="FFC000"/>
                </a:solidFill>
              </a:rPr>
              <a:t>gestion financière </a:t>
            </a:r>
            <a:r>
              <a:rPr lang="fr-CA" dirty="0">
                <a:solidFill>
                  <a:schemeClr val="bg1"/>
                </a:solidFill>
              </a:rPr>
              <a:t>de l’octroi</a:t>
            </a:r>
          </a:p>
          <a:p>
            <a:pPr algn="ctr">
              <a:lnSpc>
                <a:spcPct val="90000"/>
              </a:lnSpc>
            </a:pPr>
            <a:r>
              <a:rPr lang="fr-CA" dirty="0">
                <a:solidFill>
                  <a:schemeClr val="bg1"/>
                </a:solidFill>
              </a:rPr>
              <a:t>Projet en statut  </a:t>
            </a:r>
            <a:r>
              <a:rPr lang="fr-CA" b="1" dirty="0">
                <a:solidFill>
                  <a:schemeClr val="bg1"/>
                </a:solidFill>
              </a:rPr>
              <a:t>« création »</a:t>
            </a:r>
          </a:p>
        </p:txBody>
      </p:sp>
      <p:sp>
        <p:nvSpPr>
          <p:cNvPr id="12" name="Rectangle 11"/>
          <p:cNvSpPr/>
          <p:nvPr/>
        </p:nvSpPr>
        <p:spPr>
          <a:xfrm>
            <a:off x="683568" y="6021288"/>
            <a:ext cx="8460432"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Rectangle 12"/>
          <p:cNvSpPr/>
          <p:nvPr/>
        </p:nvSpPr>
        <p:spPr>
          <a:xfrm>
            <a:off x="2673537" y="5770614"/>
            <a:ext cx="5102963" cy="898746"/>
          </a:xfrm>
          <a:prstGeom prst="rect">
            <a:avLst/>
          </a:prstGeom>
          <a:gradFill flip="none" rotWithShape="1">
            <a:gsLst>
              <a:gs pos="0">
                <a:schemeClr val="tx2">
                  <a:lumMod val="20000"/>
                  <a:lumOff val="80000"/>
                </a:schemeClr>
              </a:gs>
              <a:gs pos="12000">
                <a:schemeClr val="accent2"/>
              </a:gs>
              <a:gs pos="100000">
                <a:schemeClr val="tx2"/>
              </a:gs>
              <a:gs pos="92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fr-CA" dirty="0">
                <a:solidFill>
                  <a:schemeClr val="bg1"/>
                </a:solidFill>
              </a:rPr>
              <a:t>Confirmation de l’obtention des certificats éthiques : changement de statut du projet pour </a:t>
            </a:r>
            <a:r>
              <a:rPr lang="fr-CA" b="1" dirty="0">
                <a:solidFill>
                  <a:schemeClr val="bg1"/>
                </a:solidFill>
              </a:rPr>
              <a:t>« ouvert » </a:t>
            </a:r>
            <a:r>
              <a:rPr lang="fr-CA" dirty="0">
                <a:solidFill>
                  <a:schemeClr val="bg1"/>
                </a:solidFill>
              </a:rPr>
              <a:t>et libération des fonds</a:t>
            </a:r>
          </a:p>
        </p:txBody>
      </p:sp>
      <p:sp>
        <p:nvSpPr>
          <p:cNvPr id="4" name="Espace réservé du numéro de diapositive 3"/>
          <p:cNvSpPr>
            <a:spLocks noGrp="1"/>
          </p:cNvSpPr>
          <p:nvPr>
            <p:ph type="sldNum" sz="quarter" idx="11"/>
            <p:custDataLst>
              <p:tags r:id="rId1"/>
            </p:custDataLst>
          </p:nvPr>
        </p:nvSpPr>
        <p:spPr>
          <a:xfrm>
            <a:off x="8470038" y="6381328"/>
            <a:ext cx="442392" cy="180000"/>
          </a:xfrm>
        </p:spPr>
        <p:txBody>
          <a:bodyPr/>
          <a:lstStyle/>
          <a:p>
            <a:fld id="{BC872325-CFE1-4496-83BC-FAAC16177CF3}" type="slidenum">
              <a:rPr lang="fr-CA" smtClean="0">
                <a:solidFill>
                  <a:prstClr val="black">
                    <a:tint val="75000"/>
                  </a:prstClr>
                </a:solidFill>
              </a:rPr>
              <a:pPr/>
              <a:t>53</a:t>
            </a:fld>
            <a:endParaRPr lang="fr-CA" dirty="0">
              <a:solidFill>
                <a:prstClr val="black">
                  <a:tint val="75000"/>
                </a:prstClr>
              </a:solidFill>
            </a:endParaRPr>
          </a:p>
        </p:txBody>
      </p:sp>
      <p:sp>
        <p:nvSpPr>
          <p:cNvPr id="16" name="Flèche vers le bas 15"/>
          <p:cNvSpPr/>
          <p:nvPr/>
        </p:nvSpPr>
        <p:spPr>
          <a:xfrm>
            <a:off x="5045187" y="2198546"/>
            <a:ext cx="360040" cy="379288"/>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Flèche vers le bas 16"/>
          <p:cNvSpPr/>
          <p:nvPr/>
        </p:nvSpPr>
        <p:spPr>
          <a:xfrm>
            <a:off x="5054601" y="3636280"/>
            <a:ext cx="360040" cy="379288"/>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 name="Flèche vers le bas 17"/>
          <p:cNvSpPr/>
          <p:nvPr/>
        </p:nvSpPr>
        <p:spPr>
          <a:xfrm>
            <a:off x="5045187" y="5381556"/>
            <a:ext cx="360040" cy="379288"/>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Rectangle 18"/>
          <p:cNvSpPr/>
          <p:nvPr/>
        </p:nvSpPr>
        <p:spPr>
          <a:xfrm rot="16200000">
            <a:off x="989998" y="2258663"/>
            <a:ext cx="1404664" cy="57698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tx1"/>
                </a:solidFill>
              </a:rPr>
              <a:t>BRDV</a:t>
            </a:r>
          </a:p>
        </p:txBody>
      </p:sp>
      <p:sp>
        <p:nvSpPr>
          <p:cNvPr id="20" name="Rectangle 19"/>
          <p:cNvSpPr/>
          <p:nvPr/>
        </p:nvSpPr>
        <p:spPr>
          <a:xfrm rot="16200000">
            <a:off x="539770" y="4951005"/>
            <a:ext cx="2324851" cy="57698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tx1"/>
                </a:solidFill>
              </a:rPr>
              <a:t>Direction de finances</a:t>
            </a:r>
          </a:p>
        </p:txBody>
      </p:sp>
      <p:cxnSp>
        <p:nvCxnSpPr>
          <p:cNvPr id="22" name="Connecteur droit 21"/>
          <p:cNvCxnSpPr/>
          <p:nvPr/>
        </p:nvCxnSpPr>
        <p:spPr>
          <a:xfrm flipH="1">
            <a:off x="1697513" y="3645024"/>
            <a:ext cx="946327"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a:stCxn id="19" idx="1"/>
            <a:endCxn id="20" idx="3"/>
          </p:cNvCxnSpPr>
          <p:nvPr/>
        </p:nvCxnSpPr>
        <p:spPr>
          <a:xfrm>
            <a:off x="1692330" y="3249488"/>
            <a:ext cx="9865" cy="827585"/>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H="1">
            <a:off x="2683140" y="3645024"/>
            <a:ext cx="2362047" cy="0"/>
          </a:xfrm>
          <a:prstGeom prst="line">
            <a:avLst/>
          </a:prstGeom>
          <a:ln w="381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rot="16200000">
            <a:off x="-1668673" y="3836291"/>
            <a:ext cx="4559922" cy="57698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tx1"/>
                </a:solidFill>
              </a:rPr>
              <a:t>Processus de création Synchro des projets</a:t>
            </a:r>
          </a:p>
        </p:txBody>
      </p:sp>
      <p:cxnSp>
        <p:nvCxnSpPr>
          <p:cNvPr id="21" name="Connecteur droit 20"/>
          <p:cNvCxnSpPr/>
          <p:nvPr/>
        </p:nvCxnSpPr>
        <p:spPr>
          <a:xfrm flipH="1">
            <a:off x="5436096" y="3645024"/>
            <a:ext cx="2362047" cy="0"/>
          </a:xfrm>
          <a:prstGeom prst="line">
            <a:avLst/>
          </a:prstGeom>
          <a:ln w="381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296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6" grpId="0" animBg="1"/>
      <p:bldP spid="17" grpId="0" animBg="1"/>
      <p:bldP spid="1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custDataLst>
              <p:tags r:id="rId2"/>
            </p:custDataLst>
          </p:nvPr>
        </p:nvPicPr>
        <p:blipFill rotWithShape="1">
          <a:blip r:embed="rId10"/>
          <a:srcRect t="10802" r="6771" b="57408"/>
          <a:stretch/>
        </p:blipFill>
        <p:spPr bwMode="auto">
          <a:xfrm>
            <a:off x="4644008" y="2420888"/>
            <a:ext cx="4320480" cy="952934"/>
          </a:xfrm>
          <a:prstGeom prst="rect">
            <a:avLst/>
          </a:prstGeom>
          <a:ln>
            <a:noFill/>
          </a:ln>
          <a:extLst>
            <a:ext uri="{53640926-AAD7-44D8-BBD7-CCE9431645EC}">
              <a14:shadowObscured xmlns:a14="http://schemas.microsoft.com/office/drawing/2010/main"/>
            </a:ext>
          </a:extLst>
        </p:spPr>
      </p:pic>
      <p:sp>
        <p:nvSpPr>
          <p:cNvPr id="7" name="Titre 2"/>
          <p:cNvSpPr>
            <a:spLocks noGrp="1"/>
          </p:cNvSpPr>
          <p:nvPr>
            <p:ph type="title"/>
            <p:custDataLst>
              <p:tags r:id="rId3"/>
            </p:custDataLst>
          </p:nvPr>
        </p:nvSpPr>
        <p:spPr>
          <a:xfrm>
            <a:off x="1017884" y="1844904"/>
            <a:ext cx="7560000" cy="431968"/>
          </a:xfrm>
        </p:spPr>
        <p:txBody>
          <a:bodyPr/>
          <a:lstStyle/>
          <a:p>
            <a:r>
              <a:rPr lang="fr-CA" b="1" dirty="0">
                <a:solidFill>
                  <a:schemeClr val="tx1">
                    <a:lumMod val="95000"/>
                    <a:lumOff val="5000"/>
                  </a:schemeClr>
                </a:solidFill>
              </a:rPr>
              <a:t>Gestion budgétaire – date comptable</a:t>
            </a:r>
            <a:endParaRPr lang="fr-CA" dirty="0"/>
          </a:p>
        </p:txBody>
      </p:sp>
      <p:sp>
        <p:nvSpPr>
          <p:cNvPr id="2" name="Espace réservé du numéro de diapositive 1"/>
          <p:cNvSpPr>
            <a:spLocks noGrp="1"/>
          </p:cNvSpPr>
          <p:nvPr>
            <p:ph type="sldNum" sz="quarter" idx="11"/>
            <p:custDataLst>
              <p:tags r:id="rId4"/>
            </p:custDataLst>
          </p:nvPr>
        </p:nvSpPr>
        <p:spPr/>
        <p:txBody>
          <a:bodyPr/>
          <a:lstStyle/>
          <a:p>
            <a:fld id="{BC872325-CFE1-4496-83BC-FAAC16177CF3}" type="slidenum">
              <a:rPr lang="fr-CA" smtClean="0">
                <a:solidFill>
                  <a:prstClr val="black">
                    <a:tint val="75000"/>
                  </a:prstClr>
                </a:solidFill>
              </a:rPr>
              <a:pPr/>
              <a:t>54</a:t>
            </a:fld>
            <a:endParaRPr lang="fr-CA" dirty="0">
              <a:solidFill>
                <a:prstClr val="black">
                  <a:tint val="75000"/>
                </a:prstClr>
              </a:solidFill>
            </a:endParaRPr>
          </a:p>
        </p:txBody>
      </p:sp>
      <p:pic>
        <p:nvPicPr>
          <p:cNvPr id="6" name="Espace réservé du contenu 3"/>
          <p:cNvPicPr>
            <a:picLocks/>
          </p:cNvPicPr>
          <p:nvPr>
            <p:custDataLst>
              <p:tags r:id="rId5"/>
            </p:custDataLst>
          </p:nvPr>
        </p:nvPicPr>
        <p:blipFill rotWithShape="1">
          <a:blip r:embed="rId11">
            <a:extLst>
              <a:ext uri="{BEBA8EAE-BF5A-486C-A8C5-ECC9F3942E4B}">
                <a14:imgProps xmlns:a14="http://schemas.microsoft.com/office/drawing/2010/main">
                  <a14:imgLayer r:embed="rId12">
                    <a14:imgEffect>
                      <a14:saturation sat="400000"/>
                    </a14:imgEffect>
                  </a14:imgLayer>
                </a14:imgProps>
              </a:ext>
            </a:extLst>
          </a:blip>
          <a:srcRect t="10802" r="62555" b="63108"/>
          <a:stretch/>
        </p:blipFill>
        <p:spPr bwMode="auto">
          <a:xfrm>
            <a:off x="1043608" y="3373822"/>
            <a:ext cx="5204849" cy="2557466"/>
          </a:xfrm>
          <a:prstGeom prst="rect">
            <a:avLst/>
          </a:prstGeom>
          <a:ln>
            <a:noFill/>
          </a:ln>
          <a:extLst>
            <a:ext uri="{53640926-AAD7-44D8-BBD7-CCE9431645EC}">
              <a14:shadowObscured xmlns:a14="http://schemas.microsoft.com/office/drawing/2010/main"/>
            </a:ext>
          </a:extLst>
        </p:spPr>
      </p:pic>
      <p:sp>
        <p:nvSpPr>
          <p:cNvPr id="8" name="Ellipse 7"/>
          <p:cNvSpPr/>
          <p:nvPr>
            <p:custDataLst>
              <p:tags r:id="rId6"/>
            </p:custDataLst>
          </p:nvPr>
        </p:nvSpPr>
        <p:spPr>
          <a:xfrm>
            <a:off x="4572002" y="5397599"/>
            <a:ext cx="504056" cy="50405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9" name="Ellipse 8"/>
          <p:cNvSpPr/>
          <p:nvPr>
            <p:custDataLst>
              <p:tags r:id="rId7"/>
            </p:custDataLst>
          </p:nvPr>
        </p:nvSpPr>
        <p:spPr>
          <a:xfrm>
            <a:off x="5762228" y="3006477"/>
            <a:ext cx="288032" cy="21602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Tree>
    <p:custDataLst>
      <p:tags r:id="rId1"/>
    </p:custDataLst>
    <p:extLst>
      <p:ext uri="{BB962C8B-B14F-4D97-AF65-F5344CB8AC3E}">
        <p14:creationId xmlns:p14="http://schemas.microsoft.com/office/powerpoint/2010/main" val="25229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custDataLst>
              <p:tags r:id="rId2"/>
            </p:custDataLst>
            <p:extLst>
              <p:ext uri="{D42A27DB-BD31-4B8C-83A1-F6EECF244321}">
                <p14:modId xmlns:p14="http://schemas.microsoft.com/office/powerpoint/2010/main" val="1633081480"/>
              </p:ext>
            </p:extLst>
          </p:nvPr>
        </p:nvGraphicFramePr>
        <p:xfrm>
          <a:off x="251517" y="2276872"/>
          <a:ext cx="8784978" cy="3368789"/>
        </p:xfrm>
        <a:graphic>
          <a:graphicData uri="http://schemas.openxmlformats.org/drawingml/2006/table">
            <a:tbl>
              <a:tblPr/>
              <a:tblGrid>
                <a:gridCol w="360027">
                  <a:extLst>
                    <a:ext uri="{9D8B030D-6E8A-4147-A177-3AD203B41FA5}">
                      <a16:colId xmlns:a16="http://schemas.microsoft.com/office/drawing/2014/main" val="20000"/>
                    </a:ext>
                  </a:extLst>
                </a:gridCol>
                <a:gridCol w="349164">
                  <a:extLst>
                    <a:ext uri="{9D8B030D-6E8A-4147-A177-3AD203B41FA5}">
                      <a16:colId xmlns:a16="http://schemas.microsoft.com/office/drawing/2014/main" val="20001"/>
                    </a:ext>
                  </a:extLst>
                </a:gridCol>
                <a:gridCol w="1303546">
                  <a:extLst>
                    <a:ext uri="{9D8B030D-6E8A-4147-A177-3AD203B41FA5}">
                      <a16:colId xmlns:a16="http://schemas.microsoft.com/office/drawing/2014/main" val="20002"/>
                    </a:ext>
                  </a:extLst>
                </a:gridCol>
                <a:gridCol w="293299">
                  <a:extLst>
                    <a:ext uri="{9D8B030D-6E8A-4147-A177-3AD203B41FA5}">
                      <a16:colId xmlns:a16="http://schemas.microsoft.com/office/drawing/2014/main" val="20003"/>
                    </a:ext>
                  </a:extLst>
                </a:gridCol>
                <a:gridCol w="440723">
                  <a:extLst>
                    <a:ext uri="{9D8B030D-6E8A-4147-A177-3AD203B41FA5}">
                      <a16:colId xmlns:a16="http://schemas.microsoft.com/office/drawing/2014/main" val="20004"/>
                    </a:ext>
                  </a:extLst>
                </a:gridCol>
                <a:gridCol w="637620">
                  <a:extLst>
                    <a:ext uri="{9D8B030D-6E8A-4147-A177-3AD203B41FA5}">
                      <a16:colId xmlns:a16="http://schemas.microsoft.com/office/drawing/2014/main" val="20005"/>
                    </a:ext>
                  </a:extLst>
                </a:gridCol>
                <a:gridCol w="425392">
                  <a:extLst>
                    <a:ext uri="{9D8B030D-6E8A-4147-A177-3AD203B41FA5}">
                      <a16:colId xmlns:a16="http://schemas.microsoft.com/office/drawing/2014/main" val="20006"/>
                    </a:ext>
                  </a:extLst>
                </a:gridCol>
                <a:gridCol w="294688">
                  <a:extLst>
                    <a:ext uri="{9D8B030D-6E8A-4147-A177-3AD203B41FA5}">
                      <a16:colId xmlns:a16="http://schemas.microsoft.com/office/drawing/2014/main" val="20007"/>
                    </a:ext>
                  </a:extLst>
                </a:gridCol>
                <a:gridCol w="288032">
                  <a:extLst>
                    <a:ext uri="{9D8B030D-6E8A-4147-A177-3AD203B41FA5}">
                      <a16:colId xmlns:a16="http://schemas.microsoft.com/office/drawing/2014/main" val="20008"/>
                    </a:ext>
                  </a:extLst>
                </a:gridCol>
                <a:gridCol w="504056">
                  <a:extLst>
                    <a:ext uri="{9D8B030D-6E8A-4147-A177-3AD203B41FA5}">
                      <a16:colId xmlns:a16="http://schemas.microsoft.com/office/drawing/2014/main" val="20009"/>
                    </a:ext>
                  </a:extLst>
                </a:gridCol>
                <a:gridCol w="648072">
                  <a:extLst>
                    <a:ext uri="{9D8B030D-6E8A-4147-A177-3AD203B41FA5}">
                      <a16:colId xmlns:a16="http://schemas.microsoft.com/office/drawing/2014/main" val="20010"/>
                    </a:ext>
                  </a:extLst>
                </a:gridCol>
                <a:gridCol w="648072">
                  <a:extLst>
                    <a:ext uri="{9D8B030D-6E8A-4147-A177-3AD203B41FA5}">
                      <a16:colId xmlns:a16="http://schemas.microsoft.com/office/drawing/2014/main" val="20011"/>
                    </a:ext>
                  </a:extLst>
                </a:gridCol>
                <a:gridCol w="288032">
                  <a:extLst>
                    <a:ext uri="{9D8B030D-6E8A-4147-A177-3AD203B41FA5}">
                      <a16:colId xmlns:a16="http://schemas.microsoft.com/office/drawing/2014/main" val="20012"/>
                    </a:ext>
                  </a:extLst>
                </a:gridCol>
                <a:gridCol w="429629">
                  <a:extLst>
                    <a:ext uri="{9D8B030D-6E8A-4147-A177-3AD203B41FA5}">
                      <a16:colId xmlns:a16="http://schemas.microsoft.com/office/drawing/2014/main" val="20013"/>
                    </a:ext>
                  </a:extLst>
                </a:gridCol>
                <a:gridCol w="496590">
                  <a:extLst>
                    <a:ext uri="{9D8B030D-6E8A-4147-A177-3AD203B41FA5}">
                      <a16:colId xmlns:a16="http://schemas.microsoft.com/office/drawing/2014/main" val="20014"/>
                    </a:ext>
                  </a:extLst>
                </a:gridCol>
                <a:gridCol w="729965">
                  <a:extLst>
                    <a:ext uri="{9D8B030D-6E8A-4147-A177-3AD203B41FA5}">
                      <a16:colId xmlns:a16="http://schemas.microsoft.com/office/drawing/2014/main" val="20015"/>
                    </a:ext>
                  </a:extLst>
                </a:gridCol>
                <a:gridCol w="504056">
                  <a:extLst>
                    <a:ext uri="{9D8B030D-6E8A-4147-A177-3AD203B41FA5}">
                      <a16:colId xmlns:a16="http://schemas.microsoft.com/office/drawing/2014/main" val="20016"/>
                    </a:ext>
                  </a:extLst>
                </a:gridCol>
                <a:gridCol w="144015">
                  <a:extLst>
                    <a:ext uri="{9D8B030D-6E8A-4147-A177-3AD203B41FA5}">
                      <a16:colId xmlns:a16="http://schemas.microsoft.com/office/drawing/2014/main" val="20017"/>
                    </a:ext>
                  </a:extLst>
                </a:gridCol>
              </a:tblGrid>
              <a:tr h="357823">
                <a:tc>
                  <a:txBody>
                    <a:bodyPr/>
                    <a:lstStyle/>
                    <a:p>
                      <a:pPr algn="l" fontAlgn="b"/>
                      <a:endParaRPr lang="fr-CA" sz="1000" b="0" i="0" u="none" strike="noStrike" baseline="0" dirty="0">
                        <a:effectLst/>
                        <a:latin typeface="Arial Unicode MS"/>
                      </a:endParaRPr>
                    </a:p>
                  </a:txBody>
                  <a:tcPr marL="4010" marR="4010" marT="401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fr-CA" sz="400" b="0" i="0" u="none" strike="noStrike">
                        <a:effectLst/>
                        <a:latin typeface="Arial Unicode MS"/>
                      </a:endParaRPr>
                    </a:p>
                  </a:txBody>
                  <a:tcPr marL="4010" marR="4010" marT="401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fr-CA" sz="400" b="0" i="0" u="none" strike="noStrike">
                        <a:effectLst/>
                        <a:latin typeface="Arial Unicode MS"/>
                      </a:endParaRPr>
                    </a:p>
                  </a:txBody>
                  <a:tcPr marL="4010" marR="4010" marT="401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fr-CA" sz="400" b="0" i="0" u="none" strike="noStrike">
                        <a:effectLst/>
                        <a:latin typeface="Arial Unicode MS"/>
                      </a:endParaRPr>
                    </a:p>
                  </a:txBody>
                  <a:tcPr marL="4010" marR="4010" marT="401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fr-CA" sz="400" b="0" i="0" u="none" strike="noStrike">
                        <a:effectLst/>
                        <a:latin typeface="Arial Unicode MS"/>
                      </a:endParaRPr>
                    </a:p>
                  </a:txBody>
                  <a:tcPr marL="4010" marR="4010" marT="401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fr-CA" sz="400" b="0" i="0" u="none" strike="noStrike">
                        <a:effectLst/>
                        <a:latin typeface="Arial Unicode MS"/>
                      </a:endParaRPr>
                    </a:p>
                  </a:txBody>
                  <a:tcPr marL="4010" marR="4010" marT="401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fr-CA" sz="400" b="0" i="0" u="none" strike="noStrike">
                        <a:effectLst/>
                        <a:latin typeface="Arial Unicode MS"/>
                      </a:endParaRPr>
                    </a:p>
                  </a:txBody>
                  <a:tcPr marL="4010" marR="4010" marT="401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fr-CA" sz="400" b="0" i="0" u="none" strike="noStrike">
                        <a:effectLst/>
                        <a:latin typeface="Arial Unicode MS"/>
                      </a:endParaRPr>
                    </a:p>
                  </a:txBody>
                  <a:tcPr marL="4010" marR="4010" marT="401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fr-CA" sz="400" b="0" i="0" u="none" strike="noStrike">
                        <a:effectLst/>
                        <a:latin typeface="Arial Unicode MS"/>
                      </a:endParaRPr>
                    </a:p>
                  </a:txBody>
                  <a:tcPr marL="4010" marR="4010" marT="401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fr-CA" sz="400" b="0" i="0" u="none" strike="noStrike" dirty="0">
                        <a:effectLst/>
                        <a:latin typeface="Arial Unicode MS"/>
                      </a:endParaRPr>
                    </a:p>
                  </a:txBody>
                  <a:tcPr marL="4010" marR="4010" marT="401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fr-CA" sz="400" b="0" i="0" u="none" strike="noStrike">
                        <a:effectLst/>
                        <a:latin typeface="Arial Unicode MS"/>
                      </a:endParaRPr>
                    </a:p>
                  </a:txBody>
                  <a:tcPr marL="4010" marR="4010" marT="401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fr-CA" sz="400" b="0" i="0" u="none" strike="noStrike" dirty="0">
                        <a:effectLst/>
                        <a:latin typeface="Arial Unicode MS"/>
                      </a:endParaRPr>
                    </a:p>
                  </a:txBody>
                  <a:tcPr marL="4010" marR="4010" marT="401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fr-CA" sz="400" b="0" i="0" u="none" strike="noStrike">
                        <a:effectLst/>
                        <a:latin typeface="Arial Unicode MS"/>
                      </a:endParaRPr>
                    </a:p>
                  </a:txBody>
                  <a:tcPr marL="4010" marR="4010" marT="401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fr-CA" sz="400" b="0" i="0" u="none" strike="noStrike">
                        <a:effectLst/>
                        <a:latin typeface="Arial Unicode MS"/>
                      </a:endParaRPr>
                    </a:p>
                  </a:txBody>
                  <a:tcPr marL="4010" marR="4010" marT="401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fr-CA" sz="400" b="0" i="0" u="none" strike="noStrike">
                        <a:effectLst/>
                        <a:latin typeface="Arial Unicode MS"/>
                      </a:endParaRPr>
                    </a:p>
                  </a:txBody>
                  <a:tcPr marL="4010" marR="4010" marT="401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fr-CA" sz="400" b="0" i="0" u="none" strike="noStrike">
                        <a:effectLst/>
                        <a:latin typeface="Arial Unicode MS"/>
                      </a:endParaRPr>
                    </a:p>
                  </a:txBody>
                  <a:tcPr marL="4010" marR="4010" marT="401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fr-CA" sz="400" b="0" i="0" u="none" strike="noStrike">
                        <a:effectLst/>
                        <a:latin typeface="Arial Unicode MS"/>
                      </a:endParaRPr>
                    </a:p>
                  </a:txBody>
                  <a:tcPr marL="4010" marR="4010" marT="401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fr-CA" sz="400" b="0" i="0" u="none" strike="noStrike">
                        <a:effectLst/>
                        <a:latin typeface="Arial Unicode MS"/>
                      </a:endParaRPr>
                    </a:p>
                  </a:txBody>
                  <a:tcPr marL="4010" marR="4010" marT="4010" marB="0" anchor="b">
                    <a:lnL>
                      <a:noFill/>
                    </a:lnL>
                    <a:lnR>
                      <a:noFill/>
                    </a:lnR>
                    <a:lnT>
                      <a:noFill/>
                    </a:lnT>
                    <a:lnB>
                      <a:noFill/>
                    </a:lnB>
                  </a:tcPr>
                </a:tc>
                <a:extLst>
                  <a:ext uri="{0D108BD9-81ED-4DB2-BD59-A6C34878D82A}">
                    <a16:rowId xmlns:a16="http://schemas.microsoft.com/office/drawing/2014/main" val="10000"/>
                  </a:ext>
                </a:extLst>
              </a:tr>
              <a:tr h="430138">
                <a:tc>
                  <a:txBody>
                    <a:bodyPr/>
                    <a:lstStyle/>
                    <a:p>
                      <a:pPr algn="l" fontAlgn="b"/>
                      <a:r>
                        <a:rPr lang="fr-CA" sz="900" b="1" i="0" u="none" strike="noStrike">
                          <a:effectLst/>
                          <a:latin typeface="Arial Unicode MS"/>
                        </a:rPr>
                        <a:t>Projet</a:t>
                      </a:r>
                    </a:p>
                  </a:txBody>
                  <a:tcPr marL="4010" marR="4010" marT="401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0C0C0"/>
                    </a:solidFill>
                  </a:tcPr>
                </a:tc>
                <a:tc>
                  <a:txBody>
                    <a:bodyPr/>
                    <a:lstStyle/>
                    <a:p>
                      <a:pPr algn="l" fontAlgn="b"/>
                      <a:r>
                        <a:rPr lang="fr-CA" sz="900" b="1" i="0" u="none" strike="noStrike">
                          <a:effectLst/>
                          <a:latin typeface="Arial Unicode MS"/>
                        </a:rPr>
                        <a:t>Type proj.</a:t>
                      </a:r>
                    </a:p>
                  </a:txBody>
                  <a:tcPr marL="4010" marR="4010" marT="401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0C0C0"/>
                    </a:solidFill>
                  </a:tcPr>
                </a:tc>
                <a:tc>
                  <a:txBody>
                    <a:bodyPr/>
                    <a:lstStyle/>
                    <a:p>
                      <a:pPr algn="l" fontAlgn="b"/>
                      <a:r>
                        <a:rPr lang="fr-CA" sz="900" b="1" i="0" u="none" strike="noStrike">
                          <a:effectLst/>
                          <a:latin typeface="Arial Unicode MS"/>
                        </a:rPr>
                        <a:t>No Ref1 projet</a:t>
                      </a:r>
                    </a:p>
                  </a:txBody>
                  <a:tcPr marL="4010" marR="4010" marT="401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0C0C0"/>
                    </a:solidFill>
                  </a:tcPr>
                </a:tc>
                <a:tc>
                  <a:txBody>
                    <a:bodyPr/>
                    <a:lstStyle/>
                    <a:p>
                      <a:pPr algn="l" fontAlgn="b"/>
                      <a:r>
                        <a:rPr lang="fr-CA" sz="900" b="1" i="0" u="none" strike="noStrike">
                          <a:effectLst/>
                          <a:latin typeface="Arial Unicode MS"/>
                        </a:rPr>
                        <a:t>Classe</a:t>
                      </a:r>
                    </a:p>
                  </a:txBody>
                  <a:tcPr marL="4010" marR="4010" marT="401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0C0C0"/>
                    </a:solidFill>
                  </a:tcPr>
                </a:tc>
                <a:tc>
                  <a:txBody>
                    <a:bodyPr/>
                    <a:lstStyle/>
                    <a:p>
                      <a:pPr algn="l" fontAlgn="b"/>
                      <a:r>
                        <a:rPr lang="fr-CA" sz="900" b="1" i="0" u="none" strike="noStrike">
                          <a:effectLst/>
                          <a:latin typeface="Arial Unicode MS"/>
                        </a:rPr>
                        <a:t>Cpte</a:t>
                      </a:r>
                    </a:p>
                  </a:txBody>
                  <a:tcPr marL="4010" marR="4010" marT="401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0C0C0"/>
                    </a:solidFill>
                  </a:tcPr>
                </a:tc>
                <a:tc>
                  <a:txBody>
                    <a:bodyPr/>
                    <a:lstStyle/>
                    <a:p>
                      <a:pPr algn="l" fontAlgn="b"/>
                      <a:r>
                        <a:rPr lang="fr-CA" sz="900" b="1" i="0" u="none" strike="noStrike">
                          <a:effectLst/>
                          <a:latin typeface="Arial Unicode MS"/>
                        </a:rPr>
                        <a:t>Descr.compte</a:t>
                      </a:r>
                    </a:p>
                  </a:txBody>
                  <a:tcPr marL="4010" marR="4010" marT="401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0C0C0"/>
                    </a:solidFill>
                  </a:tcPr>
                </a:tc>
                <a:tc>
                  <a:txBody>
                    <a:bodyPr/>
                    <a:lstStyle/>
                    <a:p>
                      <a:pPr algn="l" fontAlgn="b"/>
                      <a:r>
                        <a:rPr lang="fr-CA" sz="900" b="1" i="0" u="none" strike="noStrike" dirty="0" err="1">
                          <a:effectLst/>
                          <a:latin typeface="Arial Unicode MS"/>
                        </a:rPr>
                        <a:t>Activ</a:t>
                      </a:r>
                      <a:r>
                        <a:rPr lang="fr-CA" sz="900" b="1" i="0" u="none" strike="noStrike" dirty="0">
                          <a:effectLst/>
                          <a:latin typeface="Arial Unicode MS"/>
                        </a:rPr>
                        <a:t>.</a:t>
                      </a:r>
                    </a:p>
                  </a:txBody>
                  <a:tcPr marL="4010" marR="4010" marT="401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0C0C0"/>
                    </a:solidFill>
                  </a:tcPr>
                </a:tc>
                <a:tc>
                  <a:txBody>
                    <a:bodyPr/>
                    <a:lstStyle/>
                    <a:p>
                      <a:pPr algn="l" fontAlgn="b"/>
                      <a:r>
                        <a:rPr lang="fr-CA" sz="900" b="1" i="0" u="none" strike="noStrike">
                          <a:effectLst/>
                          <a:latin typeface="Arial Unicode MS"/>
                        </a:rPr>
                        <a:t>Type anal.</a:t>
                      </a:r>
                    </a:p>
                  </a:txBody>
                  <a:tcPr marL="4010" marR="4010" marT="401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0C0C0"/>
                    </a:solidFill>
                  </a:tcPr>
                </a:tc>
                <a:tc>
                  <a:txBody>
                    <a:bodyPr/>
                    <a:lstStyle/>
                    <a:p>
                      <a:pPr algn="l" fontAlgn="b"/>
                      <a:r>
                        <a:rPr lang="fr-CA" sz="900" b="1" i="0" u="none" strike="noStrike">
                          <a:effectLst/>
                          <a:latin typeface="Arial Unicode MS"/>
                        </a:rPr>
                        <a:t>Type srce</a:t>
                      </a:r>
                    </a:p>
                  </a:txBody>
                  <a:tcPr marL="4010" marR="4010" marT="401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0C0C0"/>
                    </a:solidFill>
                  </a:tcPr>
                </a:tc>
                <a:tc>
                  <a:txBody>
                    <a:bodyPr/>
                    <a:lstStyle/>
                    <a:p>
                      <a:pPr algn="l" fontAlgn="b"/>
                      <a:r>
                        <a:rPr lang="fr-CA" sz="900" b="1" i="0" u="none" strike="noStrike">
                          <a:effectLst/>
                          <a:latin typeface="Arial Unicode MS"/>
                        </a:rPr>
                        <a:t>Écriture</a:t>
                      </a:r>
                    </a:p>
                  </a:txBody>
                  <a:tcPr marL="4010" marR="4010" marT="401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0C0C0"/>
                    </a:solidFill>
                  </a:tcPr>
                </a:tc>
                <a:tc>
                  <a:txBody>
                    <a:bodyPr/>
                    <a:lstStyle/>
                    <a:p>
                      <a:pPr algn="l" fontAlgn="b"/>
                      <a:r>
                        <a:rPr lang="fr-CA" sz="900" b="1" i="0" u="none" strike="noStrike" dirty="0">
                          <a:effectLst/>
                          <a:latin typeface="Arial Unicode MS"/>
                        </a:rPr>
                        <a:t>Date</a:t>
                      </a:r>
                    </a:p>
                  </a:txBody>
                  <a:tcPr marL="4010" marR="4010" marT="401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0C0C0"/>
                    </a:solidFill>
                  </a:tcPr>
                </a:tc>
                <a:tc>
                  <a:txBody>
                    <a:bodyPr/>
                    <a:lstStyle/>
                    <a:p>
                      <a:pPr algn="l" fontAlgn="b"/>
                      <a:r>
                        <a:rPr lang="fr-CA" sz="900" b="1" i="0" u="none" strike="noStrike">
                          <a:effectLst/>
                          <a:latin typeface="Arial Unicode MS"/>
                        </a:rPr>
                        <a:t>Descr.</a:t>
                      </a:r>
                    </a:p>
                  </a:txBody>
                  <a:tcPr marL="4010" marR="4010" marT="401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0C0C0"/>
                    </a:solidFill>
                  </a:tcPr>
                </a:tc>
                <a:tc>
                  <a:txBody>
                    <a:bodyPr/>
                    <a:lstStyle/>
                    <a:p>
                      <a:pPr algn="l" fontAlgn="b"/>
                      <a:r>
                        <a:rPr lang="fr-CA" sz="900" b="1" i="0" u="none" strike="noStrike">
                          <a:effectLst/>
                          <a:latin typeface="Arial Unicode MS"/>
                        </a:rPr>
                        <a:t>Année</a:t>
                      </a:r>
                    </a:p>
                  </a:txBody>
                  <a:tcPr marL="4010" marR="4010" marT="401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0C0C0"/>
                    </a:solidFill>
                  </a:tcPr>
                </a:tc>
                <a:tc>
                  <a:txBody>
                    <a:bodyPr/>
                    <a:lstStyle/>
                    <a:p>
                      <a:pPr algn="l" fontAlgn="b"/>
                      <a:r>
                        <a:rPr lang="fr-CA" sz="900" b="1" i="0" u="none" strike="noStrike" dirty="0" err="1">
                          <a:effectLst/>
                          <a:latin typeface="Arial Unicode MS"/>
                        </a:rPr>
                        <a:t>Sum</a:t>
                      </a:r>
                      <a:r>
                        <a:rPr lang="fr-CA" sz="900" b="1" i="0" u="none" strike="noStrike" dirty="0">
                          <a:effectLst/>
                          <a:latin typeface="Arial Unicode MS"/>
                        </a:rPr>
                        <a:t> Val. </a:t>
                      </a:r>
                      <a:r>
                        <a:rPr lang="fr-CA" sz="900" b="1" i="0" u="none" strike="noStrike" dirty="0" err="1">
                          <a:effectLst/>
                          <a:latin typeface="Arial Unicode MS"/>
                        </a:rPr>
                        <a:t>péc</a:t>
                      </a:r>
                      <a:r>
                        <a:rPr lang="fr-CA" sz="900" b="1" i="0" u="none" strike="noStrike" dirty="0">
                          <a:effectLst/>
                          <a:latin typeface="Arial Unicode MS"/>
                        </a:rPr>
                        <a:t>.</a:t>
                      </a:r>
                    </a:p>
                  </a:txBody>
                  <a:tcPr marL="4010" marR="4010" marT="401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0C0C0"/>
                    </a:solidFill>
                  </a:tcPr>
                </a:tc>
                <a:tc>
                  <a:txBody>
                    <a:bodyPr/>
                    <a:lstStyle/>
                    <a:p>
                      <a:pPr algn="l" fontAlgn="b"/>
                      <a:r>
                        <a:rPr lang="fr-CA" sz="900" b="1" i="0" u="none" strike="noStrike">
                          <a:effectLst/>
                          <a:latin typeface="Arial Unicode MS"/>
                        </a:rPr>
                        <a:t>Description ligne</a:t>
                      </a:r>
                    </a:p>
                  </a:txBody>
                  <a:tcPr marL="4010" marR="4010" marT="401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0C0C0"/>
                    </a:solidFill>
                  </a:tcPr>
                </a:tc>
                <a:tc>
                  <a:txBody>
                    <a:bodyPr/>
                    <a:lstStyle/>
                    <a:p>
                      <a:pPr algn="l" fontAlgn="b"/>
                      <a:r>
                        <a:rPr lang="fr-CA" sz="900" b="1" i="0" u="none" strike="noStrike" dirty="0">
                          <a:effectLst/>
                          <a:latin typeface="Arial Unicode MS"/>
                        </a:rPr>
                        <a:t>Statut</a:t>
                      </a:r>
                    </a:p>
                  </a:txBody>
                  <a:tcPr marL="4010" marR="4010" marT="401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0C0C0"/>
                    </a:solidFill>
                  </a:tcPr>
                </a:tc>
                <a:tc>
                  <a:txBody>
                    <a:bodyPr/>
                    <a:lstStyle/>
                    <a:p>
                      <a:pPr algn="l" fontAlgn="b"/>
                      <a:r>
                        <a:rPr lang="fr-CA" sz="900" b="1" i="0" u="none" strike="noStrike">
                          <a:effectLst/>
                          <a:latin typeface="Arial Unicode MS"/>
                        </a:rPr>
                        <a:t>Util.</a:t>
                      </a:r>
                    </a:p>
                  </a:txBody>
                  <a:tcPr marL="4010" marR="4010" marT="401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0C0C0"/>
                    </a:solidFill>
                  </a:tcPr>
                </a:tc>
                <a:tc>
                  <a:txBody>
                    <a:bodyPr/>
                    <a:lstStyle/>
                    <a:p>
                      <a:pPr algn="l" fontAlgn="b"/>
                      <a:endParaRPr lang="fr-CA" sz="900" b="0" i="0" u="none" strike="noStrike">
                        <a:effectLst/>
                        <a:latin typeface="Arial Unicode MS"/>
                      </a:endParaRPr>
                    </a:p>
                  </a:txBody>
                  <a:tcPr marL="4010" marR="4010" marT="4010" marB="0" anchor="b">
                    <a:lnL w="25400" cap="flat" cmpd="dbl"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1"/>
                  </a:ext>
                </a:extLst>
              </a:tr>
              <a:tr h="430138">
                <a:tc>
                  <a:txBody>
                    <a:bodyPr/>
                    <a:lstStyle/>
                    <a:p>
                      <a:pPr algn="l" fontAlgn="b"/>
                      <a:r>
                        <a:rPr lang="fr-CA" sz="900" b="0" i="0" u="none" strike="noStrike" dirty="0">
                          <a:effectLst/>
                          <a:latin typeface="Arial Unicode MS"/>
                        </a:rPr>
                        <a:t>RNI00115</a:t>
                      </a:r>
                    </a:p>
                  </a:txBody>
                  <a:tcPr marL="4010" marR="4010" marT="401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fr-CA" sz="900" b="0" i="0" u="none" strike="noStrike">
                          <a:effectLst/>
                          <a:latin typeface="Arial Unicode MS"/>
                        </a:rPr>
                        <a:t>20000</a:t>
                      </a:r>
                    </a:p>
                  </a:txBody>
                  <a:tcPr marL="4010" marR="4010" marT="401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fr-CA" sz="900" b="0" i="0" u="none" strike="noStrike">
                          <a:effectLst/>
                          <a:latin typeface="Arial Unicode MS"/>
                        </a:rPr>
                        <a:t>SUBVENTION FONCTIONNEMENT - IRSC</a:t>
                      </a:r>
                    </a:p>
                  </a:txBody>
                  <a:tcPr marL="4010" marR="4010" marT="401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fr-CA" sz="900" b="0" i="0" u="none" strike="noStrike" dirty="0">
                          <a:effectLst/>
                          <a:latin typeface="Arial Unicode MS"/>
                        </a:rPr>
                        <a:t>3757531</a:t>
                      </a:r>
                    </a:p>
                  </a:txBody>
                  <a:tcPr marL="4010" marR="4010" marT="401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fr-CA" sz="900" b="0" i="0" u="none" strike="noStrike">
                          <a:effectLst/>
                          <a:latin typeface="Arial Unicode MS"/>
                        </a:rPr>
                        <a:t>94000001</a:t>
                      </a:r>
                    </a:p>
                  </a:txBody>
                  <a:tcPr marL="4010" marR="4010" marT="401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fr-CA" sz="900" b="0" i="0" u="none" strike="noStrike">
                          <a:effectLst/>
                          <a:latin typeface="Arial Unicode MS"/>
                        </a:rPr>
                        <a:t>PROFES.-RÉGULIER</a:t>
                      </a:r>
                    </a:p>
                  </a:txBody>
                  <a:tcPr marL="4010" marR="4010" marT="401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fr-CA" sz="900" b="0" i="0" u="none" strike="noStrike">
                          <a:effectLst/>
                          <a:latin typeface="Arial Unicode MS"/>
                        </a:rPr>
                        <a:t>0001</a:t>
                      </a:r>
                    </a:p>
                  </a:txBody>
                  <a:tcPr marL="4010" marR="4010" marT="401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fr-CA" sz="900" b="0" i="0" u="none" strike="noStrike">
                          <a:effectLst/>
                          <a:latin typeface="Arial Unicode MS"/>
                        </a:rPr>
                        <a:t>PAA</a:t>
                      </a:r>
                    </a:p>
                  </a:txBody>
                  <a:tcPr marL="4010" marR="4010" marT="401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fr-CA" sz="900" b="0" i="0" u="none" strike="noStrike">
                          <a:effectLst/>
                          <a:latin typeface="Arial Unicode MS"/>
                        </a:rPr>
                        <a:t>100</a:t>
                      </a:r>
                    </a:p>
                  </a:txBody>
                  <a:tcPr marL="4010" marR="4010" marT="401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fr-CA" sz="900" b="0" i="0" u="none" strike="noStrike">
                          <a:effectLst/>
                          <a:latin typeface="Arial Unicode MS"/>
                        </a:rPr>
                        <a:t>RH00269227</a:t>
                      </a:r>
                    </a:p>
                  </a:txBody>
                  <a:tcPr marL="4010" marR="4010" marT="401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r>
                        <a:rPr lang="fr-CA" sz="900" b="0" i="0" u="none" strike="noStrike">
                          <a:effectLst/>
                          <a:latin typeface="Arial Unicode MS"/>
                        </a:rPr>
                        <a:t>2014-08-31</a:t>
                      </a:r>
                    </a:p>
                  </a:txBody>
                  <a:tcPr marL="4010" marR="4010" marT="401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fr-CA" sz="900" b="0" i="0" u="none" strike="noStrike">
                          <a:effectLst/>
                          <a:latin typeface="Arial Unicode MS"/>
                        </a:rPr>
                        <a:t>Paie du 04 septembre 2014</a:t>
                      </a:r>
                    </a:p>
                  </a:txBody>
                  <a:tcPr marL="4010" marR="4010" marT="401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r>
                        <a:rPr lang="fr-CA" sz="900" b="0" i="0" u="none" strike="noStrike">
                          <a:effectLst/>
                          <a:latin typeface="Arial Unicode MS"/>
                        </a:rPr>
                        <a:t>2014</a:t>
                      </a:r>
                    </a:p>
                  </a:txBody>
                  <a:tcPr marL="4010" marR="4010" marT="401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r>
                        <a:rPr lang="fr-CA" sz="900" b="0" i="0" u="none" strike="noStrike">
                          <a:effectLst/>
                          <a:latin typeface="Arial Unicode MS"/>
                        </a:rPr>
                        <a:t>1103.400</a:t>
                      </a:r>
                    </a:p>
                  </a:txBody>
                  <a:tcPr marL="4010" marR="4010" marT="401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fr-CA" sz="900" b="0" i="0" u="none" strike="noStrike">
                          <a:effectLst/>
                          <a:latin typeface="Arial Unicode MS"/>
                        </a:rPr>
                        <a:t>04-SEP-2014</a:t>
                      </a:r>
                    </a:p>
                  </a:txBody>
                  <a:tcPr marL="4010" marR="4010" marT="401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fr-CA" sz="900" b="0" i="0" u="none" strike="noStrike">
                          <a:effectLst/>
                          <a:latin typeface="Arial Unicode MS"/>
                        </a:rPr>
                        <a:t>Reporté sur grands livres</a:t>
                      </a:r>
                    </a:p>
                  </a:txBody>
                  <a:tcPr marL="4010" marR="4010" marT="401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fr-CA" sz="900" b="0" i="0" u="none" strike="noStrike">
                          <a:effectLst/>
                          <a:latin typeface="Arial Unicode MS"/>
                        </a:rPr>
                        <a:t>TIVOLI</a:t>
                      </a:r>
                    </a:p>
                  </a:txBody>
                  <a:tcPr marL="4010" marR="4010" marT="401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fr-CA" sz="900" b="0" i="0" u="none" strike="noStrike">
                        <a:effectLst/>
                        <a:latin typeface="Arial Unicode MS"/>
                      </a:endParaRPr>
                    </a:p>
                  </a:txBody>
                  <a:tcPr marL="4010" marR="4010" marT="4010" marB="0" anchor="b">
                    <a:lnL>
                      <a:noFill/>
                    </a:lnL>
                    <a:lnR>
                      <a:noFill/>
                    </a:lnR>
                    <a:lnT>
                      <a:noFill/>
                    </a:lnT>
                    <a:lnB>
                      <a:noFill/>
                    </a:lnB>
                  </a:tcPr>
                </a:tc>
                <a:extLst>
                  <a:ext uri="{0D108BD9-81ED-4DB2-BD59-A6C34878D82A}">
                    <a16:rowId xmlns:a16="http://schemas.microsoft.com/office/drawing/2014/main" val="10002"/>
                  </a:ext>
                </a:extLst>
              </a:tr>
              <a:tr h="430138">
                <a:tc>
                  <a:txBody>
                    <a:bodyPr/>
                    <a:lstStyle/>
                    <a:p>
                      <a:pPr algn="l" fontAlgn="b"/>
                      <a:r>
                        <a:rPr lang="fr-CA" sz="900" b="0" i="0" u="none" strike="noStrike">
                          <a:effectLst/>
                          <a:latin typeface="Arial Unicode MS"/>
                        </a:rPr>
                        <a:t>RNI00115</a:t>
                      </a:r>
                    </a:p>
                  </a:txBody>
                  <a:tcPr marL="4010" marR="4010" marT="4010" marB="0" anchor="b">
                    <a:lnL>
                      <a:noFill/>
                    </a:lnL>
                    <a:lnR>
                      <a:noFill/>
                    </a:lnR>
                    <a:lnT>
                      <a:noFill/>
                    </a:lnT>
                    <a:lnB>
                      <a:noFill/>
                    </a:lnB>
                    <a:solidFill>
                      <a:srgbClr val="FFFF00"/>
                    </a:solidFill>
                  </a:tcPr>
                </a:tc>
                <a:tc>
                  <a:txBody>
                    <a:bodyPr/>
                    <a:lstStyle/>
                    <a:p>
                      <a:pPr algn="l" fontAlgn="b"/>
                      <a:r>
                        <a:rPr lang="fr-CA" sz="900" b="0" i="0" u="none" strike="noStrike">
                          <a:effectLst/>
                          <a:latin typeface="Arial Unicode MS"/>
                        </a:rPr>
                        <a:t>20000</a:t>
                      </a:r>
                    </a:p>
                  </a:txBody>
                  <a:tcPr marL="4010" marR="4010" marT="4010" marB="0" anchor="b">
                    <a:lnL>
                      <a:noFill/>
                    </a:lnL>
                    <a:lnR>
                      <a:noFill/>
                    </a:lnR>
                    <a:lnT>
                      <a:noFill/>
                    </a:lnT>
                    <a:lnB>
                      <a:noFill/>
                    </a:lnB>
                    <a:solidFill>
                      <a:srgbClr val="FFFF00"/>
                    </a:solidFill>
                  </a:tcPr>
                </a:tc>
                <a:tc>
                  <a:txBody>
                    <a:bodyPr/>
                    <a:lstStyle/>
                    <a:p>
                      <a:pPr algn="l" fontAlgn="b"/>
                      <a:r>
                        <a:rPr lang="fr-CA" sz="900" b="0" i="0" u="none" strike="noStrike">
                          <a:effectLst/>
                          <a:latin typeface="Arial Unicode MS"/>
                        </a:rPr>
                        <a:t>SUBVENTION FONCTIONNEMENT - IRSC</a:t>
                      </a:r>
                    </a:p>
                  </a:txBody>
                  <a:tcPr marL="4010" marR="4010" marT="4010" marB="0" anchor="b">
                    <a:lnL>
                      <a:noFill/>
                    </a:lnL>
                    <a:lnR>
                      <a:noFill/>
                    </a:lnR>
                    <a:lnT>
                      <a:noFill/>
                    </a:lnT>
                    <a:lnB>
                      <a:noFill/>
                    </a:lnB>
                    <a:solidFill>
                      <a:srgbClr val="FFFF00"/>
                    </a:solidFill>
                  </a:tcPr>
                </a:tc>
                <a:tc>
                  <a:txBody>
                    <a:bodyPr/>
                    <a:lstStyle/>
                    <a:p>
                      <a:pPr algn="l" fontAlgn="b"/>
                      <a:r>
                        <a:rPr lang="fr-CA" sz="900" b="0" i="0" u="none" strike="noStrike">
                          <a:effectLst/>
                          <a:latin typeface="Arial Unicode MS"/>
                        </a:rPr>
                        <a:t>3757531</a:t>
                      </a:r>
                    </a:p>
                  </a:txBody>
                  <a:tcPr marL="4010" marR="4010" marT="4010" marB="0" anchor="b">
                    <a:lnL>
                      <a:noFill/>
                    </a:lnL>
                    <a:lnR>
                      <a:noFill/>
                    </a:lnR>
                    <a:lnT>
                      <a:noFill/>
                    </a:lnT>
                    <a:lnB>
                      <a:noFill/>
                    </a:lnB>
                    <a:solidFill>
                      <a:srgbClr val="FFFF00"/>
                    </a:solidFill>
                  </a:tcPr>
                </a:tc>
                <a:tc>
                  <a:txBody>
                    <a:bodyPr/>
                    <a:lstStyle/>
                    <a:p>
                      <a:pPr algn="l" fontAlgn="b"/>
                      <a:r>
                        <a:rPr lang="fr-CA" sz="900" b="0" i="0" u="none" strike="noStrike">
                          <a:effectLst/>
                          <a:latin typeface="Arial Unicode MS"/>
                        </a:rPr>
                        <a:t>94000001</a:t>
                      </a:r>
                    </a:p>
                  </a:txBody>
                  <a:tcPr marL="4010" marR="4010" marT="4010" marB="0" anchor="b">
                    <a:lnL>
                      <a:noFill/>
                    </a:lnL>
                    <a:lnR>
                      <a:noFill/>
                    </a:lnR>
                    <a:lnT>
                      <a:noFill/>
                    </a:lnT>
                    <a:lnB>
                      <a:noFill/>
                    </a:lnB>
                    <a:solidFill>
                      <a:srgbClr val="FFFF00"/>
                    </a:solidFill>
                  </a:tcPr>
                </a:tc>
                <a:tc>
                  <a:txBody>
                    <a:bodyPr/>
                    <a:lstStyle/>
                    <a:p>
                      <a:pPr algn="l" fontAlgn="b"/>
                      <a:r>
                        <a:rPr lang="fr-CA" sz="900" b="0" i="0" u="none" strike="noStrike">
                          <a:effectLst/>
                          <a:latin typeface="Arial Unicode MS"/>
                        </a:rPr>
                        <a:t>PROFES.-RÉGULIER</a:t>
                      </a:r>
                    </a:p>
                  </a:txBody>
                  <a:tcPr marL="4010" marR="4010" marT="4010" marB="0" anchor="b">
                    <a:lnL>
                      <a:noFill/>
                    </a:lnL>
                    <a:lnR>
                      <a:noFill/>
                    </a:lnR>
                    <a:lnT>
                      <a:noFill/>
                    </a:lnT>
                    <a:lnB>
                      <a:noFill/>
                    </a:lnB>
                    <a:solidFill>
                      <a:srgbClr val="FFFF00"/>
                    </a:solidFill>
                  </a:tcPr>
                </a:tc>
                <a:tc>
                  <a:txBody>
                    <a:bodyPr/>
                    <a:lstStyle/>
                    <a:p>
                      <a:pPr algn="l" fontAlgn="b"/>
                      <a:r>
                        <a:rPr lang="fr-CA" sz="900" b="0" i="0" u="none" strike="noStrike">
                          <a:effectLst/>
                          <a:latin typeface="Arial Unicode MS"/>
                        </a:rPr>
                        <a:t>0001</a:t>
                      </a:r>
                    </a:p>
                  </a:txBody>
                  <a:tcPr marL="4010" marR="4010" marT="4010" marB="0" anchor="b">
                    <a:lnL>
                      <a:noFill/>
                    </a:lnL>
                    <a:lnR>
                      <a:noFill/>
                    </a:lnR>
                    <a:lnT>
                      <a:noFill/>
                    </a:lnT>
                    <a:lnB>
                      <a:noFill/>
                    </a:lnB>
                    <a:solidFill>
                      <a:srgbClr val="FFFF00"/>
                    </a:solidFill>
                  </a:tcPr>
                </a:tc>
                <a:tc>
                  <a:txBody>
                    <a:bodyPr/>
                    <a:lstStyle/>
                    <a:p>
                      <a:pPr algn="l" fontAlgn="b"/>
                      <a:r>
                        <a:rPr lang="fr-CA" sz="900" b="0" i="0" u="none" strike="noStrike">
                          <a:effectLst/>
                          <a:latin typeface="Arial Unicode MS"/>
                        </a:rPr>
                        <a:t>PAA</a:t>
                      </a:r>
                    </a:p>
                  </a:txBody>
                  <a:tcPr marL="4010" marR="4010" marT="4010" marB="0" anchor="b">
                    <a:lnL>
                      <a:noFill/>
                    </a:lnL>
                    <a:lnR>
                      <a:noFill/>
                    </a:lnR>
                    <a:lnT>
                      <a:noFill/>
                    </a:lnT>
                    <a:lnB>
                      <a:noFill/>
                    </a:lnB>
                    <a:solidFill>
                      <a:srgbClr val="FFFF00"/>
                    </a:solidFill>
                  </a:tcPr>
                </a:tc>
                <a:tc>
                  <a:txBody>
                    <a:bodyPr/>
                    <a:lstStyle/>
                    <a:p>
                      <a:pPr algn="l" fontAlgn="b"/>
                      <a:r>
                        <a:rPr lang="fr-CA" sz="900" b="0" i="0" u="none" strike="noStrike">
                          <a:effectLst/>
                          <a:latin typeface="Arial Unicode MS"/>
                        </a:rPr>
                        <a:t>100</a:t>
                      </a:r>
                    </a:p>
                  </a:txBody>
                  <a:tcPr marL="4010" marR="4010" marT="4010" marB="0" anchor="b">
                    <a:lnL>
                      <a:noFill/>
                    </a:lnL>
                    <a:lnR>
                      <a:noFill/>
                    </a:lnR>
                    <a:lnT>
                      <a:noFill/>
                    </a:lnT>
                    <a:lnB>
                      <a:noFill/>
                    </a:lnB>
                    <a:solidFill>
                      <a:srgbClr val="FFFF00"/>
                    </a:solidFill>
                  </a:tcPr>
                </a:tc>
                <a:tc>
                  <a:txBody>
                    <a:bodyPr/>
                    <a:lstStyle/>
                    <a:p>
                      <a:pPr algn="l" fontAlgn="b"/>
                      <a:r>
                        <a:rPr lang="fr-CA" sz="900" b="0" i="0" u="none" strike="noStrike">
                          <a:effectLst/>
                          <a:latin typeface="Arial Unicode MS"/>
                        </a:rPr>
                        <a:t>RH00269227</a:t>
                      </a:r>
                    </a:p>
                  </a:txBody>
                  <a:tcPr marL="4010" marR="4010" marT="4010" marB="0" anchor="b">
                    <a:lnL>
                      <a:noFill/>
                    </a:lnL>
                    <a:lnR>
                      <a:noFill/>
                    </a:lnR>
                    <a:lnT>
                      <a:noFill/>
                    </a:lnT>
                    <a:lnB>
                      <a:noFill/>
                    </a:lnB>
                    <a:solidFill>
                      <a:srgbClr val="FFFF00"/>
                    </a:solidFill>
                  </a:tcPr>
                </a:tc>
                <a:tc>
                  <a:txBody>
                    <a:bodyPr/>
                    <a:lstStyle/>
                    <a:p>
                      <a:pPr algn="r" fontAlgn="b"/>
                      <a:r>
                        <a:rPr lang="fr-CA" sz="900" b="0" i="0" u="none" strike="noStrike" dirty="0">
                          <a:solidFill>
                            <a:srgbClr val="FF0000"/>
                          </a:solidFill>
                          <a:effectLst/>
                          <a:latin typeface="Arial Unicode MS"/>
                        </a:rPr>
                        <a:t>2014-08-31</a:t>
                      </a:r>
                    </a:p>
                  </a:txBody>
                  <a:tcPr marL="4010" marR="4010" marT="4010" marB="0" anchor="b">
                    <a:lnL>
                      <a:noFill/>
                    </a:lnL>
                    <a:lnR>
                      <a:noFill/>
                    </a:lnR>
                    <a:lnT>
                      <a:noFill/>
                    </a:lnT>
                    <a:lnB>
                      <a:noFill/>
                    </a:lnB>
                    <a:solidFill>
                      <a:srgbClr val="FFFF00"/>
                    </a:solidFill>
                  </a:tcPr>
                </a:tc>
                <a:tc>
                  <a:txBody>
                    <a:bodyPr/>
                    <a:lstStyle/>
                    <a:p>
                      <a:pPr algn="l" fontAlgn="b"/>
                      <a:r>
                        <a:rPr lang="fr-CA" sz="900" b="0" i="0" u="none" strike="noStrike" dirty="0">
                          <a:solidFill>
                            <a:srgbClr val="FF0000"/>
                          </a:solidFill>
                          <a:effectLst/>
                          <a:latin typeface="Arial Unicode MS"/>
                        </a:rPr>
                        <a:t>Paie du 04 septembre 2014</a:t>
                      </a:r>
                    </a:p>
                  </a:txBody>
                  <a:tcPr marL="4010" marR="4010" marT="4010" marB="0" anchor="b">
                    <a:lnL>
                      <a:noFill/>
                    </a:lnL>
                    <a:lnR>
                      <a:noFill/>
                    </a:lnR>
                    <a:lnT>
                      <a:noFill/>
                    </a:lnT>
                    <a:lnB>
                      <a:noFill/>
                    </a:lnB>
                    <a:solidFill>
                      <a:srgbClr val="FFFF00"/>
                    </a:solidFill>
                  </a:tcPr>
                </a:tc>
                <a:tc>
                  <a:txBody>
                    <a:bodyPr/>
                    <a:lstStyle/>
                    <a:p>
                      <a:pPr algn="r" fontAlgn="b"/>
                      <a:r>
                        <a:rPr lang="fr-CA" sz="900" b="0" i="0" u="none" strike="noStrike">
                          <a:effectLst/>
                          <a:latin typeface="Arial Unicode MS"/>
                        </a:rPr>
                        <a:t>2014</a:t>
                      </a:r>
                    </a:p>
                  </a:txBody>
                  <a:tcPr marL="4010" marR="4010" marT="4010" marB="0" anchor="b">
                    <a:lnL>
                      <a:noFill/>
                    </a:lnL>
                    <a:lnR>
                      <a:noFill/>
                    </a:lnR>
                    <a:lnT>
                      <a:noFill/>
                    </a:lnT>
                    <a:lnB>
                      <a:noFill/>
                    </a:lnB>
                    <a:solidFill>
                      <a:srgbClr val="FFFF00"/>
                    </a:solidFill>
                  </a:tcPr>
                </a:tc>
                <a:tc>
                  <a:txBody>
                    <a:bodyPr/>
                    <a:lstStyle/>
                    <a:p>
                      <a:pPr algn="r" fontAlgn="b"/>
                      <a:r>
                        <a:rPr lang="fr-CA" sz="900" b="0" i="0" u="none" strike="noStrike">
                          <a:effectLst/>
                          <a:latin typeface="Arial Unicode MS"/>
                        </a:rPr>
                        <a:t>122.600</a:t>
                      </a:r>
                    </a:p>
                  </a:txBody>
                  <a:tcPr marL="4010" marR="4010" marT="4010" marB="0" anchor="b">
                    <a:lnL>
                      <a:noFill/>
                    </a:lnL>
                    <a:lnR>
                      <a:noFill/>
                    </a:lnR>
                    <a:lnT>
                      <a:noFill/>
                    </a:lnT>
                    <a:lnB>
                      <a:noFill/>
                    </a:lnB>
                    <a:solidFill>
                      <a:srgbClr val="FFFF00"/>
                    </a:solidFill>
                  </a:tcPr>
                </a:tc>
                <a:tc>
                  <a:txBody>
                    <a:bodyPr/>
                    <a:lstStyle/>
                    <a:p>
                      <a:pPr algn="l" fontAlgn="b"/>
                      <a:r>
                        <a:rPr lang="fr-CA" sz="900" b="0" i="0" u="none" strike="noStrike">
                          <a:effectLst/>
                          <a:latin typeface="Arial Unicode MS"/>
                        </a:rPr>
                        <a:t>04-SEP-2014</a:t>
                      </a:r>
                    </a:p>
                  </a:txBody>
                  <a:tcPr marL="4010" marR="4010" marT="4010" marB="0" anchor="b">
                    <a:lnL>
                      <a:noFill/>
                    </a:lnL>
                    <a:lnR>
                      <a:noFill/>
                    </a:lnR>
                    <a:lnT>
                      <a:noFill/>
                    </a:lnT>
                    <a:lnB>
                      <a:noFill/>
                    </a:lnB>
                    <a:solidFill>
                      <a:srgbClr val="FFFF00"/>
                    </a:solidFill>
                  </a:tcPr>
                </a:tc>
                <a:tc>
                  <a:txBody>
                    <a:bodyPr/>
                    <a:lstStyle/>
                    <a:p>
                      <a:pPr algn="l" fontAlgn="b"/>
                      <a:r>
                        <a:rPr lang="fr-CA" sz="900" b="0" i="0" u="none" strike="noStrike">
                          <a:effectLst/>
                          <a:latin typeface="Arial Unicode MS"/>
                        </a:rPr>
                        <a:t>Reporté sur grands livres</a:t>
                      </a:r>
                    </a:p>
                  </a:txBody>
                  <a:tcPr marL="4010" marR="4010" marT="4010" marB="0" anchor="b">
                    <a:lnL>
                      <a:noFill/>
                    </a:lnL>
                    <a:lnR>
                      <a:noFill/>
                    </a:lnR>
                    <a:lnT>
                      <a:noFill/>
                    </a:lnT>
                    <a:lnB>
                      <a:noFill/>
                    </a:lnB>
                    <a:solidFill>
                      <a:srgbClr val="FFFF00"/>
                    </a:solidFill>
                  </a:tcPr>
                </a:tc>
                <a:tc>
                  <a:txBody>
                    <a:bodyPr/>
                    <a:lstStyle/>
                    <a:p>
                      <a:pPr algn="l" fontAlgn="b"/>
                      <a:r>
                        <a:rPr lang="fr-CA" sz="900" b="0" i="0" u="none" strike="noStrike" dirty="0">
                          <a:solidFill>
                            <a:srgbClr val="FF0000"/>
                          </a:solidFill>
                          <a:effectLst/>
                          <a:latin typeface="Arial Unicode MS"/>
                        </a:rPr>
                        <a:t>TIVOLI</a:t>
                      </a:r>
                    </a:p>
                  </a:txBody>
                  <a:tcPr marL="4010" marR="4010" marT="4010" marB="0" anchor="b">
                    <a:lnL>
                      <a:noFill/>
                    </a:lnL>
                    <a:lnR>
                      <a:noFill/>
                    </a:lnR>
                    <a:lnT>
                      <a:noFill/>
                    </a:lnT>
                    <a:lnB>
                      <a:noFill/>
                    </a:lnB>
                    <a:solidFill>
                      <a:srgbClr val="FFFF00"/>
                    </a:solidFill>
                  </a:tcPr>
                </a:tc>
                <a:tc>
                  <a:txBody>
                    <a:bodyPr/>
                    <a:lstStyle/>
                    <a:p>
                      <a:pPr algn="l" fontAlgn="b"/>
                      <a:endParaRPr lang="fr-CA" sz="900" b="0" i="0" u="none" strike="noStrike">
                        <a:effectLst/>
                        <a:latin typeface="Arial Unicode MS"/>
                      </a:endParaRPr>
                    </a:p>
                  </a:txBody>
                  <a:tcPr marL="4010" marR="4010" marT="4010" marB="0" anchor="b">
                    <a:lnL>
                      <a:noFill/>
                    </a:lnL>
                    <a:lnR>
                      <a:noFill/>
                    </a:lnR>
                    <a:lnT>
                      <a:noFill/>
                    </a:lnT>
                    <a:lnB>
                      <a:noFill/>
                    </a:lnB>
                  </a:tcPr>
                </a:tc>
                <a:extLst>
                  <a:ext uri="{0D108BD9-81ED-4DB2-BD59-A6C34878D82A}">
                    <a16:rowId xmlns:a16="http://schemas.microsoft.com/office/drawing/2014/main" val="10003"/>
                  </a:ext>
                </a:extLst>
              </a:tr>
              <a:tr h="430138">
                <a:tc>
                  <a:txBody>
                    <a:bodyPr/>
                    <a:lstStyle/>
                    <a:p>
                      <a:pPr algn="l" fontAlgn="b"/>
                      <a:r>
                        <a:rPr lang="fr-CA" sz="900" b="0" i="0" u="none" strike="noStrike">
                          <a:effectLst/>
                          <a:latin typeface="Arial Unicode MS"/>
                        </a:rPr>
                        <a:t>RNI00115</a:t>
                      </a:r>
                    </a:p>
                  </a:txBody>
                  <a:tcPr marL="4010" marR="4010" marT="4010" marB="0" anchor="b">
                    <a:lnL>
                      <a:noFill/>
                    </a:lnL>
                    <a:lnR>
                      <a:noFill/>
                    </a:lnR>
                    <a:lnT>
                      <a:noFill/>
                    </a:lnT>
                    <a:lnB>
                      <a:noFill/>
                    </a:lnB>
                  </a:tcPr>
                </a:tc>
                <a:tc>
                  <a:txBody>
                    <a:bodyPr/>
                    <a:lstStyle/>
                    <a:p>
                      <a:pPr algn="l" fontAlgn="b"/>
                      <a:r>
                        <a:rPr lang="fr-CA" sz="900" b="0" i="0" u="none" strike="noStrike">
                          <a:effectLst/>
                          <a:latin typeface="Arial Unicode MS"/>
                        </a:rPr>
                        <a:t>20000</a:t>
                      </a:r>
                    </a:p>
                  </a:txBody>
                  <a:tcPr marL="4010" marR="4010" marT="4010" marB="0" anchor="b">
                    <a:lnL>
                      <a:noFill/>
                    </a:lnL>
                    <a:lnR>
                      <a:noFill/>
                    </a:lnR>
                    <a:lnT>
                      <a:noFill/>
                    </a:lnT>
                    <a:lnB>
                      <a:noFill/>
                    </a:lnB>
                  </a:tcPr>
                </a:tc>
                <a:tc>
                  <a:txBody>
                    <a:bodyPr/>
                    <a:lstStyle/>
                    <a:p>
                      <a:pPr algn="l" fontAlgn="b"/>
                      <a:r>
                        <a:rPr lang="fr-CA" sz="900" b="0" i="0" u="none" strike="noStrike">
                          <a:effectLst/>
                          <a:latin typeface="Arial Unicode MS"/>
                        </a:rPr>
                        <a:t>SUBVENTION FONCTIONNEMENT - IRSC</a:t>
                      </a:r>
                    </a:p>
                  </a:txBody>
                  <a:tcPr marL="4010" marR="4010" marT="4010" marB="0" anchor="b">
                    <a:lnL>
                      <a:noFill/>
                    </a:lnL>
                    <a:lnR>
                      <a:noFill/>
                    </a:lnR>
                    <a:lnT>
                      <a:noFill/>
                    </a:lnT>
                    <a:lnB>
                      <a:noFill/>
                    </a:lnB>
                  </a:tcPr>
                </a:tc>
                <a:tc>
                  <a:txBody>
                    <a:bodyPr/>
                    <a:lstStyle/>
                    <a:p>
                      <a:pPr algn="l" fontAlgn="b"/>
                      <a:r>
                        <a:rPr lang="fr-CA" sz="900" b="0" i="0" u="none" strike="noStrike" dirty="0">
                          <a:effectLst/>
                          <a:latin typeface="Arial Unicode MS"/>
                        </a:rPr>
                        <a:t>3757531</a:t>
                      </a:r>
                    </a:p>
                  </a:txBody>
                  <a:tcPr marL="4010" marR="4010" marT="4010" marB="0" anchor="b">
                    <a:lnL>
                      <a:noFill/>
                    </a:lnL>
                    <a:lnR>
                      <a:noFill/>
                    </a:lnR>
                    <a:lnT>
                      <a:noFill/>
                    </a:lnT>
                    <a:lnB>
                      <a:noFill/>
                    </a:lnB>
                  </a:tcPr>
                </a:tc>
                <a:tc>
                  <a:txBody>
                    <a:bodyPr/>
                    <a:lstStyle/>
                    <a:p>
                      <a:pPr algn="l" fontAlgn="b"/>
                      <a:r>
                        <a:rPr lang="fr-CA" sz="900" b="0" i="0" u="none" strike="noStrike">
                          <a:effectLst/>
                          <a:latin typeface="Arial Unicode MS"/>
                        </a:rPr>
                        <a:t>94100003</a:t>
                      </a:r>
                    </a:p>
                  </a:txBody>
                  <a:tcPr marL="4010" marR="4010" marT="4010" marB="0" anchor="b">
                    <a:lnL>
                      <a:noFill/>
                    </a:lnL>
                    <a:lnR>
                      <a:noFill/>
                    </a:lnR>
                    <a:lnT>
                      <a:noFill/>
                    </a:lnT>
                    <a:lnB>
                      <a:noFill/>
                    </a:lnB>
                  </a:tcPr>
                </a:tc>
                <a:tc>
                  <a:txBody>
                    <a:bodyPr/>
                    <a:lstStyle/>
                    <a:p>
                      <a:pPr algn="l" fontAlgn="b"/>
                      <a:r>
                        <a:rPr lang="fr-CA" sz="900" b="0" i="0" u="none" strike="noStrike">
                          <a:effectLst/>
                          <a:latin typeface="Arial Unicode MS"/>
                        </a:rPr>
                        <a:t>PROFES.-NON RÉG. SURN.</a:t>
                      </a:r>
                    </a:p>
                  </a:txBody>
                  <a:tcPr marL="4010" marR="4010" marT="4010" marB="0" anchor="b">
                    <a:lnL>
                      <a:noFill/>
                    </a:lnL>
                    <a:lnR>
                      <a:noFill/>
                    </a:lnR>
                    <a:lnT>
                      <a:noFill/>
                    </a:lnT>
                    <a:lnB>
                      <a:noFill/>
                    </a:lnB>
                  </a:tcPr>
                </a:tc>
                <a:tc>
                  <a:txBody>
                    <a:bodyPr/>
                    <a:lstStyle/>
                    <a:p>
                      <a:pPr algn="l" fontAlgn="b"/>
                      <a:r>
                        <a:rPr lang="fr-CA" sz="900" b="0" i="0" u="none" strike="noStrike">
                          <a:effectLst/>
                          <a:latin typeface="Arial Unicode MS"/>
                        </a:rPr>
                        <a:t>0001</a:t>
                      </a:r>
                    </a:p>
                  </a:txBody>
                  <a:tcPr marL="4010" marR="4010" marT="4010" marB="0" anchor="b">
                    <a:lnL>
                      <a:noFill/>
                    </a:lnL>
                    <a:lnR>
                      <a:noFill/>
                    </a:lnR>
                    <a:lnT>
                      <a:noFill/>
                    </a:lnT>
                    <a:lnB>
                      <a:noFill/>
                    </a:lnB>
                  </a:tcPr>
                </a:tc>
                <a:tc>
                  <a:txBody>
                    <a:bodyPr/>
                    <a:lstStyle/>
                    <a:p>
                      <a:pPr algn="l" fontAlgn="b"/>
                      <a:r>
                        <a:rPr lang="fr-CA" sz="900" b="0" i="0" u="none" strike="noStrike">
                          <a:effectLst/>
                          <a:latin typeface="Arial Unicode MS"/>
                        </a:rPr>
                        <a:t>PAA</a:t>
                      </a:r>
                    </a:p>
                  </a:txBody>
                  <a:tcPr marL="4010" marR="4010" marT="4010" marB="0" anchor="b">
                    <a:lnL>
                      <a:noFill/>
                    </a:lnL>
                    <a:lnR>
                      <a:noFill/>
                    </a:lnR>
                    <a:lnT>
                      <a:noFill/>
                    </a:lnT>
                    <a:lnB>
                      <a:noFill/>
                    </a:lnB>
                  </a:tcPr>
                </a:tc>
                <a:tc>
                  <a:txBody>
                    <a:bodyPr/>
                    <a:lstStyle/>
                    <a:p>
                      <a:pPr algn="l" fontAlgn="b"/>
                      <a:r>
                        <a:rPr lang="fr-CA" sz="900" b="0" i="0" u="none" strike="noStrike">
                          <a:effectLst/>
                          <a:latin typeface="Arial Unicode MS"/>
                        </a:rPr>
                        <a:t>100</a:t>
                      </a:r>
                    </a:p>
                  </a:txBody>
                  <a:tcPr marL="4010" marR="4010" marT="4010" marB="0" anchor="b">
                    <a:lnL>
                      <a:noFill/>
                    </a:lnL>
                    <a:lnR>
                      <a:noFill/>
                    </a:lnR>
                    <a:lnT>
                      <a:noFill/>
                    </a:lnT>
                    <a:lnB>
                      <a:noFill/>
                    </a:lnB>
                  </a:tcPr>
                </a:tc>
                <a:tc>
                  <a:txBody>
                    <a:bodyPr/>
                    <a:lstStyle/>
                    <a:p>
                      <a:pPr algn="l" fontAlgn="b"/>
                      <a:r>
                        <a:rPr lang="fr-CA" sz="900" b="0" i="0" u="none" strike="noStrike">
                          <a:effectLst/>
                          <a:latin typeface="Arial Unicode MS"/>
                        </a:rPr>
                        <a:t>RH00265943</a:t>
                      </a:r>
                    </a:p>
                  </a:txBody>
                  <a:tcPr marL="4010" marR="4010" marT="4010" marB="0" anchor="b">
                    <a:lnL>
                      <a:noFill/>
                    </a:lnL>
                    <a:lnR>
                      <a:noFill/>
                    </a:lnR>
                    <a:lnT>
                      <a:noFill/>
                    </a:lnT>
                    <a:lnB>
                      <a:noFill/>
                    </a:lnB>
                  </a:tcPr>
                </a:tc>
                <a:tc>
                  <a:txBody>
                    <a:bodyPr/>
                    <a:lstStyle/>
                    <a:p>
                      <a:pPr algn="r" fontAlgn="b"/>
                      <a:r>
                        <a:rPr lang="fr-CA" sz="900" b="0" i="0" u="none" strike="noStrike">
                          <a:effectLst/>
                          <a:latin typeface="Arial Unicode MS"/>
                        </a:rPr>
                        <a:t>2014-07-31</a:t>
                      </a:r>
                    </a:p>
                  </a:txBody>
                  <a:tcPr marL="4010" marR="4010" marT="4010" marB="0" anchor="b">
                    <a:lnL>
                      <a:noFill/>
                    </a:lnL>
                    <a:lnR>
                      <a:noFill/>
                    </a:lnR>
                    <a:lnT>
                      <a:noFill/>
                    </a:lnT>
                    <a:lnB>
                      <a:noFill/>
                    </a:lnB>
                  </a:tcPr>
                </a:tc>
                <a:tc>
                  <a:txBody>
                    <a:bodyPr/>
                    <a:lstStyle/>
                    <a:p>
                      <a:pPr algn="l" fontAlgn="b"/>
                      <a:r>
                        <a:rPr lang="fr-CA" sz="900" b="0" i="0" u="none" strike="noStrike">
                          <a:effectLst/>
                          <a:latin typeface="Arial Unicode MS"/>
                        </a:rPr>
                        <a:t>Paie du 24 juillet 2014</a:t>
                      </a:r>
                    </a:p>
                  </a:txBody>
                  <a:tcPr marL="4010" marR="4010" marT="4010" marB="0" anchor="b">
                    <a:lnL>
                      <a:noFill/>
                    </a:lnL>
                    <a:lnR>
                      <a:noFill/>
                    </a:lnR>
                    <a:lnT>
                      <a:noFill/>
                    </a:lnT>
                    <a:lnB>
                      <a:noFill/>
                    </a:lnB>
                  </a:tcPr>
                </a:tc>
                <a:tc>
                  <a:txBody>
                    <a:bodyPr/>
                    <a:lstStyle/>
                    <a:p>
                      <a:pPr algn="r" fontAlgn="b"/>
                      <a:r>
                        <a:rPr lang="fr-CA" sz="900" b="0" i="0" u="none" strike="noStrike">
                          <a:effectLst/>
                          <a:latin typeface="Arial Unicode MS"/>
                        </a:rPr>
                        <a:t>2014</a:t>
                      </a:r>
                    </a:p>
                  </a:txBody>
                  <a:tcPr marL="4010" marR="4010" marT="4010" marB="0" anchor="b">
                    <a:lnL>
                      <a:noFill/>
                    </a:lnL>
                    <a:lnR>
                      <a:noFill/>
                    </a:lnR>
                    <a:lnT>
                      <a:noFill/>
                    </a:lnT>
                    <a:lnB>
                      <a:noFill/>
                    </a:lnB>
                  </a:tcPr>
                </a:tc>
                <a:tc>
                  <a:txBody>
                    <a:bodyPr/>
                    <a:lstStyle/>
                    <a:p>
                      <a:pPr algn="r" fontAlgn="b"/>
                      <a:r>
                        <a:rPr lang="fr-CA" sz="900" b="0" i="0" u="none" strike="noStrike">
                          <a:effectLst/>
                          <a:latin typeface="Arial Unicode MS"/>
                        </a:rPr>
                        <a:t>1689.920</a:t>
                      </a:r>
                    </a:p>
                  </a:txBody>
                  <a:tcPr marL="4010" marR="4010" marT="4010" marB="0" anchor="b">
                    <a:lnL>
                      <a:noFill/>
                    </a:lnL>
                    <a:lnR>
                      <a:noFill/>
                    </a:lnR>
                    <a:lnT>
                      <a:noFill/>
                    </a:lnT>
                    <a:lnB>
                      <a:noFill/>
                    </a:lnB>
                  </a:tcPr>
                </a:tc>
                <a:tc>
                  <a:txBody>
                    <a:bodyPr/>
                    <a:lstStyle/>
                    <a:p>
                      <a:pPr algn="l" fontAlgn="b"/>
                      <a:r>
                        <a:rPr lang="fr-CA" sz="900" b="0" i="0" u="none" strike="noStrike">
                          <a:effectLst/>
                          <a:latin typeface="Arial Unicode MS"/>
                        </a:rPr>
                        <a:t>24-JUL-2014</a:t>
                      </a:r>
                    </a:p>
                  </a:txBody>
                  <a:tcPr marL="4010" marR="4010" marT="4010" marB="0" anchor="b">
                    <a:lnL>
                      <a:noFill/>
                    </a:lnL>
                    <a:lnR>
                      <a:noFill/>
                    </a:lnR>
                    <a:lnT>
                      <a:noFill/>
                    </a:lnT>
                    <a:lnB>
                      <a:noFill/>
                    </a:lnB>
                  </a:tcPr>
                </a:tc>
                <a:tc>
                  <a:txBody>
                    <a:bodyPr/>
                    <a:lstStyle/>
                    <a:p>
                      <a:pPr algn="l" fontAlgn="b"/>
                      <a:r>
                        <a:rPr lang="fr-CA" sz="900" b="0" i="0" u="none" strike="noStrike">
                          <a:effectLst/>
                          <a:latin typeface="Arial Unicode MS"/>
                        </a:rPr>
                        <a:t>Reporté sur grands livres</a:t>
                      </a:r>
                    </a:p>
                  </a:txBody>
                  <a:tcPr marL="4010" marR="4010" marT="4010" marB="0" anchor="b">
                    <a:lnL>
                      <a:noFill/>
                    </a:lnL>
                    <a:lnR>
                      <a:noFill/>
                    </a:lnR>
                    <a:lnT>
                      <a:noFill/>
                    </a:lnT>
                    <a:lnB>
                      <a:noFill/>
                    </a:lnB>
                  </a:tcPr>
                </a:tc>
                <a:tc>
                  <a:txBody>
                    <a:bodyPr/>
                    <a:lstStyle/>
                    <a:p>
                      <a:pPr algn="l" fontAlgn="b"/>
                      <a:r>
                        <a:rPr lang="fr-CA" sz="900" b="0" i="0" u="none" strike="noStrike">
                          <a:effectLst/>
                          <a:latin typeface="Arial Unicode MS"/>
                        </a:rPr>
                        <a:t>TIVOLI</a:t>
                      </a:r>
                    </a:p>
                  </a:txBody>
                  <a:tcPr marL="4010" marR="4010" marT="4010" marB="0" anchor="b">
                    <a:lnL>
                      <a:noFill/>
                    </a:lnL>
                    <a:lnR>
                      <a:noFill/>
                    </a:lnR>
                    <a:lnT>
                      <a:noFill/>
                    </a:lnT>
                    <a:lnB>
                      <a:noFill/>
                    </a:lnB>
                  </a:tcPr>
                </a:tc>
                <a:tc>
                  <a:txBody>
                    <a:bodyPr/>
                    <a:lstStyle/>
                    <a:p>
                      <a:pPr algn="l" fontAlgn="b"/>
                      <a:endParaRPr lang="fr-CA" sz="900" b="0" i="0" u="none" strike="noStrike">
                        <a:effectLst/>
                        <a:latin typeface="Arial Unicode MS"/>
                      </a:endParaRPr>
                    </a:p>
                  </a:txBody>
                  <a:tcPr marL="4010" marR="4010" marT="4010" marB="0" anchor="b">
                    <a:lnL>
                      <a:noFill/>
                    </a:lnL>
                    <a:lnR>
                      <a:noFill/>
                    </a:lnR>
                    <a:lnT>
                      <a:noFill/>
                    </a:lnT>
                    <a:lnB>
                      <a:noFill/>
                    </a:lnB>
                  </a:tcPr>
                </a:tc>
                <a:extLst>
                  <a:ext uri="{0D108BD9-81ED-4DB2-BD59-A6C34878D82A}">
                    <a16:rowId xmlns:a16="http://schemas.microsoft.com/office/drawing/2014/main" val="10004"/>
                  </a:ext>
                </a:extLst>
              </a:tr>
              <a:tr h="430138">
                <a:tc>
                  <a:txBody>
                    <a:bodyPr/>
                    <a:lstStyle/>
                    <a:p>
                      <a:pPr algn="l" fontAlgn="b"/>
                      <a:r>
                        <a:rPr lang="fr-CA" sz="900" b="0" i="0" u="none" strike="noStrike">
                          <a:effectLst/>
                          <a:latin typeface="Arial Unicode MS"/>
                        </a:rPr>
                        <a:t>RNI00115</a:t>
                      </a:r>
                    </a:p>
                  </a:txBody>
                  <a:tcPr marL="4010" marR="4010" marT="4010" marB="0" anchor="b">
                    <a:lnL>
                      <a:noFill/>
                    </a:lnL>
                    <a:lnR>
                      <a:noFill/>
                    </a:lnR>
                    <a:lnT>
                      <a:noFill/>
                    </a:lnT>
                    <a:lnB>
                      <a:noFill/>
                    </a:lnB>
                    <a:solidFill>
                      <a:srgbClr val="FFFF00"/>
                    </a:solidFill>
                  </a:tcPr>
                </a:tc>
                <a:tc>
                  <a:txBody>
                    <a:bodyPr/>
                    <a:lstStyle/>
                    <a:p>
                      <a:pPr algn="l" fontAlgn="b"/>
                      <a:r>
                        <a:rPr lang="fr-CA" sz="900" b="0" i="0" u="none" strike="noStrike">
                          <a:effectLst/>
                          <a:latin typeface="Arial Unicode MS"/>
                        </a:rPr>
                        <a:t>20000</a:t>
                      </a:r>
                    </a:p>
                  </a:txBody>
                  <a:tcPr marL="4010" marR="4010" marT="4010" marB="0" anchor="b">
                    <a:lnL>
                      <a:noFill/>
                    </a:lnL>
                    <a:lnR>
                      <a:noFill/>
                    </a:lnR>
                    <a:lnT>
                      <a:noFill/>
                    </a:lnT>
                    <a:lnB>
                      <a:noFill/>
                    </a:lnB>
                    <a:solidFill>
                      <a:srgbClr val="FFFF00"/>
                    </a:solidFill>
                  </a:tcPr>
                </a:tc>
                <a:tc>
                  <a:txBody>
                    <a:bodyPr/>
                    <a:lstStyle/>
                    <a:p>
                      <a:pPr algn="l" fontAlgn="b"/>
                      <a:r>
                        <a:rPr lang="fr-CA" sz="900" b="0" i="0" u="none" strike="noStrike">
                          <a:effectLst/>
                          <a:latin typeface="Arial Unicode MS"/>
                        </a:rPr>
                        <a:t>SUBVENTION FONCTIONNEMENT - IRSC</a:t>
                      </a:r>
                    </a:p>
                  </a:txBody>
                  <a:tcPr marL="4010" marR="4010" marT="4010" marB="0" anchor="b">
                    <a:lnL>
                      <a:noFill/>
                    </a:lnL>
                    <a:lnR>
                      <a:noFill/>
                    </a:lnR>
                    <a:lnT>
                      <a:noFill/>
                    </a:lnT>
                    <a:lnB>
                      <a:noFill/>
                    </a:lnB>
                    <a:solidFill>
                      <a:srgbClr val="FFFF00"/>
                    </a:solidFill>
                  </a:tcPr>
                </a:tc>
                <a:tc>
                  <a:txBody>
                    <a:bodyPr/>
                    <a:lstStyle/>
                    <a:p>
                      <a:pPr algn="l" fontAlgn="b"/>
                      <a:r>
                        <a:rPr lang="fr-CA" sz="900" b="0" i="0" u="none" strike="noStrike">
                          <a:effectLst/>
                          <a:latin typeface="Arial Unicode MS"/>
                        </a:rPr>
                        <a:t>3757531</a:t>
                      </a:r>
                    </a:p>
                  </a:txBody>
                  <a:tcPr marL="4010" marR="4010" marT="4010" marB="0" anchor="b">
                    <a:lnL>
                      <a:noFill/>
                    </a:lnL>
                    <a:lnR>
                      <a:noFill/>
                    </a:lnR>
                    <a:lnT>
                      <a:noFill/>
                    </a:lnT>
                    <a:lnB>
                      <a:noFill/>
                    </a:lnB>
                    <a:solidFill>
                      <a:srgbClr val="FFFF00"/>
                    </a:solidFill>
                  </a:tcPr>
                </a:tc>
                <a:tc>
                  <a:txBody>
                    <a:bodyPr/>
                    <a:lstStyle/>
                    <a:p>
                      <a:pPr algn="l" fontAlgn="b"/>
                      <a:r>
                        <a:rPr lang="fr-CA" sz="900" b="0" i="0" u="none" strike="noStrike">
                          <a:effectLst/>
                          <a:latin typeface="Arial Unicode MS"/>
                        </a:rPr>
                        <a:t>94100003</a:t>
                      </a:r>
                    </a:p>
                  </a:txBody>
                  <a:tcPr marL="4010" marR="4010" marT="4010" marB="0" anchor="b">
                    <a:lnL>
                      <a:noFill/>
                    </a:lnL>
                    <a:lnR>
                      <a:noFill/>
                    </a:lnR>
                    <a:lnT>
                      <a:noFill/>
                    </a:lnT>
                    <a:lnB>
                      <a:noFill/>
                    </a:lnB>
                    <a:solidFill>
                      <a:srgbClr val="FFFF00"/>
                    </a:solidFill>
                  </a:tcPr>
                </a:tc>
                <a:tc>
                  <a:txBody>
                    <a:bodyPr/>
                    <a:lstStyle/>
                    <a:p>
                      <a:pPr algn="l" fontAlgn="b"/>
                      <a:r>
                        <a:rPr lang="fr-CA" sz="900" b="0" i="0" u="none" strike="noStrike">
                          <a:effectLst/>
                          <a:latin typeface="Arial Unicode MS"/>
                        </a:rPr>
                        <a:t>PROFES.-NON RÉG. SURN.</a:t>
                      </a:r>
                    </a:p>
                  </a:txBody>
                  <a:tcPr marL="4010" marR="4010" marT="4010" marB="0" anchor="b">
                    <a:lnL>
                      <a:noFill/>
                    </a:lnL>
                    <a:lnR>
                      <a:noFill/>
                    </a:lnR>
                    <a:lnT>
                      <a:noFill/>
                    </a:lnT>
                    <a:lnB>
                      <a:noFill/>
                    </a:lnB>
                    <a:solidFill>
                      <a:srgbClr val="FFFF00"/>
                    </a:solidFill>
                  </a:tcPr>
                </a:tc>
                <a:tc>
                  <a:txBody>
                    <a:bodyPr/>
                    <a:lstStyle/>
                    <a:p>
                      <a:pPr algn="l" fontAlgn="b"/>
                      <a:r>
                        <a:rPr lang="fr-CA" sz="900" b="0" i="0" u="none" strike="noStrike">
                          <a:effectLst/>
                          <a:latin typeface="Arial Unicode MS"/>
                        </a:rPr>
                        <a:t>0001</a:t>
                      </a:r>
                    </a:p>
                  </a:txBody>
                  <a:tcPr marL="4010" marR="4010" marT="4010" marB="0" anchor="b">
                    <a:lnL>
                      <a:noFill/>
                    </a:lnL>
                    <a:lnR>
                      <a:noFill/>
                    </a:lnR>
                    <a:lnT>
                      <a:noFill/>
                    </a:lnT>
                    <a:lnB>
                      <a:noFill/>
                    </a:lnB>
                    <a:solidFill>
                      <a:srgbClr val="FFFF00"/>
                    </a:solidFill>
                  </a:tcPr>
                </a:tc>
                <a:tc>
                  <a:txBody>
                    <a:bodyPr/>
                    <a:lstStyle/>
                    <a:p>
                      <a:pPr algn="l" fontAlgn="b"/>
                      <a:r>
                        <a:rPr lang="fr-CA" sz="900" b="0" i="0" u="none" strike="noStrike">
                          <a:effectLst/>
                          <a:latin typeface="Arial Unicode MS"/>
                        </a:rPr>
                        <a:t>PAA</a:t>
                      </a:r>
                    </a:p>
                  </a:txBody>
                  <a:tcPr marL="4010" marR="4010" marT="4010" marB="0" anchor="b">
                    <a:lnL>
                      <a:noFill/>
                    </a:lnL>
                    <a:lnR>
                      <a:noFill/>
                    </a:lnR>
                    <a:lnT>
                      <a:noFill/>
                    </a:lnT>
                    <a:lnB>
                      <a:noFill/>
                    </a:lnB>
                    <a:solidFill>
                      <a:srgbClr val="FFFF00"/>
                    </a:solidFill>
                  </a:tcPr>
                </a:tc>
                <a:tc>
                  <a:txBody>
                    <a:bodyPr/>
                    <a:lstStyle/>
                    <a:p>
                      <a:pPr algn="l" fontAlgn="b"/>
                      <a:r>
                        <a:rPr lang="fr-CA" sz="900" b="0" i="0" u="none" strike="noStrike">
                          <a:effectLst/>
                          <a:latin typeface="Arial Unicode MS"/>
                        </a:rPr>
                        <a:t>100</a:t>
                      </a:r>
                    </a:p>
                  </a:txBody>
                  <a:tcPr marL="4010" marR="4010" marT="4010" marB="0" anchor="b">
                    <a:lnL>
                      <a:noFill/>
                    </a:lnL>
                    <a:lnR>
                      <a:noFill/>
                    </a:lnR>
                    <a:lnT>
                      <a:noFill/>
                    </a:lnT>
                    <a:lnB>
                      <a:noFill/>
                    </a:lnB>
                    <a:solidFill>
                      <a:srgbClr val="FFFF00"/>
                    </a:solidFill>
                  </a:tcPr>
                </a:tc>
                <a:tc>
                  <a:txBody>
                    <a:bodyPr/>
                    <a:lstStyle/>
                    <a:p>
                      <a:pPr algn="l" fontAlgn="b"/>
                      <a:r>
                        <a:rPr lang="fr-CA" sz="900" b="0" i="0" u="none" strike="noStrike">
                          <a:effectLst/>
                          <a:latin typeface="Arial Unicode MS"/>
                        </a:rPr>
                        <a:t>RH00265943</a:t>
                      </a:r>
                    </a:p>
                  </a:txBody>
                  <a:tcPr marL="4010" marR="4010" marT="4010" marB="0" anchor="b">
                    <a:lnL>
                      <a:noFill/>
                    </a:lnL>
                    <a:lnR>
                      <a:noFill/>
                    </a:lnR>
                    <a:lnT>
                      <a:noFill/>
                    </a:lnT>
                    <a:lnB>
                      <a:noFill/>
                    </a:lnB>
                    <a:solidFill>
                      <a:srgbClr val="FFFF00"/>
                    </a:solidFill>
                  </a:tcPr>
                </a:tc>
                <a:tc>
                  <a:txBody>
                    <a:bodyPr/>
                    <a:lstStyle/>
                    <a:p>
                      <a:pPr algn="r" fontAlgn="b"/>
                      <a:r>
                        <a:rPr lang="fr-CA" sz="900" b="0" i="0" u="none" strike="noStrike">
                          <a:solidFill>
                            <a:srgbClr val="FF0000"/>
                          </a:solidFill>
                          <a:effectLst/>
                          <a:latin typeface="Arial Unicode MS"/>
                        </a:rPr>
                        <a:t>2014-07-31</a:t>
                      </a:r>
                    </a:p>
                  </a:txBody>
                  <a:tcPr marL="4010" marR="4010" marT="4010" marB="0" anchor="b">
                    <a:lnL>
                      <a:noFill/>
                    </a:lnL>
                    <a:lnR>
                      <a:noFill/>
                    </a:lnR>
                    <a:lnT>
                      <a:noFill/>
                    </a:lnT>
                    <a:lnB>
                      <a:noFill/>
                    </a:lnB>
                    <a:solidFill>
                      <a:srgbClr val="FFFF00"/>
                    </a:solidFill>
                  </a:tcPr>
                </a:tc>
                <a:tc>
                  <a:txBody>
                    <a:bodyPr/>
                    <a:lstStyle/>
                    <a:p>
                      <a:pPr algn="l" fontAlgn="b"/>
                      <a:r>
                        <a:rPr lang="fr-CA" sz="900" b="0" i="0" u="none" strike="noStrike" dirty="0">
                          <a:solidFill>
                            <a:srgbClr val="FF0000"/>
                          </a:solidFill>
                          <a:effectLst/>
                          <a:latin typeface="Arial Unicode MS"/>
                        </a:rPr>
                        <a:t>Paie du 24 juillet 2014</a:t>
                      </a:r>
                    </a:p>
                  </a:txBody>
                  <a:tcPr marL="4010" marR="4010" marT="4010" marB="0" anchor="b">
                    <a:lnL>
                      <a:noFill/>
                    </a:lnL>
                    <a:lnR>
                      <a:noFill/>
                    </a:lnR>
                    <a:lnT>
                      <a:noFill/>
                    </a:lnT>
                    <a:lnB>
                      <a:noFill/>
                    </a:lnB>
                    <a:solidFill>
                      <a:srgbClr val="FFFF00"/>
                    </a:solidFill>
                  </a:tcPr>
                </a:tc>
                <a:tc>
                  <a:txBody>
                    <a:bodyPr/>
                    <a:lstStyle/>
                    <a:p>
                      <a:pPr algn="r" fontAlgn="b"/>
                      <a:r>
                        <a:rPr lang="fr-CA" sz="900" b="0" i="0" u="none" strike="noStrike">
                          <a:effectLst/>
                          <a:latin typeface="Arial Unicode MS"/>
                        </a:rPr>
                        <a:t>2014</a:t>
                      </a:r>
                    </a:p>
                  </a:txBody>
                  <a:tcPr marL="4010" marR="4010" marT="4010" marB="0" anchor="b">
                    <a:lnL>
                      <a:noFill/>
                    </a:lnL>
                    <a:lnR>
                      <a:noFill/>
                    </a:lnR>
                    <a:lnT>
                      <a:noFill/>
                    </a:lnT>
                    <a:lnB>
                      <a:noFill/>
                    </a:lnB>
                    <a:solidFill>
                      <a:srgbClr val="FFFF00"/>
                    </a:solidFill>
                  </a:tcPr>
                </a:tc>
                <a:tc>
                  <a:txBody>
                    <a:bodyPr/>
                    <a:lstStyle/>
                    <a:p>
                      <a:pPr algn="r" fontAlgn="b"/>
                      <a:r>
                        <a:rPr lang="fr-CA" sz="900" b="0" i="0" u="none" strike="noStrike">
                          <a:effectLst/>
                          <a:latin typeface="Arial Unicode MS"/>
                        </a:rPr>
                        <a:t>135.190</a:t>
                      </a:r>
                    </a:p>
                  </a:txBody>
                  <a:tcPr marL="4010" marR="4010" marT="4010" marB="0" anchor="b">
                    <a:lnL>
                      <a:noFill/>
                    </a:lnL>
                    <a:lnR>
                      <a:noFill/>
                    </a:lnR>
                    <a:lnT>
                      <a:noFill/>
                    </a:lnT>
                    <a:lnB>
                      <a:noFill/>
                    </a:lnB>
                    <a:solidFill>
                      <a:srgbClr val="FFFF00"/>
                    </a:solidFill>
                  </a:tcPr>
                </a:tc>
                <a:tc>
                  <a:txBody>
                    <a:bodyPr/>
                    <a:lstStyle/>
                    <a:p>
                      <a:pPr algn="l" fontAlgn="b"/>
                      <a:r>
                        <a:rPr lang="fr-CA" sz="900" b="0" i="0" u="none" strike="noStrike">
                          <a:effectLst/>
                          <a:latin typeface="Arial Unicode MS"/>
                        </a:rPr>
                        <a:t>24-JUL-2014</a:t>
                      </a:r>
                    </a:p>
                  </a:txBody>
                  <a:tcPr marL="4010" marR="4010" marT="4010" marB="0" anchor="b">
                    <a:lnL>
                      <a:noFill/>
                    </a:lnL>
                    <a:lnR>
                      <a:noFill/>
                    </a:lnR>
                    <a:lnT>
                      <a:noFill/>
                    </a:lnT>
                    <a:lnB>
                      <a:noFill/>
                    </a:lnB>
                    <a:solidFill>
                      <a:srgbClr val="FFFF00"/>
                    </a:solidFill>
                  </a:tcPr>
                </a:tc>
                <a:tc>
                  <a:txBody>
                    <a:bodyPr/>
                    <a:lstStyle/>
                    <a:p>
                      <a:pPr algn="l" fontAlgn="b"/>
                      <a:r>
                        <a:rPr lang="fr-CA" sz="900" b="0" i="0" u="none" strike="noStrike" dirty="0">
                          <a:effectLst/>
                          <a:latin typeface="Arial Unicode MS"/>
                        </a:rPr>
                        <a:t>Reporté sur grands livres</a:t>
                      </a:r>
                    </a:p>
                  </a:txBody>
                  <a:tcPr marL="4010" marR="4010" marT="4010" marB="0" anchor="b">
                    <a:lnL>
                      <a:noFill/>
                    </a:lnL>
                    <a:lnR>
                      <a:noFill/>
                    </a:lnR>
                    <a:lnT>
                      <a:noFill/>
                    </a:lnT>
                    <a:lnB>
                      <a:noFill/>
                    </a:lnB>
                    <a:solidFill>
                      <a:srgbClr val="FFFF00"/>
                    </a:solidFill>
                  </a:tcPr>
                </a:tc>
                <a:tc>
                  <a:txBody>
                    <a:bodyPr/>
                    <a:lstStyle/>
                    <a:p>
                      <a:pPr algn="l" fontAlgn="b"/>
                      <a:r>
                        <a:rPr lang="fr-CA" sz="900" b="0" i="0" u="none" strike="noStrike" dirty="0">
                          <a:solidFill>
                            <a:srgbClr val="FF0000"/>
                          </a:solidFill>
                          <a:effectLst/>
                          <a:latin typeface="Arial Unicode MS"/>
                        </a:rPr>
                        <a:t>TIVOLI</a:t>
                      </a:r>
                    </a:p>
                  </a:txBody>
                  <a:tcPr marL="4010" marR="4010" marT="4010" marB="0" anchor="b">
                    <a:lnL>
                      <a:noFill/>
                    </a:lnL>
                    <a:lnR>
                      <a:noFill/>
                    </a:lnR>
                    <a:lnT>
                      <a:noFill/>
                    </a:lnT>
                    <a:lnB>
                      <a:noFill/>
                    </a:lnB>
                    <a:solidFill>
                      <a:srgbClr val="FFFF00"/>
                    </a:solidFill>
                  </a:tcPr>
                </a:tc>
                <a:tc>
                  <a:txBody>
                    <a:bodyPr/>
                    <a:lstStyle/>
                    <a:p>
                      <a:pPr algn="l" fontAlgn="b"/>
                      <a:endParaRPr lang="fr-CA" sz="900" b="0" i="0" u="none" strike="noStrike">
                        <a:effectLst/>
                        <a:latin typeface="Arial Unicode MS"/>
                      </a:endParaRPr>
                    </a:p>
                  </a:txBody>
                  <a:tcPr marL="4010" marR="4010" marT="4010" marB="0" anchor="b">
                    <a:lnL>
                      <a:noFill/>
                    </a:lnL>
                    <a:lnR>
                      <a:noFill/>
                    </a:lnR>
                    <a:lnT>
                      <a:noFill/>
                    </a:lnT>
                    <a:lnB>
                      <a:noFill/>
                    </a:lnB>
                  </a:tcPr>
                </a:tc>
                <a:extLst>
                  <a:ext uri="{0D108BD9-81ED-4DB2-BD59-A6C34878D82A}">
                    <a16:rowId xmlns:a16="http://schemas.microsoft.com/office/drawing/2014/main" val="10005"/>
                  </a:ext>
                </a:extLst>
              </a:tr>
              <a:tr h="430138">
                <a:tc>
                  <a:txBody>
                    <a:bodyPr/>
                    <a:lstStyle/>
                    <a:p>
                      <a:pPr algn="l" fontAlgn="b"/>
                      <a:r>
                        <a:rPr lang="fr-CA" sz="900" b="0" i="0" u="none" strike="noStrike">
                          <a:effectLst/>
                          <a:latin typeface="Arial Unicode MS"/>
                        </a:rPr>
                        <a:t>RNI00115</a:t>
                      </a:r>
                    </a:p>
                  </a:txBody>
                  <a:tcPr marL="4010" marR="4010" marT="4010" marB="0" anchor="b">
                    <a:lnL>
                      <a:noFill/>
                    </a:lnL>
                    <a:lnR>
                      <a:noFill/>
                    </a:lnR>
                    <a:lnT>
                      <a:noFill/>
                    </a:lnT>
                    <a:lnB>
                      <a:noFill/>
                    </a:lnB>
                  </a:tcPr>
                </a:tc>
                <a:tc>
                  <a:txBody>
                    <a:bodyPr/>
                    <a:lstStyle/>
                    <a:p>
                      <a:pPr algn="l" fontAlgn="b"/>
                      <a:r>
                        <a:rPr lang="fr-CA" sz="900" b="0" i="0" u="none" strike="noStrike">
                          <a:effectLst/>
                          <a:latin typeface="Arial Unicode MS"/>
                        </a:rPr>
                        <a:t>20000</a:t>
                      </a:r>
                    </a:p>
                  </a:txBody>
                  <a:tcPr marL="4010" marR="4010" marT="4010" marB="0" anchor="b">
                    <a:lnL>
                      <a:noFill/>
                    </a:lnL>
                    <a:lnR>
                      <a:noFill/>
                    </a:lnR>
                    <a:lnT>
                      <a:noFill/>
                    </a:lnT>
                    <a:lnB>
                      <a:noFill/>
                    </a:lnB>
                  </a:tcPr>
                </a:tc>
                <a:tc>
                  <a:txBody>
                    <a:bodyPr/>
                    <a:lstStyle/>
                    <a:p>
                      <a:pPr algn="l" fontAlgn="b"/>
                      <a:r>
                        <a:rPr lang="fr-CA" sz="900" b="0" i="0" u="none" strike="noStrike">
                          <a:effectLst/>
                          <a:latin typeface="Arial Unicode MS"/>
                        </a:rPr>
                        <a:t>SUBVENTION FONCTIONNEMENT - IRSC</a:t>
                      </a:r>
                    </a:p>
                  </a:txBody>
                  <a:tcPr marL="4010" marR="4010" marT="4010" marB="0" anchor="b">
                    <a:lnL>
                      <a:noFill/>
                    </a:lnL>
                    <a:lnR>
                      <a:noFill/>
                    </a:lnR>
                    <a:lnT>
                      <a:noFill/>
                    </a:lnT>
                    <a:lnB>
                      <a:noFill/>
                    </a:lnB>
                  </a:tcPr>
                </a:tc>
                <a:tc>
                  <a:txBody>
                    <a:bodyPr/>
                    <a:lstStyle/>
                    <a:p>
                      <a:pPr algn="l" fontAlgn="b"/>
                      <a:r>
                        <a:rPr lang="fr-CA" sz="900" b="0" i="0" u="none" strike="noStrike">
                          <a:effectLst/>
                          <a:latin typeface="Arial Unicode MS"/>
                        </a:rPr>
                        <a:t>3757531</a:t>
                      </a:r>
                    </a:p>
                  </a:txBody>
                  <a:tcPr marL="4010" marR="4010" marT="4010" marB="0" anchor="b">
                    <a:lnL>
                      <a:noFill/>
                    </a:lnL>
                    <a:lnR>
                      <a:noFill/>
                    </a:lnR>
                    <a:lnT>
                      <a:noFill/>
                    </a:lnT>
                    <a:lnB>
                      <a:noFill/>
                    </a:lnB>
                  </a:tcPr>
                </a:tc>
                <a:tc>
                  <a:txBody>
                    <a:bodyPr/>
                    <a:lstStyle/>
                    <a:p>
                      <a:pPr algn="l" fontAlgn="b"/>
                      <a:r>
                        <a:rPr lang="fr-CA" sz="900" b="0" i="0" u="none" strike="noStrike">
                          <a:effectLst/>
                          <a:latin typeface="Arial Unicode MS"/>
                        </a:rPr>
                        <a:t>94100003</a:t>
                      </a:r>
                    </a:p>
                  </a:txBody>
                  <a:tcPr marL="4010" marR="4010" marT="4010" marB="0" anchor="b">
                    <a:lnL>
                      <a:noFill/>
                    </a:lnL>
                    <a:lnR>
                      <a:noFill/>
                    </a:lnR>
                    <a:lnT>
                      <a:noFill/>
                    </a:lnT>
                    <a:lnB>
                      <a:noFill/>
                    </a:lnB>
                  </a:tcPr>
                </a:tc>
                <a:tc>
                  <a:txBody>
                    <a:bodyPr/>
                    <a:lstStyle/>
                    <a:p>
                      <a:pPr algn="l" fontAlgn="b"/>
                      <a:r>
                        <a:rPr lang="fr-CA" sz="900" b="0" i="0" u="none" strike="noStrike">
                          <a:effectLst/>
                          <a:latin typeface="Arial Unicode MS"/>
                        </a:rPr>
                        <a:t>PROFES.-NON RÉG. SURN.</a:t>
                      </a:r>
                    </a:p>
                  </a:txBody>
                  <a:tcPr marL="4010" marR="4010" marT="4010" marB="0" anchor="b">
                    <a:lnL>
                      <a:noFill/>
                    </a:lnL>
                    <a:lnR>
                      <a:noFill/>
                    </a:lnR>
                    <a:lnT>
                      <a:noFill/>
                    </a:lnT>
                    <a:lnB>
                      <a:noFill/>
                    </a:lnB>
                  </a:tcPr>
                </a:tc>
                <a:tc>
                  <a:txBody>
                    <a:bodyPr/>
                    <a:lstStyle/>
                    <a:p>
                      <a:pPr algn="l" fontAlgn="b"/>
                      <a:r>
                        <a:rPr lang="fr-CA" sz="900" b="0" i="0" u="none" strike="noStrike">
                          <a:effectLst/>
                          <a:latin typeface="Arial Unicode MS"/>
                        </a:rPr>
                        <a:t>0001</a:t>
                      </a:r>
                    </a:p>
                  </a:txBody>
                  <a:tcPr marL="4010" marR="4010" marT="4010" marB="0" anchor="b">
                    <a:lnL>
                      <a:noFill/>
                    </a:lnL>
                    <a:lnR>
                      <a:noFill/>
                    </a:lnR>
                    <a:lnT>
                      <a:noFill/>
                    </a:lnT>
                    <a:lnB>
                      <a:noFill/>
                    </a:lnB>
                  </a:tcPr>
                </a:tc>
                <a:tc>
                  <a:txBody>
                    <a:bodyPr/>
                    <a:lstStyle/>
                    <a:p>
                      <a:pPr algn="l" fontAlgn="b"/>
                      <a:r>
                        <a:rPr lang="fr-CA" sz="900" b="0" i="0" u="none" strike="noStrike">
                          <a:effectLst/>
                          <a:latin typeface="Arial Unicode MS"/>
                        </a:rPr>
                        <a:t>PAA</a:t>
                      </a:r>
                    </a:p>
                  </a:txBody>
                  <a:tcPr marL="4010" marR="4010" marT="4010" marB="0" anchor="b">
                    <a:lnL>
                      <a:noFill/>
                    </a:lnL>
                    <a:lnR>
                      <a:noFill/>
                    </a:lnR>
                    <a:lnT>
                      <a:noFill/>
                    </a:lnT>
                    <a:lnB>
                      <a:noFill/>
                    </a:lnB>
                  </a:tcPr>
                </a:tc>
                <a:tc>
                  <a:txBody>
                    <a:bodyPr/>
                    <a:lstStyle/>
                    <a:p>
                      <a:pPr algn="l" fontAlgn="b"/>
                      <a:r>
                        <a:rPr lang="fr-CA" sz="900" b="0" i="0" u="none" strike="noStrike">
                          <a:effectLst/>
                          <a:latin typeface="Arial Unicode MS"/>
                        </a:rPr>
                        <a:t>100</a:t>
                      </a:r>
                    </a:p>
                  </a:txBody>
                  <a:tcPr marL="4010" marR="4010" marT="4010" marB="0" anchor="b">
                    <a:lnL>
                      <a:noFill/>
                    </a:lnL>
                    <a:lnR>
                      <a:noFill/>
                    </a:lnR>
                    <a:lnT>
                      <a:noFill/>
                    </a:lnT>
                    <a:lnB>
                      <a:noFill/>
                    </a:lnB>
                  </a:tcPr>
                </a:tc>
                <a:tc>
                  <a:txBody>
                    <a:bodyPr/>
                    <a:lstStyle/>
                    <a:p>
                      <a:pPr algn="l" fontAlgn="b"/>
                      <a:r>
                        <a:rPr lang="fr-CA" sz="900" b="0" i="0" u="none" strike="noStrike">
                          <a:effectLst/>
                          <a:latin typeface="Arial Unicode MS"/>
                        </a:rPr>
                        <a:t>RH00265943</a:t>
                      </a:r>
                    </a:p>
                  </a:txBody>
                  <a:tcPr marL="4010" marR="4010" marT="4010" marB="0" anchor="b">
                    <a:lnL>
                      <a:noFill/>
                    </a:lnL>
                    <a:lnR>
                      <a:noFill/>
                    </a:lnR>
                    <a:lnT>
                      <a:noFill/>
                    </a:lnT>
                    <a:lnB>
                      <a:noFill/>
                    </a:lnB>
                  </a:tcPr>
                </a:tc>
                <a:tc>
                  <a:txBody>
                    <a:bodyPr/>
                    <a:lstStyle/>
                    <a:p>
                      <a:pPr algn="r" fontAlgn="b"/>
                      <a:r>
                        <a:rPr lang="fr-CA" sz="900" b="0" i="0" u="none" strike="noStrike" dirty="0">
                          <a:effectLst/>
                          <a:latin typeface="Arial Unicode MS"/>
                        </a:rPr>
                        <a:t>2014-07-31</a:t>
                      </a:r>
                    </a:p>
                  </a:txBody>
                  <a:tcPr marL="4010" marR="4010" marT="4010" marB="0" anchor="b">
                    <a:lnL>
                      <a:noFill/>
                    </a:lnL>
                    <a:lnR>
                      <a:noFill/>
                    </a:lnR>
                    <a:lnT>
                      <a:noFill/>
                    </a:lnT>
                    <a:lnB>
                      <a:noFill/>
                    </a:lnB>
                  </a:tcPr>
                </a:tc>
                <a:tc>
                  <a:txBody>
                    <a:bodyPr/>
                    <a:lstStyle/>
                    <a:p>
                      <a:pPr algn="l" fontAlgn="b"/>
                      <a:r>
                        <a:rPr lang="fr-CA" sz="900" b="0" i="0" u="none" strike="noStrike" dirty="0">
                          <a:effectLst/>
                          <a:latin typeface="Arial Unicode MS"/>
                        </a:rPr>
                        <a:t>Paie du 24 juillet 2014</a:t>
                      </a:r>
                    </a:p>
                  </a:txBody>
                  <a:tcPr marL="4010" marR="4010" marT="4010" marB="0" anchor="b">
                    <a:lnL>
                      <a:noFill/>
                    </a:lnL>
                    <a:lnR>
                      <a:noFill/>
                    </a:lnR>
                    <a:lnT>
                      <a:noFill/>
                    </a:lnT>
                    <a:lnB>
                      <a:noFill/>
                    </a:lnB>
                  </a:tcPr>
                </a:tc>
                <a:tc>
                  <a:txBody>
                    <a:bodyPr/>
                    <a:lstStyle/>
                    <a:p>
                      <a:pPr algn="r" fontAlgn="b"/>
                      <a:r>
                        <a:rPr lang="fr-CA" sz="900" b="0" i="0" u="none" strike="noStrike">
                          <a:effectLst/>
                          <a:latin typeface="Arial Unicode MS"/>
                        </a:rPr>
                        <a:t>2014</a:t>
                      </a:r>
                    </a:p>
                  </a:txBody>
                  <a:tcPr marL="4010" marR="4010" marT="4010" marB="0" anchor="b">
                    <a:lnL>
                      <a:noFill/>
                    </a:lnL>
                    <a:lnR>
                      <a:noFill/>
                    </a:lnR>
                    <a:lnT>
                      <a:noFill/>
                    </a:lnT>
                    <a:lnB>
                      <a:noFill/>
                    </a:lnB>
                  </a:tcPr>
                </a:tc>
                <a:tc>
                  <a:txBody>
                    <a:bodyPr/>
                    <a:lstStyle/>
                    <a:p>
                      <a:pPr algn="r" fontAlgn="b"/>
                      <a:r>
                        <a:rPr lang="fr-CA" sz="900" b="0" i="0" u="none" strike="noStrike">
                          <a:effectLst/>
                          <a:latin typeface="Arial Unicode MS"/>
                        </a:rPr>
                        <a:t>67.600</a:t>
                      </a:r>
                    </a:p>
                  </a:txBody>
                  <a:tcPr marL="4010" marR="4010" marT="4010" marB="0" anchor="b">
                    <a:lnL>
                      <a:noFill/>
                    </a:lnL>
                    <a:lnR>
                      <a:noFill/>
                    </a:lnR>
                    <a:lnT>
                      <a:noFill/>
                    </a:lnT>
                    <a:lnB>
                      <a:noFill/>
                    </a:lnB>
                  </a:tcPr>
                </a:tc>
                <a:tc>
                  <a:txBody>
                    <a:bodyPr/>
                    <a:lstStyle/>
                    <a:p>
                      <a:pPr algn="l" fontAlgn="b"/>
                      <a:r>
                        <a:rPr lang="fr-CA" sz="900" b="0" i="0" u="none" strike="noStrike">
                          <a:effectLst/>
                          <a:latin typeface="Arial Unicode MS"/>
                        </a:rPr>
                        <a:t>24-JUL-2014</a:t>
                      </a:r>
                    </a:p>
                  </a:txBody>
                  <a:tcPr marL="4010" marR="4010" marT="4010" marB="0" anchor="b">
                    <a:lnL>
                      <a:noFill/>
                    </a:lnL>
                    <a:lnR>
                      <a:noFill/>
                    </a:lnR>
                    <a:lnT>
                      <a:noFill/>
                    </a:lnT>
                    <a:lnB>
                      <a:noFill/>
                    </a:lnB>
                  </a:tcPr>
                </a:tc>
                <a:tc>
                  <a:txBody>
                    <a:bodyPr/>
                    <a:lstStyle/>
                    <a:p>
                      <a:pPr algn="l" fontAlgn="b"/>
                      <a:r>
                        <a:rPr lang="fr-CA" sz="900" b="0" i="0" u="none" strike="noStrike">
                          <a:effectLst/>
                          <a:latin typeface="Arial Unicode MS"/>
                        </a:rPr>
                        <a:t>Reporté sur grands livres</a:t>
                      </a:r>
                    </a:p>
                  </a:txBody>
                  <a:tcPr marL="4010" marR="4010" marT="4010" marB="0" anchor="b">
                    <a:lnL>
                      <a:noFill/>
                    </a:lnL>
                    <a:lnR>
                      <a:noFill/>
                    </a:lnR>
                    <a:lnT>
                      <a:noFill/>
                    </a:lnT>
                    <a:lnB>
                      <a:noFill/>
                    </a:lnB>
                  </a:tcPr>
                </a:tc>
                <a:tc>
                  <a:txBody>
                    <a:bodyPr/>
                    <a:lstStyle/>
                    <a:p>
                      <a:pPr algn="l" fontAlgn="b"/>
                      <a:r>
                        <a:rPr lang="fr-CA" sz="900" b="0" i="0" u="none" strike="noStrike">
                          <a:effectLst/>
                          <a:latin typeface="Arial Unicode MS"/>
                        </a:rPr>
                        <a:t>TIVOLI</a:t>
                      </a:r>
                    </a:p>
                  </a:txBody>
                  <a:tcPr marL="4010" marR="4010" marT="4010" marB="0" anchor="b">
                    <a:lnL>
                      <a:noFill/>
                    </a:lnL>
                    <a:lnR>
                      <a:noFill/>
                    </a:lnR>
                    <a:lnT>
                      <a:noFill/>
                    </a:lnT>
                    <a:lnB>
                      <a:noFill/>
                    </a:lnB>
                  </a:tcPr>
                </a:tc>
                <a:tc>
                  <a:txBody>
                    <a:bodyPr/>
                    <a:lstStyle/>
                    <a:p>
                      <a:pPr algn="l" fontAlgn="b"/>
                      <a:endParaRPr lang="fr-CA" sz="900" b="0" i="0" u="none" strike="noStrike">
                        <a:effectLst/>
                        <a:latin typeface="Arial Unicode MS"/>
                      </a:endParaRPr>
                    </a:p>
                  </a:txBody>
                  <a:tcPr marL="4010" marR="4010" marT="4010" marB="0" anchor="b">
                    <a:lnL>
                      <a:noFill/>
                    </a:lnL>
                    <a:lnR>
                      <a:noFill/>
                    </a:lnR>
                    <a:lnT>
                      <a:noFill/>
                    </a:lnT>
                    <a:lnB>
                      <a:noFill/>
                    </a:lnB>
                  </a:tcPr>
                </a:tc>
                <a:extLst>
                  <a:ext uri="{0D108BD9-81ED-4DB2-BD59-A6C34878D82A}">
                    <a16:rowId xmlns:a16="http://schemas.microsoft.com/office/drawing/2014/main" val="10006"/>
                  </a:ext>
                </a:extLst>
              </a:tr>
              <a:tr h="430138">
                <a:tc>
                  <a:txBody>
                    <a:bodyPr/>
                    <a:lstStyle/>
                    <a:p>
                      <a:pPr algn="l" fontAlgn="b"/>
                      <a:r>
                        <a:rPr lang="fr-CA" sz="900" b="0" i="0" u="none" strike="noStrike">
                          <a:effectLst/>
                          <a:latin typeface="Arial Unicode MS"/>
                        </a:rPr>
                        <a:t>RNI00115</a:t>
                      </a:r>
                    </a:p>
                  </a:txBody>
                  <a:tcPr marL="4010" marR="4010" marT="4010" marB="0" anchor="b">
                    <a:lnL>
                      <a:noFill/>
                    </a:lnL>
                    <a:lnR>
                      <a:noFill/>
                    </a:lnR>
                    <a:lnT>
                      <a:noFill/>
                    </a:lnT>
                    <a:lnB>
                      <a:noFill/>
                    </a:lnB>
                  </a:tcPr>
                </a:tc>
                <a:tc>
                  <a:txBody>
                    <a:bodyPr/>
                    <a:lstStyle/>
                    <a:p>
                      <a:pPr algn="l" fontAlgn="b"/>
                      <a:r>
                        <a:rPr lang="fr-CA" sz="900" b="0" i="0" u="none" strike="noStrike">
                          <a:effectLst/>
                          <a:latin typeface="Arial Unicode MS"/>
                        </a:rPr>
                        <a:t>20000</a:t>
                      </a:r>
                    </a:p>
                  </a:txBody>
                  <a:tcPr marL="4010" marR="4010" marT="4010" marB="0" anchor="b">
                    <a:lnL>
                      <a:noFill/>
                    </a:lnL>
                    <a:lnR>
                      <a:noFill/>
                    </a:lnR>
                    <a:lnT>
                      <a:noFill/>
                    </a:lnT>
                    <a:lnB>
                      <a:noFill/>
                    </a:lnB>
                  </a:tcPr>
                </a:tc>
                <a:tc>
                  <a:txBody>
                    <a:bodyPr/>
                    <a:lstStyle/>
                    <a:p>
                      <a:pPr algn="l" fontAlgn="b"/>
                      <a:r>
                        <a:rPr lang="fr-CA" sz="900" b="0" i="0" u="none" strike="noStrike">
                          <a:effectLst/>
                          <a:latin typeface="Arial Unicode MS"/>
                        </a:rPr>
                        <a:t>SUBVENTION FONCTIONNEMENT - IRSC</a:t>
                      </a:r>
                    </a:p>
                  </a:txBody>
                  <a:tcPr marL="4010" marR="4010" marT="4010" marB="0" anchor="b">
                    <a:lnL>
                      <a:noFill/>
                    </a:lnL>
                    <a:lnR>
                      <a:noFill/>
                    </a:lnR>
                    <a:lnT>
                      <a:noFill/>
                    </a:lnT>
                    <a:lnB>
                      <a:noFill/>
                    </a:lnB>
                  </a:tcPr>
                </a:tc>
                <a:tc>
                  <a:txBody>
                    <a:bodyPr/>
                    <a:lstStyle/>
                    <a:p>
                      <a:pPr algn="l" fontAlgn="b"/>
                      <a:r>
                        <a:rPr lang="fr-CA" sz="900" b="0" i="0" u="none" strike="noStrike">
                          <a:effectLst/>
                          <a:latin typeface="Arial Unicode MS"/>
                        </a:rPr>
                        <a:t>3757531</a:t>
                      </a:r>
                    </a:p>
                  </a:txBody>
                  <a:tcPr marL="4010" marR="4010" marT="4010" marB="0" anchor="b">
                    <a:lnL>
                      <a:noFill/>
                    </a:lnL>
                    <a:lnR>
                      <a:noFill/>
                    </a:lnR>
                    <a:lnT>
                      <a:noFill/>
                    </a:lnT>
                    <a:lnB>
                      <a:noFill/>
                    </a:lnB>
                  </a:tcPr>
                </a:tc>
                <a:tc>
                  <a:txBody>
                    <a:bodyPr/>
                    <a:lstStyle/>
                    <a:p>
                      <a:pPr algn="l" fontAlgn="b"/>
                      <a:r>
                        <a:rPr lang="fr-CA" sz="900" b="0" i="0" u="none" strike="noStrike">
                          <a:effectLst/>
                          <a:latin typeface="Arial Unicode MS"/>
                        </a:rPr>
                        <a:t>94000001</a:t>
                      </a:r>
                    </a:p>
                  </a:txBody>
                  <a:tcPr marL="4010" marR="4010" marT="4010" marB="0" anchor="b">
                    <a:lnL>
                      <a:noFill/>
                    </a:lnL>
                    <a:lnR>
                      <a:noFill/>
                    </a:lnR>
                    <a:lnT>
                      <a:noFill/>
                    </a:lnT>
                    <a:lnB>
                      <a:noFill/>
                    </a:lnB>
                  </a:tcPr>
                </a:tc>
                <a:tc>
                  <a:txBody>
                    <a:bodyPr/>
                    <a:lstStyle/>
                    <a:p>
                      <a:pPr algn="l" fontAlgn="b"/>
                      <a:r>
                        <a:rPr lang="fr-CA" sz="900" b="0" i="0" u="none" strike="noStrike">
                          <a:effectLst/>
                          <a:latin typeface="Arial Unicode MS"/>
                        </a:rPr>
                        <a:t>PROFES.-RÉGULIER</a:t>
                      </a:r>
                    </a:p>
                  </a:txBody>
                  <a:tcPr marL="4010" marR="4010" marT="4010" marB="0" anchor="b">
                    <a:lnL>
                      <a:noFill/>
                    </a:lnL>
                    <a:lnR>
                      <a:noFill/>
                    </a:lnR>
                    <a:lnT>
                      <a:noFill/>
                    </a:lnT>
                    <a:lnB>
                      <a:noFill/>
                    </a:lnB>
                  </a:tcPr>
                </a:tc>
                <a:tc>
                  <a:txBody>
                    <a:bodyPr/>
                    <a:lstStyle/>
                    <a:p>
                      <a:pPr algn="l" fontAlgn="b"/>
                      <a:r>
                        <a:rPr lang="fr-CA" sz="900" b="0" i="0" u="none" strike="noStrike">
                          <a:effectLst/>
                          <a:latin typeface="Arial Unicode MS"/>
                        </a:rPr>
                        <a:t>0001</a:t>
                      </a:r>
                    </a:p>
                  </a:txBody>
                  <a:tcPr marL="4010" marR="4010" marT="4010" marB="0" anchor="b">
                    <a:lnL>
                      <a:noFill/>
                    </a:lnL>
                    <a:lnR>
                      <a:noFill/>
                    </a:lnR>
                    <a:lnT>
                      <a:noFill/>
                    </a:lnT>
                    <a:lnB>
                      <a:noFill/>
                    </a:lnB>
                  </a:tcPr>
                </a:tc>
                <a:tc>
                  <a:txBody>
                    <a:bodyPr/>
                    <a:lstStyle/>
                    <a:p>
                      <a:pPr algn="l" fontAlgn="b"/>
                      <a:r>
                        <a:rPr lang="fr-CA" sz="900" b="0" i="0" u="none" strike="noStrike">
                          <a:effectLst/>
                          <a:latin typeface="Arial Unicode MS"/>
                        </a:rPr>
                        <a:t>PAA</a:t>
                      </a:r>
                    </a:p>
                  </a:txBody>
                  <a:tcPr marL="4010" marR="4010" marT="4010" marB="0" anchor="b">
                    <a:lnL>
                      <a:noFill/>
                    </a:lnL>
                    <a:lnR>
                      <a:noFill/>
                    </a:lnR>
                    <a:lnT>
                      <a:noFill/>
                    </a:lnT>
                    <a:lnB>
                      <a:noFill/>
                    </a:lnB>
                  </a:tcPr>
                </a:tc>
                <a:tc>
                  <a:txBody>
                    <a:bodyPr/>
                    <a:lstStyle/>
                    <a:p>
                      <a:pPr algn="l" fontAlgn="b"/>
                      <a:r>
                        <a:rPr lang="fr-CA" sz="900" b="0" i="0" u="none" strike="noStrike">
                          <a:effectLst/>
                          <a:latin typeface="Arial Unicode MS"/>
                        </a:rPr>
                        <a:t>100</a:t>
                      </a:r>
                    </a:p>
                  </a:txBody>
                  <a:tcPr marL="4010" marR="4010" marT="4010" marB="0" anchor="b">
                    <a:lnL>
                      <a:noFill/>
                    </a:lnL>
                    <a:lnR>
                      <a:noFill/>
                    </a:lnR>
                    <a:lnT>
                      <a:noFill/>
                    </a:lnT>
                    <a:lnB>
                      <a:noFill/>
                    </a:lnB>
                  </a:tcPr>
                </a:tc>
                <a:tc>
                  <a:txBody>
                    <a:bodyPr/>
                    <a:lstStyle/>
                    <a:p>
                      <a:pPr algn="l" fontAlgn="b"/>
                      <a:r>
                        <a:rPr lang="fr-CA" sz="900" b="0" i="0" u="none" strike="noStrike">
                          <a:effectLst/>
                          <a:latin typeface="Arial Unicode MS"/>
                        </a:rPr>
                        <a:t>RH00267527</a:t>
                      </a:r>
                    </a:p>
                  </a:txBody>
                  <a:tcPr marL="4010" marR="4010" marT="4010" marB="0" anchor="b">
                    <a:lnL>
                      <a:noFill/>
                    </a:lnL>
                    <a:lnR>
                      <a:noFill/>
                    </a:lnR>
                    <a:lnT>
                      <a:noFill/>
                    </a:lnT>
                    <a:lnB>
                      <a:noFill/>
                    </a:lnB>
                  </a:tcPr>
                </a:tc>
                <a:tc>
                  <a:txBody>
                    <a:bodyPr/>
                    <a:lstStyle/>
                    <a:p>
                      <a:pPr algn="r" fontAlgn="b"/>
                      <a:r>
                        <a:rPr lang="fr-CA" sz="900" b="0" i="0" u="none" strike="noStrike">
                          <a:effectLst/>
                          <a:latin typeface="Arial Unicode MS"/>
                        </a:rPr>
                        <a:t>2014-08-31</a:t>
                      </a:r>
                    </a:p>
                  </a:txBody>
                  <a:tcPr marL="4010" marR="4010" marT="4010" marB="0" anchor="b">
                    <a:lnL>
                      <a:noFill/>
                    </a:lnL>
                    <a:lnR>
                      <a:noFill/>
                    </a:lnR>
                    <a:lnT>
                      <a:noFill/>
                    </a:lnT>
                    <a:lnB>
                      <a:noFill/>
                    </a:lnB>
                  </a:tcPr>
                </a:tc>
                <a:tc>
                  <a:txBody>
                    <a:bodyPr/>
                    <a:lstStyle/>
                    <a:p>
                      <a:pPr algn="l" fontAlgn="b"/>
                      <a:r>
                        <a:rPr lang="fr-CA" sz="900" b="0" i="0" u="none" strike="noStrike">
                          <a:effectLst/>
                          <a:latin typeface="Arial Unicode MS"/>
                        </a:rPr>
                        <a:t>Paie du 7 août 2014</a:t>
                      </a:r>
                    </a:p>
                  </a:txBody>
                  <a:tcPr marL="4010" marR="4010" marT="4010" marB="0" anchor="b">
                    <a:lnL>
                      <a:noFill/>
                    </a:lnL>
                    <a:lnR>
                      <a:noFill/>
                    </a:lnR>
                    <a:lnT>
                      <a:noFill/>
                    </a:lnT>
                    <a:lnB>
                      <a:noFill/>
                    </a:lnB>
                  </a:tcPr>
                </a:tc>
                <a:tc>
                  <a:txBody>
                    <a:bodyPr/>
                    <a:lstStyle/>
                    <a:p>
                      <a:pPr algn="r" fontAlgn="b"/>
                      <a:r>
                        <a:rPr lang="fr-CA" sz="900" b="0" i="0" u="none" strike="noStrike">
                          <a:effectLst/>
                          <a:latin typeface="Arial Unicode MS"/>
                        </a:rPr>
                        <a:t>2014</a:t>
                      </a:r>
                    </a:p>
                  </a:txBody>
                  <a:tcPr marL="4010" marR="4010" marT="4010" marB="0" anchor="b">
                    <a:lnL>
                      <a:noFill/>
                    </a:lnL>
                    <a:lnR>
                      <a:noFill/>
                    </a:lnR>
                    <a:lnT>
                      <a:noFill/>
                    </a:lnT>
                    <a:lnB>
                      <a:noFill/>
                    </a:lnB>
                  </a:tcPr>
                </a:tc>
                <a:tc>
                  <a:txBody>
                    <a:bodyPr/>
                    <a:lstStyle/>
                    <a:p>
                      <a:pPr algn="r" fontAlgn="b"/>
                      <a:r>
                        <a:rPr lang="fr-CA" sz="900" b="0" i="0" u="none" strike="noStrike">
                          <a:effectLst/>
                          <a:latin typeface="Arial Unicode MS"/>
                        </a:rPr>
                        <a:t>1021.660</a:t>
                      </a:r>
                    </a:p>
                  </a:txBody>
                  <a:tcPr marL="4010" marR="4010" marT="4010" marB="0" anchor="b">
                    <a:lnL>
                      <a:noFill/>
                    </a:lnL>
                    <a:lnR>
                      <a:noFill/>
                    </a:lnR>
                    <a:lnT>
                      <a:noFill/>
                    </a:lnT>
                    <a:lnB>
                      <a:noFill/>
                    </a:lnB>
                  </a:tcPr>
                </a:tc>
                <a:tc>
                  <a:txBody>
                    <a:bodyPr/>
                    <a:lstStyle/>
                    <a:p>
                      <a:pPr algn="l" fontAlgn="b"/>
                      <a:r>
                        <a:rPr lang="fr-CA" sz="900" b="0" i="0" u="none" strike="noStrike" dirty="0">
                          <a:effectLst/>
                          <a:latin typeface="Arial Unicode MS"/>
                        </a:rPr>
                        <a:t>07-AUG-2014</a:t>
                      </a:r>
                    </a:p>
                  </a:txBody>
                  <a:tcPr marL="4010" marR="4010" marT="4010" marB="0" anchor="b">
                    <a:lnL>
                      <a:noFill/>
                    </a:lnL>
                    <a:lnR>
                      <a:noFill/>
                    </a:lnR>
                    <a:lnT>
                      <a:noFill/>
                    </a:lnT>
                    <a:lnB>
                      <a:noFill/>
                    </a:lnB>
                  </a:tcPr>
                </a:tc>
                <a:tc>
                  <a:txBody>
                    <a:bodyPr/>
                    <a:lstStyle/>
                    <a:p>
                      <a:pPr algn="l" fontAlgn="b"/>
                      <a:r>
                        <a:rPr lang="fr-CA" sz="900" b="0" i="0" u="none" strike="noStrike">
                          <a:effectLst/>
                          <a:latin typeface="Arial Unicode MS"/>
                        </a:rPr>
                        <a:t>Reporté sur grands livres</a:t>
                      </a:r>
                    </a:p>
                  </a:txBody>
                  <a:tcPr marL="4010" marR="4010" marT="4010" marB="0" anchor="b">
                    <a:lnL>
                      <a:noFill/>
                    </a:lnL>
                    <a:lnR>
                      <a:noFill/>
                    </a:lnR>
                    <a:lnT>
                      <a:noFill/>
                    </a:lnT>
                    <a:lnB>
                      <a:noFill/>
                    </a:lnB>
                  </a:tcPr>
                </a:tc>
                <a:tc>
                  <a:txBody>
                    <a:bodyPr/>
                    <a:lstStyle/>
                    <a:p>
                      <a:pPr algn="l" fontAlgn="b"/>
                      <a:r>
                        <a:rPr lang="fr-CA" sz="900" b="0" i="0" u="none" strike="noStrike">
                          <a:effectLst/>
                          <a:latin typeface="Arial Unicode MS"/>
                        </a:rPr>
                        <a:t>TIVOLI</a:t>
                      </a:r>
                    </a:p>
                  </a:txBody>
                  <a:tcPr marL="4010" marR="4010" marT="4010" marB="0" anchor="b">
                    <a:lnL>
                      <a:noFill/>
                    </a:lnL>
                    <a:lnR>
                      <a:noFill/>
                    </a:lnR>
                    <a:lnT>
                      <a:noFill/>
                    </a:lnT>
                    <a:lnB>
                      <a:noFill/>
                    </a:lnB>
                  </a:tcPr>
                </a:tc>
                <a:tc>
                  <a:txBody>
                    <a:bodyPr/>
                    <a:lstStyle/>
                    <a:p>
                      <a:pPr algn="l" fontAlgn="b"/>
                      <a:endParaRPr lang="fr-CA" sz="900" b="0" i="0" u="none" strike="noStrike" dirty="0">
                        <a:effectLst/>
                        <a:latin typeface="Arial Unicode MS"/>
                      </a:endParaRPr>
                    </a:p>
                  </a:txBody>
                  <a:tcPr marL="4010" marR="4010" marT="4010" marB="0" anchor="b">
                    <a:lnL>
                      <a:noFill/>
                    </a:lnL>
                    <a:lnR>
                      <a:noFill/>
                    </a:lnR>
                    <a:lnT>
                      <a:noFill/>
                    </a:lnT>
                    <a:lnB>
                      <a:noFill/>
                    </a:lnB>
                  </a:tcPr>
                </a:tc>
                <a:extLst>
                  <a:ext uri="{0D108BD9-81ED-4DB2-BD59-A6C34878D82A}">
                    <a16:rowId xmlns:a16="http://schemas.microsoft.com/office/drawing/2014/main" val="10007"/>
                  </a:ext>
                </a:extLst>
              </a:tr>
            </a:tbl>
          </a:graphicData>
        </a:graphic>
      </p:graphicFrame>
      <p:sp>
        <p:nvSpPr>
          <p:cNvPr id="3" name="Titre 2"/>
          <p:cNvSpPr>
            <a:spLocks noGrp="1"/>
          </p:cNvSpPr>
          <p:nvPr>
            <p:ph type="title"/>
            <p:custDataLst>
              <p:tags r:id="rId3"/>
            </p:custDataLst>
          </p:nvPr>
        </p:nvSpPr>
        <p:spPr>
          <a:xfrm>
            <a:off x="467544" y="1844864"/>
            <a:ext cx="7560000" cy="431968"/>
          </a:xfrm>
        </p:spPr>
        <p:txBody>
          <a:bodyPr/>
          <a:lstStyle/>
          <a:p>
            <a:r>
              <a:rPr lang="fr-CA" dirty="0"/>
              <a:t>Date comptable et paie</a:t>
            </a:r>
          </a:p>
        </p:txBody>
      </p:sp>
      <p:sp>
        <p:nvSpPr>
          <p:cNvPr id="9" name="Flèche vers le bas 8"/>
          <p:cNvSpPr/>
          <p:nvPr>
            <p:custDataLst>
              <p:tags r:id="rId4"/>
            </p:custDataLst>
          </p:nvPr>
        </p:nvSpPr>
        <p:spPr>
          <a:xfrm>
            <a:off x="5148064" y="1628800"/>
            <a:ext cx="720080" cy="864096"/>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2" name="Espace réservé du numéro de diapositive 1"/>
          <p:cNvSpPr>
            <a:spLocks noGrp="1"/>
          </p:cNvSpPr>
          <p:nvPr>
            <p:ph type="sldNum" sz="quarter" idx="11"/>
            <p:custDataLst>
              <p:tags r:id="rId5"/>
            </p:custDataLst>
          </p:nvPr>
        </p:nvSpPr>
        <p:spPr/>
        <p:txBody>
          <a:bodyPr/>
          <a:lstStyle/>
          <a:p>
            <a:fld id="{BC872325-CFE1-4496-83BC-FAAC16177CF3}" type="slidenum">
              <a:rPr lang="fr-CA" smtClean="0">
                <a:solidFill>
                  <a:prstClr val="black">
                    <a:tint val="75000"/>
                  </a:prstClr>
                </a:solidFill>
              </a:rPr>
              <a:pPr/>
              <a:t>55</a:t>
            </a:fld>
            <a:endParaRPr lang="fr-CA" dirty="0">
              <a:solidFill>
                <a:prstClr val="black">
                  <a:tint val="75000"/>
                </a:prstClr>
              </a:solidFill>
            </a:endParaRPr>
          </a:p>
        </p:txBody>
      </p:sp>
      <p:sp>
        <p:nvSpPr>
          <p:cNvPr id="4" name="Rectangle 3"/>
          <p:cNvSpPr/>
          <p:nvPr/>
        </p:nvSpPr>
        <p:spPr>
          <a:xfrm>
            <a:off x="5148064" y="2636912"/>
            <a:ext cx="648072" cy="309634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Rectangle 4">
            <a:extLst>
              <a:ext uri="{FF2B5EF4-FFF2-40B4-BE49-F238E27FC236}">
                <a16:creationId xmlns:a16="http://schemas.microsoft.com/office/drawing/2014/main" id="{74E9312D-05BB-4F25-B9F8-798E5F24575A}"/>
              </a:ext>
            </a:extLst>
          </p:cNvPr>
          <p:cNvSpPr/>
          <p:nvPr/>
        </p:nvSpPr>
        <p:spPr>
          <a:xfrm>
            <a:off x="6084168" y="1541205"/>
            <a:ext cx="2664296" cy="951691"/>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fr-CA" sz="1200" dirty="0">
                <a:solidFill>
                  <a:schemeClr val="tx1"/>
                </a:solidFill>
              </a:rPr>
              <a:t>Écritures de paie imputées la dernière journée du mois</a:t>
            </a:r>
          </a:p>
          <a:p>
            <a:pPr marL="171450" indent="-171450">
              <a:buFont typeface="Arial" panose="020B0604020202020204" pitchFamily="34" charset="0"/>
              <a:buChar char="•"/>
            </a:pPr>
            <a:r>
              <a:rPr lang="fr-CA" sz="1200" dirty="0">
                <a:solidFill>
                  <a:schemeClr val="tx1"/>
                </a:solidFill>
              </a:rPr>
              <a:t>Démarcation mensuelle pour imputer les salaires dans le bon mois</a:t>
            </a:r>
          </a:p>
        </p:txBody>
      </p:sp>
    </p:spTree>
    <p:custDataLst>
      <p:tags r:id="rId1"/>
    </p:custDataLst>
    <p:extLst>
      <p:ext uri="{BB962C8B-B14F-4D97-AF65-F5344CB8AC3E}">
        <p14:creationId xmlns:p14="http://schemas.microsoft.com/office/powerpoint/2010/main" val="3486984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2"/>
          <p:cNvSpPr txBox="1">
            <a:spLocks/>
          </p:cNvSpPr>
          <p:nvPr>
            <p:custDataLst>
              <p:tags r:id="rId2"/>
            </p:custDataLst>
          </p:nvPr>
        </p:nvSpPr>
        <p:spPr>
          <a:xfrm>
            <a:off x="1043608" y="1636866"/>
            <a:ext cx="7349019" cy="1728192"/>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3200" kern="1200">
                <a:solidFill>
                  <a:schemeClr val="tx1">
                    <a:lumMod val="50000"/>
                    <a:lumOff val="50000"/>
                  </a:schemeClr>
                </a:solidFill>
                <a:latin typeface="Arial" pitchFamily="34" charset="0"/>
                <a:ea typeface="+mj-ea"/>
                <a:cs typeface="Arial" pitchFamily="34" charset="0"/>
              </a:defRPr>
            </a:lvl1pPr>
          </a:lstStyle>
          <a:p>
            <a:r>
              <a:rPr lang="fr-CA" sz="2000" dirty="0">
                <a:solidFill>
                  <a:schemeClr val="tx1">
                    <a:lumMod val="95000"/>
                    <a:lumOff val="5000"/>
                  </a:schemeClr>
                </a:solidFill>
              </a:rPr>
              <a:t>Une subvention du CRSH  a comme exigence une certification éthique pour faire de la recherche avec des sujets humains. Nous sommes le 15 avril et la date de début de la recherche selon le CRSH est le 1</a:t>
            </a:r>
            <a:r>
              <a:rPr lang="fr-CA" sz="2000" baseline="30000" dirty="0">
                <a:solidFill>
                  <a:schemeClr val="tx1">
                    <a:lumMod val="95000"/>
                    <a:lumOff val="5000"/>
                  </a:schemeClr>
                </a:solidFill>
              </a:rPr>
              <a:t>er</a:t>
            </a:r>
            <a:r>
              <a:rPr lang="fr-CA" sz="2000" dirty="0">
                <a:solidFill>
                  <a:schemeClr val="tx1">
                    <a:lumMod val="95000"/>
                    <a:lumOff val="5000"/>
                  </a:schemeClr>
                </a:solidFill>
              </a:rPr>
              <a:t> avril. Le projet a été créé dans Synchro. </a:t>
            </a:r>
          </a:p>
          <a:p>
            <a:pPr>
              <a:spcBef>
                <a:spcPts val="600"/>
              </a:spcBef>
            </a:pPr>
            <a:r>
              <a:rPr lang="fr-CA" sz="2000" b="1" dirty="0">
                <a:solidFill>
                  <a:schemeClr val="accent2">
                    <a:lumMod val="50000"/>
                  </a:schemeClr>
                </a:solidFill>
              </a:rPr>
              <a:t>Est-ce que le chercheur peut commencer à dépenser?</a:t>
            </a:r>
            <a:br>
              <a:rPr lang="fr-CA" sz="2000" b="1" dirty="0">
                <a:solidFill>
                  <a:schemeClr val="accent2">
                    <a:lumMod val="50000"/>
                  </a:schemeClr>
                </a:solidFill>
              </a:rPr>
            </a:br>
            <a:endParaRPr lang="fr-CA" sz="2000" b="1" dirty="0">
              <a:solidFill>
                <a:schemeClr val="accent2">
                  <a:lumMod val="50000"/>
                </a:schemeClr>
              </a:solidFill>
            </a:endParaRPr>
          </a:p>
        </p:txBody>
      </p:sp>
      <p:sp>
        <p:nvSpPr>
          <p:cNvPr id="2" name="TPQuestion"/>
          <p:cNvSpPr>
            <a:spLocks noGrp="1"/>
          </p:cNvSpPr>
          <p:nvPr>
            <p:ph type="title"/>
            <p:custDataLst>
              <p:tags r:id="rId3"/>
            </p:custDataLst>
          </p:nvPr>
        </p:nvSpPr>
        <p:spPr>
          <a:xfrm>
            <a:off x="1467" y="0"/>
            <a:ext cx="4176464" cy="431968"/>
          </a:xfrm>
        </p:spPr>
        <p:txBody>
          <a:bodyPr/>
          <a:lstStyle/>
          <a:p>
            <a:r>
              <a:rPr lang="en-CA" sz="2000" dirty="0">
                <a:solidFill>
                  <a:schemeClr val="accent2">
                    <a:lumMod val="50000"/>
                  </a:schemeClr>
                </a:solidFill>
              </a:rPr>
              <a:t>Please make your selection...</a:t>
            </a:r>
          </a:p>
        </p:txBody>
      </p:sp>
      <p:grpSp>
        <p:nvGrpSpPr>
          <p:cNvPr id="13" name="ResponseCounter"/>
          <p:cNvGrpSpPr/>
          <p:nvPr>
            <p:custDataLst>
              <p:tags r:id="rId4"/>
            </p:custDataLst>
          </p:nvPr>
        </p:nvGrpSpPr>
        <p:grpSpPr>
          <a:xfrm>
            <a:off x="8146144" y="136205"/>
            <a:ext cx="916608" cy="1132555"/>
            <a:chOff x="190500" y="1054100"/>
            <a:chExt cx="1511300" cy="5422900"/>
          </a:xfrm>
        </p:grpSpPr>
        <p:cxnSp>
          <p:nvCxnSpPr>
            <p:cNvPr id="14" name="RCPole"/>
            <p:cNvCxnSpPr/>
            <p:nvPr/>
          </p:nvCxnSpPr>
          <p:spPr>
            <a:xfrm>
              <a:off x="381000" y="1270000"/>
              <a:ext cx="0" cy="5080001"/>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5" name="RCFlag"/>
            <p:cNvSpPr/>
            <p:nvPr/>
          </p:nvSpPr>
          <p:spPr>
            <a:xfrm>
              <a:off x="431800" y="5273175"/>
              <a:ext cx="1270000" cy="1076828"/>
            </a:xfrm>
            <a:prstGeom prst="wav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b="1">
                  <a:latin typeface="Tahoma"/>
                </a:rPr>
                <a:t>0</a:t>
              </a:r>
            </a:p>
          </p:txBody>
        </p:sp>
        <p:sp>
          <p:nvSpPr>
            <p:cNvPr id="16" name="RCTop"/>
            <p:cNvSpPr/>
            <p:nvPr/>
          </p:nvSpPr>
          <p:spPr>
            <a:xfrm>
              <a:off x="190500" y="1054100"/>
              <a:ext cx="876299" cy="106450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000" b="1">
                  <a:solidFill>
                    <a:srgbClr val="FFFFFF"/>
                  </a:solidFill>
                  <a:latin typeface="Tahoma"/>
                </a:rPr>
                <a:t>20</a:t>
              </a:r>
              <a:endParaRPr lang="fr-CA" sz="1000" b="1" dirty="0">
                <a:solidFill>
                  <a:srgbClr val="FFFFFF"/>
                </a:solidFill>
                <a:latin typeface="Tahoma"/>
              </a:endParaRPr>
            </a:p>
          </p:txBody>
        </p:sp>
        <p:sp>
          <p:nvSpPr>
            <p:cNvPr id="17" name="RCBottom"/>
            <p:cNvSpPr/>
            <p:nvPr/>
          </p:nvSpPr>
          <p:spPr>
            <a:xfrm>
              <a:off x="190500" y="6350000"/>
              <a:ext cx="406400" cy="127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7" name="Espace réservé du numéro de diapositive 6"/>
          <p:cNvSpPr>
            <a:spLocks noGrp="1"/>
          </p:cNvSpPr>
          <p:nvPr>
            <p:ph type="sldNum" sz="quarter" idx="11"/>
            <p:custDataLst>
              <p:tags r:id="rId5"/>
            </p:custDataLst>
          </p:nvPr>
        </p:nvSpPr>
        <p:spPr/>
        <p:txBody>
          <a:bodyPr/>
          <a:lstStyle/>
          <a:p>
            <a:fld id="{BC872325-CFE1-4496-83BC-FAAC16177CF3}" type="slidenum">
              <a:rPr lang="fr-CA" smtClean="0">
                <a:solidFill>
                  <a:prstClr val="black">
                    <a:tint val="75000"/>
                  </a:prstClr>
                </a:solidFill>
              </a:rPr>
              <a:pPr/>
              <a:t>56</a:t>
            </a:fld>
            <a:endParaRPr lang="fr-CA" dirty="0">
              <a:solidFill>
                <a:prstClr val="black">
                  <a:tint val="75000"/>
                </a:prstClr>
              </a:solidFill>
            </a:endParaRPr>
          </a:p>
        </p:txBody>
      </p:sp>
      <p:sp>
        <p:nvSpPr>
          <p:cNvPr id="18" name="ZoneTexte 17"/>
          <p:cNvSpPr txBox="1"/>
          <p:nvPr/>
        </p:nvSpPr>
        <p:spPr>
          <a:xfrm rot="570554">
            <a:off x="6413729" y="544404"/>
            <a:ext cx="986167" cy="584775"/>
          </a:xfrm>
          <a:prstGeom prst="rect">
            <a:avLst/>
          </a:prstGeom>
          <a:noFill/>
        </p:spPr>
        <p:txBody>
          <a:bodyPr wrap="none" rtlCol="0">
            <a:spAutoFit/>
          </a:bodyPr>
          <a:lstStyle/>
          <a:p>
            <a:r>
              <a:rPr lang="fr-CA" sz="3200" b="1" dirty="0">
                <a:solidFill>
                  <a:schemeClr val="bg1"/>
                </a:solidFill>
              </a:rPr>
              <a:t>Q - 3</a:t>
            </a:r>
          </a:p>
        </p:txBody>
      </p:sp>
      <p:sp>
        <p:nvSpPr>
          <p:cNvPr id="8" name="CorShape1"/>
          <p:cNvSpPr/>
          <p:nvPr>
            <p:custDataLst>
              <p:tags r:id="rId6"/>
            </p:custDataLst>
          </p:nvPr>
        </p:nvSpPr>
        <p:spPr>
          <a:xfrm>
            <a:off x="1475408" y="5210176"/>
            <a:ext cx="535051" cy="292608"/>
          </a:xfrm>
          <a:prstGeom prst="roundRect">
            <a:avLst/>
          </a:prstGeom>
          <a:noFill/>
          <a:ln w="25400" cap="flat" cmpd="sng" algn="ctr">
            <a:solidFill>
              <a:schemeClr val="folHlink"/>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TPAnswers"/>
          <p:cNvSpPr>
            <a:spLocks noGrp="1"/>
          </p:cNvSpPr>
          <p:nvPr>
            <p:ph type="body" idx="1"/>
            <p:custDataLst>
              <p:tags r:id="rId7"/>
            </p:custDataLst>
          </p:nvPr>
        </p:nvSpPr>
        <p:spPr>
          <a:xfrm>
            <a:off x="1043608" y="3356992"/>
            <a:ext cx="4009572" cy="2808312"/>
          </a:xfrm>
        </p:spPr>
        <p:txBody>
          <a:bodyPr>
            <a:noAutofit/>
          </a:bodyPr>
          <a:lstStyle/>
          <a:p>
            <a:pPr marL="457200" indent="-457200">
              <a:lnSpc>
                <a:spcPct val="100000"/>
              </a:lnSpc>
              <a:spcBef>
                <a:spcPct val="20000"/>
              </a:spcBef>
              <a:buFontTx/>
              <a:buAutoNum type="arabicPeriod"/>
            </a:pPr>
            <a:r>
              <a:rPr lang="en-US" sz="1600" dirty="0"/>
              <a:t>Oui</a:t>
            </a:r>
          </a:p>
          <a:p>
            <a:pPr marL="457200" indent="-457200">
              <a:lnSpc>
                <a:spcPct val="100000"/>
              </a:lnSpc>
              <a:spcBef>
                <a:spcPct val="20000"/>
              </a:spcBef>
              <a:buFontTx/>
              <a:buAutoNum type="arabicPeriod"/>
            </a:pPr>
            <a:r>
              <a:rPr lang="en-US" sz="1600" dirty="0"/>
              <a:t>Oui, s’il a obtenu un certificat éthique du Bureau de la recherche</a:t>
            </a:r>
          </a:p>
          <a:p>
            <a:pPr marL="457200" indent="-457200">
              <a:lnSpc>
                <a:spcPct val="100000"/>
              </a:lnSpc>
              <a:spcBef>
                <a:spcPct val="20000"/>
              </a:spcBef>
              <a:buFontTx/>
              <a:buAutoNum type="arabicPeriod"/>
            </a:pPr>
            <a:r>
              <a:rPr lang="en-US" sz="1600" dirty="0"/>
              <a:t>Oui, s’il a obtenu un certificat éthique du Comité </a:t>
            </a:r>
            <a:r>
              <a:rPr lang="fr-CA" sz="1600" dirty="0"/>
              <a:t>d’éthique</a:t>
            </a:r>
          </a:p>
          <a:p>
            <a:pPr marL="457200" indent="-457200">
              <a:lnSpc>
                <a:spcPct val="100000"/>
              </a:lnSpc>
              <a:spcBef>
                <a:spcPct val="20000"/>
              </a:spcBef>
              <a:buFontTx/>
              <a:buAutoNum type="arabicPeriod"/>
            </a:pPr>
            <a:r>
              <a:rPr lang="fr-CA" sz="1600" dirty="0"/>
              <a:t>Oui, s’il a obtenu un déblocage partiel de fonds du Comité d’éthique</a:t>
            </a:r>
          </a:p>
          <a:p>
            <a:pPr marL="457200" indent="-457200">
              <a:lnSpc>
                <a:spcPct val="100000"/>
              </a:lnSpc>
              <a:spcBef>
                <a:spcPct val="20000"/>
              </a:spcBef>
              <a:buFontTx/>
              <a:buAutoNum type="arabicPeriod"/>
            </a:pPr>
            <a:r>
              <a:rPr lang="en-US" sz="1600" dirty="0"/>
              <a:t>3 et 4</a:t>
            </a:r>
            <a:endParaRPr lang="fr-CA" sz="1600" dirty="0"/>
          </a:p>
        </p:txBody>
      </p:sp>
    </p:spTree>
    <p:custDataLst>
      <p:tags r:id="rId1"/>
    </p:custDataLst>
    <p:extLst>
      <p:ext uri="{BB962C8B-B14F-4D97-AF65-F5344CB8AC3E}">
        <p14:creationId xmlns:p14="http://schemas.microsoft.com/office/powerpoint/2010/main" val="143000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2"/>
          <p:cNvSpPr txBox="1">
            <a:spLocks/>
          </p:cNvSpPr>
          <p:nvPr>
            <p:custDataLst>
              <p:tags r:id="rId2"/>
            </p:custDataLst>
          </p:nvPr>
        </p:nvSpPr>
        <p:spPr>
          <a:xfrm>
            <a:off x="1042988" y="1602269"/>
            <a:ext cx="7634634" cy="2592288"/>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3200" kern="1200">
                <a:solidFill>
                  <a:schemeClr val="tx1">
                    <a:lumMod val="50000"/>
                    <a:lumOff val="50000"/>
                  </a:schemeClr>
                </a:solidFill>
                <a:latin typeface="Arial" pitchFamily="34" charset="0"/>
                <a:ea typeface="+mj-ea"/>
                <a:cs typeface="Arial" pitchFamily="34" charset="0"/>
              </a:defRPr>
            </a:lvl1pPr>
          </a:lstStyle>
          <a:p>
            <a:pPr>
              <a:lnSpc>
                <a:spcPct val="100000"/>
              </a:lnSpc>
              <a:spcBef>
                <a:spcPts val="0"/>
              </a:spcBef>
              <a:spcAft>
                <a:spcPts val="600"/>
              </a:spcAft>
            </a:pPr>
            <a:r>
              <a:rPr lang="fr-CA" sz="2000" dirty="0">
                <a:solidFill>
                  <a:schemeClr val="tx1">
                    <a:lumMod val="95000"/>
                    <a:lumOff val="5000"/>
                  </a:schemeClr>
                </a:solidFill>
              </a:rPr>
              <a:t>Dans le cas précédent, le certificat éthique est reçu le 3 mai.</a:t>
            </a:r>
            <a:r>
              <a:rPr lang="fr-CA" sz="2000" b="1" dirty="0">
                <a:solidFill>
                  <a:schemeClr val="accent2">
                    <a:lumMod val="50000"/>
                  </a:schemeClr>
                </a:solidFill>
              </a:rPr>
              <a:t> </a:t>
            </a:r>
            <a:r>
              <a:rPr lang="fr-CA" sz="2000" dirty="0">
                <a:solidFill>
                  <a:schemeClr val="tx1">
                    <a:lumMod val="95000"/>
                    <a:lumOff val="5000"/>
                  </a:schemeClr>
                </a:solidFill>
              </a:rPr>
              <a:t>Le chercheur a commencé sa recherche depuis le 1</a:t>
            </a:r>
            <a:r>
              <a:rPr lang="fr-CA" sz="2000" baseline="30000" dirty="0">
                <a:solidFill>
                  <a:schemeClr val="tx1">
                    <a:lumMod val="95000"/>
                    <a:lumOff val="5000"/>
                  </a:schemeClr>
                </a:solidFill>
              </a:rPr>
              <a:t>er</a:t>
            </a:r>
            <a:r>
              <a:rPr lang="fr-CA" sz="2000" dirty="0">
                <a:solidFill>
                  <a:schemeClr val="tx1">
                    <a:lumMod val="95000"/>
                    <a:lumOff val="5000"/>
                  </a:schemeClr>
                </a:solidFill>
              </a:rPr>
              <a:t> avril en mettant les dépenses temporairement dans un autre de ses projets. </a:t>
            </a:r>
          </a:p>
          <a:p>
            <a:pPr>
              <a:lnSpc>
                <a:spcPct val="100000"/>
              </a:lnSpc>
              <a:spcBef>
                <a:spcPts val="0"/>
              </a:spcBef>
              <a:spcAft>
                <a:spcPts val="600"/>
              </a:spcAft>
            </a:pPr>
            <a:r>
              <a:rPr lang="fr-CA" sz="2000" b="1" dirty="0">
                <a:solidFill>
                  <a:schemeClr val="accent2">
                    <a:lumMod val="50000"/>
                  </a:schemeClr>
                </a:solidFill>
              </a:rPr>
              <a:t>Pouvez-vous transférer les dépenses dans le nouveau projet, rétroactivement au 1</a:t>
            </a:r>
            <a:r>
              <a:rPr lang="fr-CA" sz="2000" b="1" baseline="30000" dirty="0">
                <a:solidFill>
                  <a:schemeClr val="accent2">
                    <a:lumMod val="50000"/>
                  </a:schemeClr>
                </a:solidFill>
              </a:rPr>
              <a:t>er</a:t>
            </a:r>
            <a:r>
              <a:rPr lang="fr-CA" sz="2000" b="1" dirty="0">
                <a:solidFill>
                  <a:schemeClr val="accent2">
                    <a:lumMod val="50000"/>
                  </a:schemeClr>
                </a:solidFill>
              </a:rPr>
              <a:t> avril?</a:t>
            </a:r>
          </a:p>
        </p:txBody>
      </p:sp>
      <p:sp>
        <p:nvSpPr>
          <p:cNvPr id="2" name="TPQuestion"/>
          <p:cNvSpPr>
            <a:spLocks noGrp="1"/>
          </p:cNvSpPr>
          <p:nvPr>
            <p:ph type="title"/>
            <p:custDataLst>
              <p:tags r:id="rId3"/>
            </p:custDataLst>
          </p:nvPr>
        </p:nvSpPr>
        <p:spPr>
          <a:xfrm>
            <a:off x="0" y="5391"/>
            <a:ext cx="6660232" cy="353132"/>
          </a:xfrm>
        </p:spPr>
        <p:txBody>
          <a:bodyPr/>
          <a:lstStyle/>
          <a:p>
            <a:r>
              <a:rPr lang="en-CA" sz="2400" dirty="0">
                <a:solidFill>
                  <a:schemeClr val="accent2">
                    <a:lumMod val="50000"/>
                  </a:schemeClr>
                </a:solidFill>
              </a:rPr>
              <a:t>Do you agree?</a:t>
            </a:r>
          </a:p>
        </p:txBody>
      </p:sp>
      <p:sp>
        <p:nvSpPr>
          <p:cNvPr id="3" name="TPAnswers"/>
          <p:cNvSpPr>
            <a:spLocks noGrp="1"/>
          </p:cNvSpPr>
          <p:nvPr>
            <p:ph type="body" idx="1"/>
            <p:custDataLst>
              <p:tags r:id="rId4"/>
            </p:custDataLst>
          </p:nvPr>
        </p:nvSpPr>
        <p:spPr>
          <a:xfrm>
            <a:off x="1042988" y="3788256"/>
            <a:ext cx="1594520" cy="1468760"/>
          </a:xfrm>
        </p:spPr>
        <p:txBody>
          <a:bodyPr>
            <a:noAutofit/>
          </a:bodyPr>
          <a:lstStyle/>
          <a:p>
            <a:pPr marL="457200" indent="-457200">
              <a:lnSpc>
                <a:spcPct val="100000"/>
              </a:lnSpc>
              <a:spcBef>
                <a:spcPct val="20000"/>
              </a:spcBef>
              <a:buFontTx/>
              <a:buAutoNum type="arabicPeriod"/>
            </a:pPr>
            <a:r>
              <a:rPr lang="fr-CA" sz="3200" dirty="0"/>
              <a:t>Oui</a:t>
            </a:r>
          </a:p>
          <a:p>
            <a:pPr marL="457200" indent="-457200">
              <a:lnSpc>
                <a:spcPct val="100000"/>
              </a:lnSpc>
              <a:spcBef>
                <a:spcPct val="20000"/>
              </a:spcBef>
              <a:buFontTx/>
              <a:buAutoNum type="arabicPeriod"/>
            </a:pPr>
            <a:r>
              <a:rPr lang="fr-CA" sz="3200" dirty="0"/>
              <a:t>Non</a:t>
            </a:r>
          </a:p>
        </p:txBody>
      </p:sp>
      <p:sp>
        <p:nvSpPr>
          <p:cNvPr id="5" name="CorShape1"/>
          <p:cNvSpPr/>
          <p:nvPr>
            <p:custDataLst>
              <p:tags r:id="rId5"/>
            </p:custDataLst>
          </p:nvPr>
        </p:nvSpPr>
        <p:spPr>
          <a:xfrm>
            <a:off x="1457554" y="4350367"/>
            <a:ext cx="847001" cy="585216"/>
          </a:xfrm>
          <a:prstGeom prst="roundRect">
            <a:avLst/>
          </a:prstGeom>
          <a:noFill/>
          <a:ln w="25400" cap="flat" cmpd="sng" algn="ctr">
            <a:solidFill>
              <a:srgbClr val="00B050"/>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3" name="ResponseCounter"/>
          <p:cNvGrpSpPr/>
          <p:nvPr>
            <p:custDataLst>
              <p:tags r:id="rId6"/>
            </p:custDataLst>
          </p:nvPr>
        </p:nvGrpSpPr>
        <p:grpSpPr>
          <a:xfrm>
            <a:off x="8146144" y="136205"/>
            <a:ext cx="916608" cy="1132555"/>
            <a:chOff x="190500" y="1054100"/>
            <a:chExt cx="1511300" cy="5422900"/>
          </a:xfrm>
        </p:grpSpPr>
        <p:cxnSp>
          <p:nvCxnSpPr>
            <p:cNvPr id="14" name="RCPole"/>
            <p:cNvCxnSpPr/>
            <p:nvPr/>
          </p:nvCxnSpPr>
          <p:spPr>
            <a:xfrm>
              <a:off x="381000" y="1270000"/>
              <a:ext cx="0" cy="5080001"/>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7" name="RCFlag"/>
            <p:cNvSpPr/>
            <p:nvPr/>
          </p:nvSpPr>
          <p:spPr>
            <a:xfrm>
              <a:off x="431800" y="5273175"/>
              <a:ext cx="1270000" cy="1076828"/>
            </a:xfrm>
            <a:prstGeom prst="wav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b="1">
                  <a:latin typeface="Tahoma"/>
                </a:rPr>
                <a:t>0</a:t>
              </a:r>
            </a:p>
          </p:txBody>
        </p:sp>
        <p:sp>
          <p:nvSpPr>
            <p:cNvPr id="18" name="RCTop"/>
            <p:cNvSpPr/>
            <p:nvPr/>
          </p:nvSpPr>
          <p:spPr>
            <a:xfrm>
              <a:off x="190500" y="1054100"/>
              <a:ext cx="876299" cy="106450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000" b="1">
                  <a:solidFill>
                    <a:srgbClr val="FFFFFF"/>
                  </a:solidFill>
                  <a:latin typeface="Tahoma"/>
                </a:rPr>
                <a:t>20</a:t>
              </a:r>
              <a:endParaRPr lang="fr-CA" sz="1000" b="1" dirty="0">
                <a:solidFill>
                  <a:srgbClr val="FFFFFF"/>
                </a:solidFill>
                <a:latin typeface="Tahoma"/>
              </a:endParaRPr>
            </a:p>
          </p:txBody>
        </p:sp>
        <p:sp>
          <p:nvSpPr>
            <p:cNvPr id="19" name="RCBottom"/>
            <p:cNvSpPr/>
            <p:nvPr/>
          </p:nvSpPr>
          <p:spPr>
            <a:xfrm>
              <a:off x="190500" y="6350000"/>
              <a:ext cx="406400" cy="127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6" name="Espace réservé du numéro de diapositive 5"/>
          <p:cNvSpPr>
            <a:spLocks noGrp="1"/>
          </p:cNvSpPr>
          <p:nvPr>
            <p:ph type="sldNum" sz="quarter" idx="11"/>
            <p:custDataLst>
              <p:tags r:id="rId7"/>
            </p:custDataLst>
          </p:nvPr>
        </p:nvSpPr>
        <p:spPr/>
        <p:txBody>
          <a:bodyPr/>
          <a:lstStyle/>
          <a:p>
            <a:fld id="{BC872325-CFE1-4496-83BC-FAAC16177CF3}" type="slidenum">
              <a:rPr lang="fr-CA" smtClean="0">
                <a:solidFill>
                  <a:prstClr val="black">
                    <a:tint val="75000"/>
                  </a:prstClr>
                </a:solidFill>
              </a:rPr>
              <a:pPr/>
              <a:t>57</a:t>
            </a:fld>
            <a:endParaRPr lang="fr-CA" dirty="0">
              <a:solidFill>
                <a:prstClr val="black">
                  <a:tint val="75000"/>
                </a:prstClr>
              </a:solidFill>
            </a:endParaRPr>
          </a:p>
        </p:txBody>
      </p:sp>
      <p:sp>
        <p:nvSpPr>
          <p:cNvPr id="16" name="ZoneTexte 15"/>
          <p:cNvSpPr txBox="1"/>
          <p:nvPr/>
        </p:nvSpPr>
        <p:spPr>
          <a:xfrm rot="570554">
            <a:off x="6413729" y="544404"/>
            <a:ext cx="986167" cy="584775"/>
          </a:xfrm>
          <a:prstGeom prst="rect">
            <a:avLst/>
          </a:prstGeom>
          <a:noFill/>
        </p:spPr>
        <p:txBody>
          <a:bodyPr wrap="none" rtlCol="0">
            <a:spAutoFit/>
          </a:bodyPr>
          <a:lstStyle/>
          <a:p>
            <a:r>
              <a:rPr lang="fr-CA" sz="3200" b="1" dirty="0">
                <a:solidFill>
                  <a:schemeClr val="bg1"/>
                </a:solidFill>
              </a:rPr>
              <a:t>Q - 4</a:t>
            </a:r>
          </a:p>
        </p:txBody>
      </p:sp>
    </p:spTree>
    <p:custDataLst>
      <p:tags r:id="rId1"/>
    </p:custDataLst>
    <p:extLst>
      <p:ext uri="{BB962C8B-B14F-4D97-AF65-F5344CB8AC3E}">
        <p14:creationId xmlns:p14="http://schemas.microsoft.com/office/powerpoint/2010/main" val="367412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1043608" y="2492895"/>
            <a:ext cx="7560000" cy="3600401"/>
          </a:xfrm>
        </p:spPr>
        <p:txBody>
          <a:bodyPr/>
          <a:lstStyle/>
          <a:p>
            <a:pPr marL="285750" indent="-285750">
              <a:buFont typeface="Arial" panose="020B0604020202020204" pitchFamily="34" charset="0"/>
              <a:buChar char="•"/>
            </a:pPr>
            <a:r>
              <a:rPr lang="fr-CA" sz="2000" dirty="0">
                <a:solidFill>
                  <a:schemeClr val="tx2"/>
                </a:solidFill>
              </a:rPr>
              <a:t>Remplir et faire approuver par le BRDV une entente de transfert de fonds via </a:t>
            </a:r>
            <a:r>
              <a:rPr lang="fr-CA" sz="2000" dirty="0">
                <a:solidFill>
                  <a:schemeClr val="tx2"/>
                </a:solidFill>
                <a:hlinkClick r:id="rId6"/>
              </a:rPr>
              <a:t>les </a:t>
            </a:r>
            <a:r>
              <a:rPr lang="fr-CA" sz="2000" b="1" dirty="0">
                <a:solidFill>
                  <a:schemeClr val="tx2"/>
                </a:solidFill>
                <a:hlinkClick r:id="rId6"/>
              </a:rPr>
              <a:t>formulaires BRDV201 ou BRDV202</a:t>
            </a:r>
            <a:r>
              <a:rPr lang="fr-CA" sz="2000" b="1" dirty="0">
                <a:solidFill>
                  <a:schemeClr val="tx2"/>
                </a:solidFill>
              </a:rPr>
              <a:t>.</a:t>
            </a:r>
          </a:p>
        </p:txBody>
      </p:sp>
      <p:sp>
        <p:nvSpPr>
          <p:cNvPr id="3" name="Titre 2"/>
          <p:cNvSpPr>
            <a:spLocks noGrp="1"/>
          </p:cNvSpPr>
          <p:nvPr>
            <p:ph type="title"/>
            <p:custDataLst>
              <p:tags r:id="rId2"/>
            </p:custDataLst>
          </p:nvPr>
        </p:nvSpPr>
        <p:spPr>
          <a:xfrm>
            <a:off x="1044448" y="1844904"/>
            <a:ext cx="7560000" cy="431968"/>
          </a:xfrm>
        </p:spPr>
        <p:txBody>
          <a:bodyPr/>
          <a:lstStyle/>
          <a:p>
            <a:r>
              <a:rPr lang="fr-CA" sz="2800" b="1" dirty="0">
                <a:solidFill>
                  <a:schemeClr val="tx1">
                    <a:lumMod val="95000"/>
                    <a:lumOff val="5000"/>
                  </a:schemeClr>
                </a:solidFill>
              </a:rPr>
              <a:t>Gestion budgétaire – transferts à l’externe</a:t>
            </a:r>
            <a:endParaRPr lang="fr-CA" sz="2800" dirty="0"/>
          </a:p>
        </p:txBody>
      </p:sp>
      <p:sp>
        <p:nvSpPr>
          <p:cNvPr id="4" name="Espace réservé du numéro de diapositive 3"/>
          <p:cNvSpPr>
            <a:spLocks noGrp="1"/>
          </p:cNvSpPr>
          <p:nvPr>
            <p:ph type="sldNum" sz="quarter" idx="11"/>
            <p:custDataLst>
              <p:tags r:id="rId3"/>
            </p:custDataLst>
          </p:nvPr>
        </p:nvSpPr>
        <p:spPr/>
        <p:txBody>
          <a:bodyPr/>
          <a:lstStyle/>
          <a:p>
            <a:fld id="{BC872325-CFE1-4496-83BC-FAAC16177CF3}" type="slidenum">
              <a:rPr lang="fr-CA" smtClean="0">
                <a:solidFill>
                  <a:prstClr val="black">
                    <a:tint val="75000"/>
                  </a:prstClr>
                </a:solidFill>
              </a:rPr>
              <a:pPr/>
              <a:t>58</a:t>
            </a:fld>
            <a:endParaRPr lang="fr-CA" dirty="0">
              <a:solidFill>
                <a:prstClr val="black">
                  <a:tint val="75000"/>
                </a:prstClr>
              </a:solidFill>
            </a:endParaRPr>
          </a:p>
        </p:txBody>
      </p:sp>
    </p:spTree>
    <p:extLst>
      <p:ext uri="{BB962C8B-B14F-4D97-AF65-F5344CB8AC3E}">
        <p14:creationId xmlns:p14="http://schemas.microsoft.com/office/powerpoint/2010/main" val="231853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1043608" y="2492895"/>
            <a:ext cx="7560000" cy="3600401"/>
          </a:xfrm>
        </p:spPr>
        <p:txBody>
          <a:bodyPr/>
          <a:lstStyle/>
          <a:p>
            <a:pPr marL="285750" indent="-285750">
              <a:buFont typeface="Arial" panose="020B0604020202020204" pitchFamily="34" charset="0"/>
              <a:buChar char="•"/>
            </a:pPr>
            <a:r>
              <a:rPr lang="fr-CA" sz="2000" dirty="0">
                <a:solidFill>
                  <a:schemeClr val="bg1">
                    <a:lumMod val="50000"/>
                  </a:schemeClr>
                </a:solidFill>
              </a:rPr>
              <a:t>Remplir et faire approuver par le BRDV une entente de transfert de fonds via les formulaires BRDV201 ou BRDV202.</a:t>
            </a:r>
          </a:p>
          <a:p>
            <a:pPr marL="285750" indent="-285750">
              <a:buFont typeface="Arial" panose="020B0604020202020204" pitchFamily="34" charset="0"/>
              <a:buChar char="•"/>
            </a:pPr>
            <a:r>
              <a:rPr lang="fr-CA" sz="2000" dirty="0">
                <a:solidFill>
                  <a:schemeClr val="tx2"/>
                </a:solidFill>
              </a:rPr>
              <a:t>Une fois l’entente signée, saisir dans Synchro un </a:t>
            </a:r>
            <a:r>
              <a:rPr lang="fr-CA" sz="2000" b="1" dirty="0">
                <a:solidFill>
                  <a:schemeClr val="tx2"/>
                </a:solidFill>
              </a:rPr>
              <a:t>Paiement fournisseur externe – transfert de fonds </a:t>
            </a:r>
            <a:r>
              <a:rPr lang="fr-CA" sz="2000" dirty="0">
                <a:solidFill>
                  <a:schemeClr val="tx2"/>
                </a:solidFill>
              </a:rPr>
              <a:t>en y joignant l’entente de transfert. On doit utiliser les </a:t>
            </a:r>
            <a:r>
              <a:rPr lang="fr-CA" sz="2000" b="1" dirty="0">
                <a:solidFill>
                  <a:schemeClr val="tx2"/>
                </a:solidFill>
              </a:rPr>
              <a:t>comptes de la série 871% </a:t>
            </a:r>
            <a:r>
              <a:rPr lang="fr-CA" sz="2000" dirty="0">
                <a:solidFill>
                  <a:schemeClr val="tx2"/>
                </a:solidFill>
              </a:rPr>
              <a:t>qui sont à usage exclusif des transferts à l’externe.</a:t>
            </a:r>
          </a:p>
        </p:txBody>
      </p:sp>
      <p:sp>
        <p:nvSpPr>
          <p:cNvPr id="3" name="Titre 2"/>
          <p:cNvSpPr>
            <a:spLocks noGrp="1"/>
          </p:cNvSpPr>
          <p:nvPr>
            <p:ph type="title"/>
            <p:custDataLst>
              <p:tags r:id="rId2"/>
            </p:custDataLst>
          </p:nvPr>
        </p:nvSpPr>
        <p:spPr>
          <a:xfrm>
            <a:off x="1044448" y="1844904"/>
            <a:ext cx="7560000" cy="431968"/>
          </a:xfrm>
        </p:spPr>
        <p:txBody>
          <a:bodyPr/>
          <a:lstStyle/>
          <a:p>
            <a:r>
              <a:rPr lang="fr-CA" sz="2800" b="1" dirty="0">
                <a:solidFill>
                  <a:schemeClr val="tx1">
                    <a:lumMod val="95000"/>
                    <a:lumOff val="5000"/>
                  </a:schemeClr>
                </a:solidFill>
              </a:rPr>
              <a:t>Gestion budgétaire – transferts à l’externe</a:t>
            </a:r>
            <a:endParaRPr lang="fr-CA" sz="2800" dirty="0"/>
          </a:p>
        </p:txBody>
      </p:sp>
      <p:sp>
        <p:nvSpPr>
          <p:cNvPr id="4" name="Espace réservé du numéro de diapositive 3"/>
          <p:cNvSpPr>
            <a:spLocks noGrp="1"/>
          </p:cNvSpPr>
          <p:nvPr>
            <p:ph type="sldNum" sz="quarter" idx="11"/>
            <p:custDataLst>
              <p:tags r:id="rId3"/>
            </p:custDataLst>
          </p:nvPr>
        </p:nvSpPr>
        <p:spPr/>
        <p:txBody>
          <a:bodyPr/>
          <a:lstStyle/>
          <a:p>
            <a:fld id="{BC872325-CFE1-4496-83BC-FAAC16177CF3}" type="slidenum">
              <a:rPr lang="fr-CA" smtClean="0">
                <a:solidFill>
                  <a:prstClr val="black">
                    <a:tint val="75000"/>
                  </a:prstClr>
                </a:solidFill>
              </a:rPr>
              <a:pPr/>
              <a:t>59</a:t>
            </a:fld>
            <a:endParaRPr lang="fr-CA" dirty="0">
              <a:solidFill>
                <a:prstClr val="black">
                  <a:tint val="75000"/>
                </a:prstClr>
              </a:solidFill>
            </a:endParaRPr>
          </a:p>
        </p:txBody>
      </p:sp>
    </p:spTree>
    <p:extLst>
      <p:ext uri="{BB962C8B-B14F-4D97-AF65-F5344CB8AC3E}">
        <p14:creationId xmlns:p14="http://schemas.microsoft.com/office/powerpoint/2010/main" val="365749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custDataLst>
              <p:tags r:id="rId1"/>
            </p:custDataLst>
          </p:nvPr>
        </p:nvSpPr>
        <p:spPr>
          <a:xfrm>
            <a:off x="1907704" y="3933056"/>
            <a:ext cx="6707087" cy="2088232"/>
          </a:xfrm>
        </p:spPr>
        <p:txBody>
          <a:bodyPr>
            <a:normAutofit fontScale="40000" lnSpcReduction="20000"/>
          </a:bodyPr>
          <a:lstStyle/>
          <a:p>
            <a:pPr marL="0" indent="0">
              <a:lnSpc>
                <a:spcPct val="120000"/>
              </a:lnSpc>
              <a:spcBef>
                <a:spcPts val="600"/>
              </a:spcBef>
              <a:spcAft>
                <a:spcPts val="0"/>
              </a:spcAft>
              <a:buNone/>
            </a:pPr>
            <a:r>
              <a:rPr lang="fr-CA" sz="5000" dirty="0">
                <a:solidFill>
                  <a:schemeClr val="accent2">
                    <a:lumMod val="50000"/>
                  </a:schemeClr>
                </a:solidFill>
                <a:latin typeface="Arial" panose="020B0604020202020204" pitchFamily="34" charset="0"/>
              </a:rPr>
              <a:t>Chercheurs</a:t>
            </a:r>
          </a:p>
          <a:p>
            <a:pPr marL="0" indent="0">
              <a:lnSpc>
                <a:spcPct val="120000"/>
              </a:lnSpc>
              <a:spcBef>
                <a:spcPts val="600"/>
              </a:spcBef>
              <a:spcAft>
                <a:spcPts val="0"/>
              </a:spcAft>
              <a:buNone/>
            </a:pPr>
            <a:r>
              <a:rPr lang="fr-CA" sz="5000" dirty="0">
                <a:solidFill>
                  <a:schemeClr val="accent2">
                    <a:lumMod val="50000"/>
                  </a:schemeClr>
                </a:solidFill>
                <a:latin typeface="Arial" panose="020B0604020202020204" pitchFamily="34" charset="0"/>
              </a:rPr>
              <a:t>Bureau de la recherche (BRDV)</a:t>
            </a:r>
          </a:p>
          <a:p>
            <a:pPr marL="0" indent="0">
              <a:lnSpc>
                <a:spcPct val="120000"/>
              </a:lnSpc>
              <a:spcBef>
                <a:spcPts val="600"/>
              </a:spcBef>
              <a:spcAft>
                <a:spcPts val="0"/>
              </a:spcAft>
              <a:buNone/>
            </a:pPr>
            <a:r>
              <a:rPr lang="fr-CA" sz="5000" dirty="0">
                <a:solidFill>
                  <a:schemeClr val="accent2">
                    <a:lumMod val="50000"/>
                  </a:schemeClr>
                </a:solidFill>
                <a:latin typeface="Arial" panose="020B0604020202020204" pitchFamily="34" charset="0"/>
              </a:rPr>
              <a:t>Études supérieures et postdoctorales (ESP)</a:t>
            </a:r>
          </a:p>
          <a:p>
            <a:pPr marL="0" indent="0">
              <a:lnSpc>
                <a:spcPct val="120000"/>
              </a:lnSpc>
              <a:spcBef>
                <a:spcPts val="600"/>
              </a:spcBef>
              <a:spcAft>
                <a:spcPts val="0"/>
              </a:spcAft>
              <a:buNone/>
            </a:pPr>
            <a:r>
              <a:rPr lang="fr-CA" sz="5000" dirty="0">
                <a:solidFill>
                  <a:schemeClr val="accent2">
                    <a:lumMod val="50000"/>
                  </a:schemeClr>
                </a:solidFill>
                <a:latin typeface="Arial" panose="020B0604020202020204" pitchFamily="34" charset="0"/>
              </a:rPr>
              <a:t>Gestionnaires administratifs</a:t>
            </a:r>
          </a:p>
          <a:p>
            <a:pPr marL="0" indent="0">
              <a:lnSpc>
                <a:spcPct val="120000"/>
              </a:lnSpc>
              <a:spcBef>
                <a:spcPts val="600"/>
              </a:spcBef>
              <a:spcAft>
                <a:spcPts val="0"/>
              </a:spcAft>
              <a:buNone/>
            </a:pPr>
            <a:r>
              <a:rPr lang="fr-CA" sz="5000" dirty="0">
                <a:solidFill>
                  <a:schemeClr val="accent2">
                    <a:lumMod val="50000"/>
                  </a:schemeClr>
                </a:solidFill>
                <a:latin typeface="Arial" panose="020B0604020202020204" pitchFamily="34" charset="0"/>
              </a:rPr>
              <a:t>Direction des finances</a:t>
            </a:r>
          </a:p>
        </p:txBody>
      </p:sp>
      <p:sp>
        <p:nvSpPr>
          <p:cNvPr id="3" name="Titre 2"/>
          <p:cNvSpPr>
            <a:spLocks noGrp="1"/>
          </p:cNvSpPr>
          <p:nvPr>
            <p:ph type="ctrTitle"/>
            <p:custDataLst>
              <p:tags r:id="rId2"/>
            </p:custDataLst>
          </p:nvPr>
        </p:nvSpPr>
        <p:spPr>
          <a:xfrm>
            <a:off x="1907705" y="2420888"/>
            <a:ext cx="6120680" cy="972000"/>
          </a:xfrm>
        </p:spPr>
        <p:txBody>
          <a:bodyPr>
            <a:normAutofit fontScale="90000"/>
          </a:bodyPr>
          <a:lstStyle/>
          <a:p>
            <a:r>
              <a:rPr lang="fr-CA" sz="6000" dirty="0"/>
              <a:t>Rôles et responsabilités</a:t>
            </a:r>
            <a:endParaRPr lang="fr-CA" dirty="0"/>
          </a:p>
        </p:txBody>
      </p:sp>
      <p:sp>
        <p:nvSpPr>
          <p:cNvPr id="4" name="Espace réservé du numéro de diapositive 3"/>
          <p:cNvSpPr>
            <a:spLocks noGrp="1"/>
          </p:cNvSpPr>
          <p:nvPr>
            <p:ph type="sldNum" sz="quarter" idx="4"/>
            <p:custDataLst>
              <p:tags r:id="rId3"/>
            </p:custDataLst>
          </p:nvPr>
        </p:nvSpPr>
        <p:spPr/>
        <p:txBody>
          <a:bodyPr/>
          <a:lstStyle/>
          <a:p>
            <a:fld id="{BC872325-CFE1-4496-83BC-FAAC16177CF3}" type="slidenum">
              <a:rPr lang="fr-CA" smtClean="0">
                <a:solidFill>
                  <a:prstClr val="black">
                    <a:tint val="75000"/>
                  </a:prstClr>
                </a:solidFill>
              </a:rPr>
              <a:pPr/>
              <a:t>6</a:t>
            </a:fld>
            <a:endParaRPr lang="fr-CA" dirty="0">
              <a:solidFill>
                <a:prstClr val="black">
                  <a:tint val="75000"/>
                </a:prstClr>
              </a:solidFill>
            </a:endParaRPr>
          </a:p>
        </p:txBody>
      </p:sp>
    </p:spTree>
    <p:extLst>
      <p:ext uri="{BB962C8B-B14F-4D97-AF65-F5344CB8AC3E}">
        <p14:creationId xmlns:p14="http://schemas.microsoft.com/office/powerpoint/2010/main" val="2141492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1043608" y="2492895"/>
            <a:ext cx="7560000" cy="3600401"/>
          </a:xfrm>
        </p:spPr>
        <p:txBody>
          <a:bodyPr/>
          <a:lstStyle/>
          <a:p>
            <a:pPr marL="285750" indent="-285750">
              <a:buFont typeface="Arial" panose="020B0604020202020204" pitchFamily="34" charset="0"/>
              <a:buChar char="•"/>
            </a:pPr>
            <a:r>
              <a:rPr lang="fr-CA" sz="2000" dirty="0">
                <a:solidFill>
                  <a:schemeClr val="bg1">
                    <a:lumMod val="50000"/>
                  </a:schemeClr>
                </a:solidFill>
              </a:rPr>
              <a:t>Remplir et faire approuver par le BRDV une entente de transfert de fonds via les formulaires BRDV201 ou BRDV202.</a:t>
            </a:r>
          </a:p>
          <a:p>
            <a:pPr marL="285750" indent="-285750">
              <a:buFont typeface="Arial" panose="020B0604020202020204" pitchFamily="34" charset="0"/>
              <a:buChar char="•"/>
            </a:pPr>
            <a:r>
              <a:rPr lang="fr-CA" sz="2000" dirty="0">
                <a:solidFill>
                  <a:schemeClr val="bg1">
                    <a:lumMod val="50000"/>
                  </a:schemeClr>
                </a:solidFill>
              </a:rPr>
              <a:t>Une fois l’entente signée, saisir dans Synchro un Paiement fournisseur externe – transfert de fonds en y joignant l’entente de transfert. On doit utiliser les comptes de la série 871% qui sont à usage exclusif des transferts à l’externe.</a:t>
            </a:r>
          </a:p>
          <a:p>
            <a:pPr marL="285750" indent="-285750">
              <a:buFont typeface="Arial" panose="020B0604020202020204" pitchFamily="34" charset="0"/>
              <a:buChar char="•"/>
            </a:pPr>
            <a:r>
              <a:rPr lang="fr-CA" sz="2000" dirty="0">
                <a:solidFill>
                  <a:schemeClr val="tx2"/>
                </a:solidFill>
              </a:rPr>
              <a:t>Entente de transfert = contrat légal à honorer entre deux organisations. Un chercheur ne peut annuler lui-même l’entente, il faut que le BRDV entre en contact avec l’institution secondaire pour que l’entente soit annulée par toutes les parties.</a:t>
            </a:r>
          </a:p>
        </p:txBody>
      </p:sp>
      <p:sp>
        <p:nvSpPr>
          <p:cNvPr id="3" name="Titre 2"/>
          <p:cNvSpPr>
            <a:spLocks noGrp="1"/>
          </p:cNvSpPr>
          <p:nvPr>
            <p:ph type="title"/>
            <p:custDataLst>
              <p:tags r:id="rId2"/>
            </p:custDataLst>
          </p:nvPr>
        </p:nvSpPr>
        <p:spPr>
          <a:xfrm>
            <a:off x="1044448" y="1844904"/>
            <a:ext cx="7560000" cy="431968"/>
          </a:xfrm>
        </p:spPr>
        <p:txBody>
          <a:bodyPr/>
          <a:lstStyle/>
          <a:p>
            <a:r>
              <a:rPr lang="fr-CA" sz="2800" b="1" dirty="0">
                <a:solidFill>
                  <a:schemeClr val="tx1">
                    <a:lumMod val="95000"/>
                    <a:lumOff val="5000"/>
                  </a:schemeClr>
                </a:solidFill>
              </a:rPr>
              <a:t>Gestion budgétaire – transferts à l’externe</a:t>
            </a:r>
            <a:endParaRPr lang="fr-CA" sz="2800" dirty="0"/>
          </a:p>
        </p:txBody>
      </p:sp>
      <p:sp>
        <p:nvSpPr>
          <p:cNvPr id="4" name="Espace réservé du numéro de diapositive 3"/>
          <p:cNvSpPr>
            <a:spLocks noGrp="1"/>
          </p:cNvSpPr>
          <p:nvPr>
            <p:ph type="sldNum" sz="quarter" idx="11"/>
            <p:custDataLst>
              <p:tags r:id="rId3"/>
            </p:custDataLst>
          </p:nvPr>
        </p:nvSpPr>
        <p:spPr/>
        <p:txBody>
          <a:bodyPr/>
          <a:lstStyle/>
          <a:p>
            <a:fld id="{BC872325-CFE1-4496-83BC-FAAC16177CF3}" type="slidenum">
              <a:rPr lang="fr-CA" smtClean="0">
                <a:solidFill>
                  <a:prstClr val="black">
                    <a:tint val="75000"/>
                  </a:prstClr>
                </a:solidFill>
              </a:rPr>
              <a:pPr/>
              <a:t>60</a:t>
            </a:fld>
            <a:endParaRPr lang="fr-CA" dirty="0">
              <a:solidFill>
                <a:prstClr val="black">
                  <a:tint val="75000"/>
                </a:prstClr>
              </a:solidFill>
            </a:endParaRPr>
          </a:p>
        </p:txBody>
      </p:sp>
    </p:spTree>
    <p:extLst>
      <p:ext uri="{BB962C8B-B14F-4D97-AF65-F5344CB8AC3E}">
        <p14:creationId xmlns:p14="http://schemas.microsoft.com/office/powerpoint/2010/main" val="136674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p:txBody>
          <a:bodyPr/>
          <a:lstStyle/>
          <a:p>
            <a:pPr marL="285750" indent="-285750">
              <a:buFont typeface="Arial" panose="020B0604020202020204" pitchFamily="34" charset="0"/>
              <a:buChar char="•"/>
            </a:pPr>
            <a:r>
              <a:rPr lang="fr-CA" sz="2000" dirty="0"/>
              <a:t>Chaque organisme a identifié une liste des établissements admissibles à gérer les subventions de recherche. Un transfert est normalement possible entre établissements admissibles pour une subvention d’un même organisme.</a:t>
            </a:r>
          </a:p>
          <a:p>
            <a:pPr marL="285750" indent="-285750">
              <a:buFont typeface="Arial" panose="020B0604020202020204" pitchFamily="34" charset="0"/>
              <a:buChar char="•"/>
            </a:pPr>
            <a:r>
              <a:rPr lang="fr-CA" sz="2000" dirty="0"/>
              <a:t>Les organismes IRSC et CRSH acceptent les transferts qui se font entre un établissement principal admissible et un établissement secondaire non admissible. Par contre, l’établissement principal est garant de la bonne gestion de l’établissement secondaire. Il faut donc être vigilant.</a:t>
            </a:r>
          </a:p>
          <a:p>
            <a:pPr marL="285750" indent="-285750">
              <a:buFont typeface="Arial" panose="020B0604020202020204" pitchFamily="34" charset="0"/>
              <a:buChar char="•"/>
            </a:pPr>
            <a:r>
              <a:rPr lang="fr-CA" sz="2000" dirty="0"/>
              <a:t>Les Fonds de recherche du Québec permettent aussi les transferts mais seulement entre les établissements québécois.</a:t>
            </a:r>
          </a:p>
        </p:txBody>
      </p:sp>
      <p:sp>
        <p:nvSpPr>
          <p:cNvPr id="3" name="Titre 2"/>
          <p:cNvSpPr>
            <a:spLocks noGrp="1"/>
          </p:cNvSpPr>
          <p:nvPr>
            <p:ph type="title"/>
            <p:custDataLst>
              <p:tags r:id="rId2"/>
            </p:custDataLst>
          </p:nvPr>
        </p:nvSpPr>
        <p:spPr>
          <a:xfrm>
            <a:off x="1017884" y="1844904"/>
            <a:ext cx="7560000" cy="431968"/>
          </a:xfrm>
        </p:spPr>
        <p:txBody>
          <a:bodyPr/>
          <a:lstStyle/>
          <a:p>
            <a:r>
              <a:rPr lang="fr-CA" sz="2800" b="1" dirty="0">
                <a:solidFill>
                  <a:schemeClr val="tx1">
                    <a:lumMod val="95000"/>
                    <a:lumOff val="5000"/>
                  </a:schemeClr>
                </a:solidFill>
              </a:rPr>
              <a:t>Gestion budgétaire – transferts à l’externe</a:t>
            </a:r>
            <a:endParaRPr lang="fr-CA" sz="2800" dirty="0"/>
          </a:p>
        </p:txBody>
      </p:sp>
      <p:sp>
        <p:nvSpPr>
          <p:cNvPr id="4" name="Espace réservé du numéro de diapositive 3"/>
          <p:cNvSpPr>
            <a:spLocks noGrp="1"/>
          </p:cNvSpPr>
          <p:nvPr>
            <p:ph type="sldNum" sz="quarter" idx="11"/>
            <p:custDataLst>
              <p:tags r:id="rId3"/>
            </p:custDataLst>
          </p:nvPr>
        </p:nvSpPr>
        <p:spPr/>
        <p:txBody>
          <a:bodyPr/>
          <a:lstStyle/>
          <a:p>
            <a:fld id="{BC872325-CFE1-4496-83BC-FAAC16177CF3}" type="slidenum">
              <a:rPr lang="fr-CA" smtClean="0">
                <a:solidFill>
                  <a:prstClr val="black">
                    <a:tint val="75000"/>
                  </a:prstClr>
                </a:solidFill>
              </a:rPr>
              <a:pPr/>
              <a:t>61</a:t>
            </a:fld>
            <a:endParaRPr lang="fr-CA" dirty="0">
              <a:solidFill>
                <a:prstClr val="black">
                  <a:tint val="75000"/>
                </a:prstClr>
              </a:solidFill>
            </a:endParaRPr>
          </a:p>
        </p:txBody>
      </p:sp>
    </p:spTree>
    <p:extLst>
      <p:ext uri="{BB962C8B-B14F-4D97-AF65-F5344CB8AC3E}">
        <p14:creationId xmlns:p14="http://schemas.microsoft.com/office/powerpoint/2010/main" val="314227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1017883" y="2492897"/>
            <a:ext cx="7560000" cy="2448271"/>
          </a:xfrm>
        </p:spPr>
        <p:txBody>
          <a:bodyPr/>
          <a:lstStyle/>
          <a:p>
            <a:pPr marL="285750" indent="-285750">
              <a:spcAft>
                <a:spcPts val="600"/>
              </a:spcAft>
              <a:buFont typeface="Arial" panose="020B0604020202020204" pitchFamily="34" charset="0"/>
              <a:buChar char="•"/>
            </a:pPr>
            <a:r>
              <a:rPr lang="fr-CA" sz="2000" dirty="0"/>
              <a:t>Les conditions de réalisation demandées par le partenaire et indiquées au BRDV301 doivent être suivies :</a:t>
            </a:r>
          </a:p>
          <a:p>
            <a:pPr marL="552450" lvl="1" indent="-285750">
              <a:spcAft>
                <a:spcPts val="600"/>
              </a:spcAft>
              <a:buFont typeface="Arial" panose="020B0604020202020204" pitchFamily="34" charset="0"/>
              <a:buChar char="•"/>
            </a:pPr>
            <a:r>
              <a:rPr lang="fr-CA" sz="1800" dirty="0"/>
              <a:t>Détail budgétaire (ex: 5000 $ pour matériel, 2000 $ pour bourses).</a:t>
            </a:r>
          </a:p>
          <a:p>
            <a:pPr marL="552450" lvl="1" indent="-285750">
              <a:spcAft>
                <a:spcPts val="600"/>
              </a:spcAft>
              <a:buFont typeface="Arial" panose="020B0604020202020204" pitchFamily="34" charset="0"/>
              <a:buChar char="•"/>
            </a:pPr>
            <a:r>
              <a:rPr lang="fr-CA" sz="1800" dirty="0"/>
              <a:t>Périodes d’utilisation des fonds de l’entente de transfert et non de la subvention originale.</a:t>
            </a:r>
          </a:p>
          <a:p>
            <a:pPr marL="552450" lvl="1" indent="-285750">
              <a:spcAft>
                <a:spcPts val="600"/>
              </a:spcAft>
              <a:buFont typeface="Arial" panose="020B0604020202020204" pitchFamily="34" charset="0"/>
              <a:buChar char="•"/>
            </a:pPr>
            <a:r>
              <a:rPr lang="fr-CA" sz="1800" dirty="0"/>
              <a:t>Retour des fonds non-utilisés à la fin de la période stipulée.</a:t>
            </a:r>
          </a:p>
        </p:txBody>
      </p:sp>
      <p:sp>
        <p:nvSpPr>
          <p:cNvPr id="3" name="Titre 2"/>
          <p:cNvSpPr>
            <a:spLocks noGrp="1"/>
          </p:cNvSpPr>
          <p:nvPr>
            <p:ph type="title"/>
            <p:custDataLst>
              <p:tags r:id="rId2"/>
            </p:custDataLst>
          </p:nvPr>
        </p:nvSpPr>
        <p:spPr>
          <a:xfrm>
            <a:off x="1017884" y="1844904"/>
            <a:ext cx="7560000" cy="431968"/>
          </a:xfrm>
        </p:spPr>
        <p:txBody>
          <a:bodyPr/>
          <a:lstStyle/>
          <a:p>
            <a:r>
              <a:rPr lang="fr-CA" sz="2800" b="1" dirty="0">
                <a:solidFill>
                  <a:schemeClr val="tx1">
                    <a:lumMod val="95000"/>
                    <a:lumOff val="5000"/>
                  </a:schemeClr>
                </a:solidFill>
              </a:rPr>
              <a:t>Gestion budgétaire – transferts reçus</a:t>
            </a:r>
          </a:p>
        </p:txBody>
      </p:sp>
      <p:sp>
        <p:nvSpPr>
          <p:cNvPr id="4" name="Espace réservé du numéro de diapositive 3"/>
          <p:cNvSpPr>
            <a:spLocks noGrp="1"/>
          </p:cNvSpPr>
          <p:nvPr>
            <p:ph type="sldNum" sz="quarter" idx="11"/>
            <p:custDataLst>
              <p:tags r:id="rId3"/>
            </p:custDataLst>
          </p:nvPr>
        </p:nvSpPr>
        <p:spPr/>
        <p:txBody>
          <a:bodyPr/>
          <a:lstStyle/>
          <a:p>
            <a:fld id="{BC872325-CFE1-4496-83BC-FAAC16177CF3}" type="slidenum">
              <a:rPr lang="fr-CA" smtClean="0">
                <a:solidFill>
                  <a:prstClr val="black">
                    <a:tint val="75000"/>
                  </a:prstClr>
                </a:solidFill>
              </a:rPr>
              <a:pPr/>
              <a:t>62</a:t>
            </a:fld>
            <a:endParaRPr lang="fr-CA" dirty="0">
              <a:solidFill>
                <a:prstClr val="black">
                  <a:tint val="75000"/>
                </a:prstClr>
              </a:solidFill>
            </a:endParaRPr>
          </a:p>
        </p:txBody>
      </p:sp>
    </p:spTree>
    <p:extLst>
      <p:ext uri="{BB962C8B-B14F-4D97-AF65-F5344CB8AC3E}">
        <p14:creationId xmlns:p14="http://schemas.microsoft.com/office/powerpoint/2010/main" val="14469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p:txBody>
          <a:bodyPr/>
          <a:lstStyle/>
          <a:p>
            <a:pPr marL="552450" lvl="1" indent="-285750"/>
            <a:r>
              <a:rPr lang="fr-CA" sz="1600" dirty="0"/>
              <a:t>Projets CRSNG dont la gestion incombe à l’Université de Montréal.</a:t>
            </a:r>
          </a:p>
          <a:p>
            <a:pPr marL="552450" lvl="1" indent="-285750"/>
            <a:r>
              <a:rPr lang="fr-CA" sz="1600" dirty="0"/>
              <a:t>Impossible de faire un </a:t>
            </a:r>
            <a:r>
              <a:rPr lang="fr-CA" sz="1600" b="1" dirty="0">
                <a:solidFill>
                  <a:schemeClr val="tx2"/>
                </a:solidFill>
              </a:rPr>
              <a:t>transfert</a:t>
            </a:r>
            <a:r>
              <a:rPr lang="fr-CA" sz="1600" dirty="0">
                <a:solidFill>
                  <a:srgbClr val="00B050"/>
                </a:solidFill>
              </a:rPr>
              <a:t> </a:t>
            </a:r>
            <a:r>
              <a:rPr lang="fr-CA" sz="1600" dirty="0"/>
              <a:t>à un hôpital à l’intérieur d’une subvention CRSNG (établissement non admissible).</a:t>
            </a:r>
          </a:p>
          <a:p>
            <a:pPr marL="552450" lvl="1" indent="-285750"/>
            <a:r>
              <a:rPr lang="fr-CA" sz="1600" dirty="0"/>
              <a:t>Le seul moyen de faire de la recherche financée par le CRSNG dans un hôpital est que celui-ci facture l’</a:t>
            </a:r>
            <a:r>
              <a:rPr lang="fr-CA" sz="1600" dirty="0" err="1"/>
              <a:t>UdeM</a:t>
            </a:r>
            <a:r>
              <a:rPr lang="fr-CA" sz="1600" dirty="0"/>
              <a:t> une fois les dépenses encourues.</a:t>
            </a:r>
          </a:p>
          <a:p>
            <a:pPr marL="552450" lvl="1" indent="-285750"/>
            <a:r>
              <a:rPr lang="fr-CA" sz="1600" dirty="0"/>
              <a:t>Les subventions demeurent à l’</a:t>
            </a:r>
            <a:r>
              <a:rPr lang="fr-CA" sz="1600" dirty="0" err="1"/>
              <a:t>UdeM</a:t>
            </a:r>
            <a:r>
              <a:rPr lang="fr-CA" sz="1600" dirty="0"/>
              <a:t> aux fins de gestion administrative et de reddition de compte.</a:t>
            </a:r>
          </a:p>
          <a:p>
            <a:pPr marL="552450" lvl="1" indent="-285750"/>
            <a:r>
              <a:rPr lang="fr-CA" sz="1600" b="1" dirty="0">
                <a:solidFill>
                  <a:schemeClr val="tx2"/>
                </a:solidFill>
              </a:rPr>
              <a:t>Il est impératif de saisir ces factures en priorité pour paiement</a:t>
            </a:r>
            <a:r>
              <a:rPr lang="fr-CA" sz="1600" dirty="0"/>
              <a:t>. Un retard dans le paiement de ces factures implique un retard dans la reddition de comptes.</a:t>
            </a:r>
          </a:p>
          <a:p>
            <a:pPr marL="552450" lvl="1" indent="-285750"/>
            <a:r>
              <a:rPr lang="fr-CA" sz="1600" dirty="0"/>
              <a:t>Saisie Synchro - </a:t>
            </a:r>
            <a:r>
              <a:rPr lang="fr-CA" sz="1600" i="1" dirty="0"/>
              <a:t>Paiement fournisseur externe – Fournisseur sans BC</a:t>
            </a:r>
          </a:p>
          <a:p>
            <a:pPr marL="552450" lvl="1" indent="-285750"/>
            <a:r>
              <a:rPr lang="fr-CA" sz="1600" dirty="0"/>
              <a:t>Comptes de dépenses selon la nature de la dépense, </a:t>
            </a:r>
            <a:r>
              <a:rPr lang="fr-CA" sz="1600" b="1" dirty="0">
                <a:solidFill>
                  <a:schemeClr val="tx2"/>
                </a:solidFill>
              </a:rPr>
              <a:t>JAMAIS 871%</a:t>
            </a:r>
          </a:p>
          <a:p>
            <a:pPr marL="552450" lvl="1" indent="-285750"/>
            <a:endParaRPr lang="fr-CA" sz="1600" dirty="0"/>
          </a:p>
        </p:txBody>
      </p:sp>
      <p:sp>
        <p:nvSpPr>
          <p:cNvPr id="3" name="Titre 2"/>
          <p:cNvSpPr>
            <a:spLocks noGrp="1"/>
          </p:cNvSpPr>
          <p:nvPr>
            <p:ph type="title"/>
            <p:custDataLst>
              <p:tags r:id="rId2"/>
            </p:custDataLst>
          </p:nvPr>
        </p:nvSpPr>
        <p:spPr>
          <a:xfrm>
            <a:off x="1017884" y="1844904"/>
            <a:ext cx="7560000" cy="431968"/>
          </a:xfrm>
        </p:spPr>
        <p:txBody>
          <a:bodyPr/>
          <a:lstStyle/>
          <a:p>
            <a:r>
              <a:rPr lang="fr-CA" sz="2400" b="1" dirty="0">
                <a:solidFill>
                  <a:schemeClr val="tx1">
                    <a:lumMod val="95000"/>
                    <a:lumOff val="5000"/>
                  </a:schemeClr>
                </a:solidFill>
              </a:rPr>
              <a:t>Gestion budgétaire – facturation par les hôpitaux</a:t>
            </a:r>
          </a:p>
        </p:txBody>
      </p:sp>
      <p:sp>
        <p:nvSpPr>
          <p:cNvPr id="4" name="Espace réservé du numéro de diapositive 3"/>
          <p:cNvSpPr>
            <a:spLocks noGrp="1"/>
          </p:cNvSpPr>
          <p:nvPr>
            <p:ph type="sldNum" sz="quarter" idx="11"/>
            <p:custDataLst>
              <p:tags r:id="rId3"/>
            </p:custDataLst>
          </p:nvPr>
        </p:nvSpPr>
        <p:spPr/>
        <p:txBody>
          <a:bodyPr/>
          <a:lstStyle/>
          <a:p>
            <a:fld id="{BC872325-CFE1-4496-83BC-FAAC16177CF3}" type="slidenum">
              <a:rPr lang="fr-CA" smtClean="0">
                <a:solidFill>
                  <a:prstClr val="black">
                    <a:tint val="75000"/>
                  </a:prstClr>
                </a:solidFill>
              </a:rPr>
              <a:pPr/>
              <a:t>63</a:t>
            </a:fld>
            <a:endParaRPr lang="fr-CA" dirty="0">
              <a:solidFill>
                <a:prstClr val="black">
                  <a:tint val="75000"/>
                </a:prstClr>
              </a:solidFill>
            </a:endParaRPr>
          </a:p>
        </p:txBody>
      </p:sp>
    </p:spTree>
    <p:extLst>
      <p:ext uri="{BB962C8B-B14F-4D97-AF65-F5344CB8AC3E}">
        <p14:creationId xmlns:p14="http://schemas.microsoft.com/office/powerpoint/2010/main" val="215292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ResponseCounter"/>
          <p:cNvGrpSpPr/>
          <p:nvPr>
            <p:custDataLst>
              <p:tags r:id="rId2"/>
            </p:custDataLst>
          </p:nvPr>
        </p:nvGrpSpPr>
        <p:grpSpPr>
          <a:xfrm>
            <a:off x="8028384" y="98058"/>
            <a:ext cx="916608" cy="1132555"/>
            <a:chOff x="190500" y="1054100"/>
            <a:chExt cx="1511300" cy="5422900"/>
          </a:xfrm>
        </p:grpSpPr>
        <p:cxnSp>
          <p:nvCxnSpPr>
            <p:cNvPr id="17" name="RCPole"/>
            <p:cNvCxnSpPr/>
            <p:nvPr/>
          </p:nvCxnSpPr>
          <p:spPr>
            <a:xfrm>
              <a:off x="381000" y="1270000"/>
              <a:ext cx="0" cy="5080001"/>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RCFlag"/>
            <p:cNvSpPr/>
            <p:nvPr/>
          </p:nvSpPr>
          <p:spPr>
            <a:xfrm>
              <a:off x="431800" y="5273175"/>
              <a:ext cx="1270000" cy="1076828"/>
            </a:xfrm>
            <a:prstGeom prst="wav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b="1">
                  <a:latin typeface="Tahoma"/>
                </a:rPr>
                <a:t>0</a:t>
              </a:r>
            </a:p>
          </p:txBody>
        </p:sp>
        <p:sp>
          <p:nvSpPr>
            <p:cNvPr id="19" name="RCTop"/>
            <p:cNvSpPr/>
            <p:nvPr/>
          </p:nvSpPr>
          <p:spPr>
            <a:xfrm>
              <a:off x="190500" y="1054100"/>
              <a:ext cx="876299" cy="106450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000" b="1">
                  <a:solidFill>
                    <a:srgbClr val="FFFFFF"/>
                  </a:solidFill>
                  <a:latin typeface="Tahoma"/>
                </a:rPr>
                <a:t>20</a:t>
              </a:r>
              <a:endParaRPr lang="fr-CA" sz="1000" b="1" dirty="0">
                <a:solidFill>
                  <a:srgbClr val="FFFFFF"/>
                </a:solidFill>
                <a:latin typeface="Tahoma"/>
              </a:endParaRPr>
            </a:p>
          </p:txBody>
        </p:sp>
        <p:sp>
          <p:nvSpPr>
            <p:cNvPr id="20" name="RCBottom"/>
            <p:cNvSpPr/>
            <p:nvPr/>
          </p:nvSpPr>
          <p:spPr>
            <a:xfrm>
              <a:off x="190500" y="6350000"/>
              <a:ext cx="406400" cy="127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2" name="TPQuestion"/>
          <p:cNvSpPr>
            <a:spLocks noGrp="1"/>
          </p:cNvSpPr>
          <p:nvPr>
            <p:ph type="title"/>
            <p:custDataLst>
              <p:tags r:id="rId3"/>
            </p:custDataLst>
          </p:nvPr>
        </p:nvSpPr>
        <p:spPr>
          <a:xfrm>
            <a:off x="0" y="31380"/>
            <a:ext cx="7560000" cy="431968"/>
          </a:xfrm>
        </p:spPr>
        <p:txBody>
          <a:bodyPr/>
          <a:lstStyle/>
          <a:p>
            <a:r>
              <a:rPr lang="en-CA" sz="2800" dirty="0">
                <a:solidFill>
                  <a:schemeClr val="accent2">
                    <a:lumMod val="50000"/>
                  </a:schemeClr>
                </a:solidFill>
              </a:rPr>
              <a:t>Please make your selection...</a:t>
            </a:r>
          </a:p>
        </p:txBody>
      </p:sp>
      <p:sp>
        <p:nvSpPr>
          <p:cNvPr id="5" name="Espace réservé du numéro de diapositive 4"/>
          <p:cNvSpPr>
            <a:spLocks noGrp="1"/>
          </p:cNvSpPr>
          <p:nvPr>
            <p:ph type="sldNum" sz="quarter" idx="11"/>
            <p:custDataLst>
              <p:tags r:id="rId4"/>
            </p:custDataLst>
          </p:nvPr>
        </p:nvSpPr>
        <p:spPr/>
        <p:txBody>
          <a:bodyPr/>
          <a:lstStyle/>
          <a:p>
            <a:fld id="{BC872325-CFE1-4496-83BC-FAAC16177CF3}" type="slidenum">
              <a:rPr lang="fr-CA" smtClean="0">
                <a:solidFill>
                  <a:prstClr val="black">
                    <a:tint val="75000"/>
                  </a:prstClr>
                </a:solidFill>
              </a:rPr>
              <a:pPr/>
              <a:t>64</a:t>
            </a:fld>
            <a:endParaRPr lang="fr-CA" dirty="0">
              <a:solidFill>
                <a:prstClr val="black">
                  <a:tint val="75000"/>
                </a:prstClr>
              </a:solidFill>
            </a:endParaRPr>
          </a:p>
        </p:txBody>
      </p:sp>
      <p:sp>
        <p:nvSpPr>
          <p:cNvPr id="13" name="ZoneTexte 12"/>
          <p:cNvSpPr txBox="1"/>
          <p:nvPr/>
        </p:nvSpPr>
        <p:spPr>
          <a:xfrm rot="570554">
            <a:off x="6413729" y="544404"/>
            <a:ext cx="986167" cy="584775"/>
          </a:xfrm>
          <a:prstGeom prst="rect">
            <a:avLst/>
          </a:prstGeom>
          <a:noFill/>
        </p:spPr>
        <p:txBody>
          <a:bodyPr wrap="none" rtlCol="0">
            <a:spAutoFit/>
          </a:bodyPr>
          <a:lstStyle/>
          <a:p>
            <a:r>
              <a:rPr lang="fr-CA" sz="3200" b="1" dirty="0">
                <a:solidFill>
                  <a:schemeClr val="bg1"/>
                </a:solidFill>
              </a:rPr>
              <a:t>Q - 5</a:t>
            </a:r>
          </a:p>
        </p:txBody>
      </p:sp>
      <p:sp>
        <p:nvSpPr>
          <p:cNvPr id="15" name="TPQuestion"/>
          <p:cNvSpPr txBox="1">
            <a:spLocks/>
          </p:cNvSpPr>
          <p:nvPr>
            <p:custDataLst>
              <p:tags r:id="rId5"/>
            </p:custDataLst>
          </p:nvPr>
        </p:nvSpPr>
        <p:spPr>
          <a:xfrm>
            <a:off x="1042988" y="1628775"/>
            <a:ext cx="6527713" cy="1080120"/>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3200" kern="1200">
                <a:solidFill>
                  <a:schemeClr val="tx1">
                    <a:lumMod val="50000"/>
                    <a:lumOff val="50000"/>
                  </a:schemeClr>
                </a:solidFill>
                <a:latin typeface="Arial" pitchFamily="34" charset="0"/>
                <a:ea typeface="+mj-ea"/>
                <a:cs typeface="Arial" pitchFamily="34" charset="0"/>
              </a:defRPr>
            </a:lvl1pPr>
          </a:lstStyle>
          <a:p>
            <a:r>
              <a:rPr lang="fr-CA" b="1" dirty="0">
                <a:solidFill>
                  <a:schemeClr val="accent2">
                    <a:lumMod val="50000"/>
                  </a:schemeClr>
                </a:solidFill>
              </a:rPr>
              <a:t>Après quelle date une entente de transfert est-elle </a:t>
            </a:r>
            <a:r>
              <a:rPr lang="fr-CA" b="1" dirty="0">
                <a:solidFill>
                  <a:srgbClr val="004397"/>
                </a:solidFill>
              </a:rPr>
              <a:t>périmée</a:t>
            </a:r>
            <a:r>
              <a:rPr lang="fr-CA" b="1" dirty="0">
                <a:solidFill>
                  <a:schemeClr val="accent2">
                    <a:lumMod val="50000"/>
                  </a:schemeClr>
                </a:solidFill>
              </a:rPr>
              <a:t>?</a:t>
            </a:r>
          </a:p>
        </p:txBody>
      </p:sp>
      <p:sp>
        <p:nvSpPr>
          <p:cNvPr id="7" name="CorShape1"/>
          <p:cNvSpPr/>
          <p:nvPr>
            <p:custDataLst>
              <p:tags r:id="rId6"/>
            </p:custDataLst>
          </p:nvPr>
        </p:nvSpPr>
        <p:spPr>
          <a:xfrm>
            <a:off x="1475408" y="4381120"/>
            <a:ext cx="3184017" cy="536448"/>
          </a:xfrm>
          <a:prstGeom prst="roundRect">
            <a:avLst/>
          </a:prstGeom>
          <a:noFill/>
          <a:ln w="25400" cap="flat" cmpd="sng" algn="ctr">
            <a:solidFill>
              <a:srgbClr val="00B050"/>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TPAnswers"/>
          <p:cNvSpPr>
            <a:spLocks noGrp="1"/>
          </p:cNvSpPr>
          <p:nvPr>
            <p:ph type="body" idx="1"/>
            <p:custDataLst>
              <p:tags r:id="rId7"/>
            </p:custDataLst>
          </p:nvPr>
        </p:nvSpPr>
        <p:spPr>
          <a:xfrm>
            <a:off x="1043608" y="3356992"/>
            <a:ext cx="4249117" cy="2304256"/>
          </a:xfrm>
        </p:spPr>
        <p:txBody>
          <a:bodyPr>
            <a:noAutofit/>
          </a:bodyPr>
          <a:lstStyle/>
          <a:p>
            <a:pPr marL="457200" indent="-457200">
              <a:lnSpc>
                <a:spcPct val="100000"/>
              </a:lnSpc>
              <a:spcBef>
                <a:spcPct val="20000"/>
              </a:spcBef>
              <a:buFontTx/>
              <a:buAutoNum type="arabicPeriod"/>
            </a:pPr>
            <a:r>
              <a:rPr lang="en-US" sz="1600" dirty="0"/>
              <a:t>La date de fin du </a:t>
            </a:r>
            <a:r>
              <a:rPr lang="en-US" sz="1600" dirty="0" err="1"/>
              <a:t>projet</a:t>
            </a:r>
            <a:r>
              <a:rPr lang="en-US" sz="1600" dirty="0"/>
              <a:t> de </a:t>
            </a:r>
            <a:r>
              <a:rPr lang="en-US" sz="1600" dirty="0" err="1"/>
              <a:t>recherche</a:t>
            </a:r>
            <a:r>
              <a:rPr lang="en-US" sz="1600" dirty="0"/>
              <a:t> qui </a:t>
            </a:r>
            <a:r>
              <a:rPr lang="en-US" sz="1600" dirty="0" err="1"/>
              <a:t>transfère</a:t>
            </a:r>
            <a:r>
              <a:rPr lang="en-US" sz="1600" dirty="0"/>
              <a:t> les </a:t>
            </a:r>
            <a:r>
              <a:rPr lang="en-US" sz="1600" dirty="0" err="1"/>
              <a:t>fonds</a:t>
            </a:r>
            <a:endParaRPr lang="en-US" sz="1600" dirty="0"/>
          </a:p>
          <a:p>
            <a:pPr marL="457200" indent="-457200">
              <a:lnSpc>
                <a:spcPct val="100000"/>
              </a:lnSpc>
              <a:spcBef>
                <a:spcPct val="20000"/>
              </a:spcBef>
              <a:buFontTx/>
              <a:buAutoNum type="arabicPeriod"/>
            </a:pPr>
            <a:r>
              <a:rPr lang="en-US" sz="1600" dirty="0"/>
              <a:t>La date de la fin de </a:t>
            </a:r>
            <a:r>
              <a:rPr lang="en-US" sz="1600" dirty="0" err="1"/>
              <a:t>période</a:t>
            </a:r>
            <a:r>
              <a:rPr lang="en-US" sz="1600" dirty="0"/>
              <a:t> </a:t>
            </a:r>
            <a:r>
              <a:rPr lang="en-US" sz="1600" dirty="0" err="1"/>
              <a:t>couverte</a:t>
            </a:r>
            <a:r>
              <a:rPr lang="en-US" sz="1600" dirty="0"/>
              <a:t> par </a:t>
            </a:r>
            <a:r>
              <a:rPr lang="en-US" sz="1600" dirty="0" err="1"/>
              <a:t>l’entente</a:t>
            </a:r>
            <a:r>
              <a:rPr lang="en-US" sz="1600" dirty="0"/>
              <a:t> de </a:t>
            </a:r>
            <a:r>
              <a:rPr lang="en-US" sz="1600" dirty="0" err="1"/>
              <a:t>transfert</a:t>
            </a:r>
            <a:endParaRPr lang="en-US" sz="1600" dirty="0"/>
          </a:p>
          <a:p>
            <a:pPr marL="457200" indent="-457200">
              <a:lnSpc>
                <a:spcPct val="100000"/>
              </a:lnSpc>
              <a:spcBef>
                <a:spcPct val="20000"/>
              </a:spcBef>
              <a:buFontTx/>
              <a:buAutoNum type="arabicPeriod"/>
            </a:pPr>
            <a:r>
              <a:rPr lang="en-US" sz="1600" dirty="0" err="1"/>
              <a:t>Jamais</a:t>
            </a:r>
            <a:r>
              <a:rPr lang="en-US" sz="1600" dirty="0"/>
              <a:t>, </a:t>
            </a:r>
            <a:r>
              <a:rPr lang="en-US" sz="1600" dirty="0" err="1"/>
              <a:t>elle</a:t>
            </a:r>
            <a:r>
              <a:rPr lang="en-US" sz="1600" dirty="0"/>
              <a:t> </a:t>
            </a:r>
            <a:r>
              <a:rPr lang="en-US" sz="1600" dirty="0" err="1"/>
              <a:t>doit</a:t>
            </a:r>
            <a:r>
              <a:rPr lang="en-US" sz="1600" dirty="0"/>
              <a:t> </a:t>
            </a:r>
            <a:r>
              <a:rPr lang="en-US" sz="1600" dirty="0" err="1"/>
              <a:t>être</a:t>
            </a:r>
            <a:r>
              <a:rPr lang="en-US" sz="1600" dirty="0"/>
              <a:t> </a:t>
            </a:r>
            <a:r>
              <a:rPr lang="en-US" sz="1600" dirty="0" err="1"/>
              <a:t>officiellement</a:t>
            </a:r>
            <a:r>
              <a:rPr lang="en-US" sz="1600" dirty="0"/>
              <a:t> </a:t>
            </a:r>
            <a:r>
              <a:rPr lang="en-US" sz="1600" dirty="0" err="1"/>
              <a:t>annulée</a:t>
            </a:r>
            <a:endParaRPr lang="fr-CA" sz="1600" dirty="0"/>
          </a:p>
        </p:txBody>
      </p:sp>
    </p:spTree>
    <p:custDataLst>
      <p:tags r:id="rId1"/>
    </p:custDataLst>
    <p:extLst>
      <p:ext uri="{BB962C8B-B14F-4D97-AF65-F5344CB8AC3E}">
        <p14:creationId xmlns:p14="http://schemas.microsoft.com/office/powerpoint/2010/main" val="3242246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custDataLst>
              <p:tags r:id="rId2"/>
            </p:custDataLst>
          </p:nvPr>
        </p:nvSpPr>
        <p:spPr>
          <a:xfrm>
            <a:off x="1042987" y="1628775"/>
            <a:ext cx="7368895" cy="1400383"/>
          </a:xfrm>
          <a:prstGeom prst="rect">
            <a:avLst/>
          </a:prstGeom>
        </p:spPr>
        <p:txBody>
          <a:bodyPr wrap="square">
            <a:spAutoFit/>
          </a:bodyPr>
          <a:lstStyle/>
          <a:p>
            <a:r>
              <a:rPr lang="fr-CA" sz="2000" dirty="0">
                <a:solidFill>
                  <a:schemeClr val="tx1">
                    <a:lumMod val="95000"/>
                    <a:lumOff val="5000"/>
                  </a:schemeClr>
                </a:solidFill>
              </a:rPr>
              <a:t>Un nouveau chercheur obtient sa première subvention CRSNG. </a:t>
            </a:r>
            <a:br>
              <a:rPr lang="fr-CA" sz="2000" dirty="0">
                <a:solidFill>
                  <a:schemeClr val="tx1">
                    <a:lumMod val="95000"/>
                    <a:lumOff val="5000"/>
                  </a:schemeClr>
                </a:solidFill>
              </a:rPr>
            </a:br>
            <a:r>
              <a:rPr lang="fr-CA" sz="2000" dirty="0">
                <a:solidFill>
                  <a:schemeClr val="tx1">
                    <a:lumMod val="95000"/>
                    <a:lumOff val="5000"/>
                  </a:schemeClr>
                </a:solidFill>
              </a:rPr>
              <a:t>Celui-ci a une équipe de recherche à l’hôpital Sainte-Justine. </a:t>
            </a:r>
          </a:p>
          <a:p>
            <a:pPr>
              <a:spcBef>
                <a:spcPts val="600"/>
              </a:spcBef>
            </a:pPr>
            <a:r>
              <a:rPr lang="fr-CA" sz="2000" b="1" dirty="0">
                <a:solidFill>
                  <a:schemeClr val="accent2">
                    <a:lumMod val="50000"/>
                  </a:schemeClr>
                </a:solidFill>
              </a:rPr>
              <a:t>Peut-il transférer des fonds à Sainte-Justine au début de la recherche?</a:t>
            </a:r>
            <a:endParaRPr lang="fr-CA" sz="2000" dirty="0"/>
          </a:p>
        </p:txBody>
      </p:sp>
      <p:grpSp>
        <p:nvGrpSpPr>
          <p:cNvPr id="16" name="ResponseCounter"/>
          <p:cNvGrpSpPr/>
          <p:nvPr>
            <p:custDataLst>
              <p:tags r:id="rId3"/>
            </p:custDataLst>
          </p:nvPr>
        </p:nvGrpSpPr>
        <p:grpSpPr>
          <a:xfrm>
            <a:off x="8146144" y="136205"/>
            <a:ext cx="916608" cy="1132555"/>
            <a:chOff x="190500" y="1054100"/>
            <a:chExt cx="1511300" cy="5422900"/>
          </a:xfrm>
        </p:grpSpPr>
        <p:cxnSp>
          <p:nvCxnSpPr>
            <p:cNvPr id="17" name="RCPole"/>
            <p:cNvCxnSpPr/>
            <p:nvPr/>
          </p:nvCxnSpPr>
          <p:spPr>
            <a:xfrm>
              <a:off x="381000" y="1270000"/>
              <a:ext cx="0" cy="5080001"/>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RCFlag"/>
            <p:cNvSpPr/>
            <p:nvPr/>
          </p:nvSpPr>
          <p:spPr>
            <a:xfrm>
              <a:off x="431800" y="5273175"/>
              <a:ext cx="1270000" cy="1076828"/>
            </a:xfrm>
            <a:prstGeom prst="wav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b="1">
                  <a:latin typeface="Tahoma"/>
                </a:rPr>
                <a:t>0</a:t>
              </a:r>
            </a:p>
          </p:txBody>
        </p:sp>
        <p:sp>
          <p:nvSpPr>
            <p:cNvPr id="19" name="RCTop"/>
            <p:cNvSpPr/>
            <p:nvPr/>
          </p:nvSpPr>
          <p:spPr>
            <a:xfrm>
              <a:off x="190500" y="1054100"/>
              <a:ext cx="876299" cy="106450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000" b="1">
                  <a:solidFill>
                    <a:srgbClr val="FFFFFF"/>
                  </a:solidFill>
                  <a:latin typeface="Tahoma"/>
                </a:rPr>
                <a:t>20</a:t>
              </a:r>
              <a:endParaRPr lang="fr-CA" sz="1000" b="1" dirty="0">
                <a:solidFill>
                  <a:srgbClr val="FFFFFF"/>
                </a:solidFill>
                <a:latin typeface="Tahoma"/>
              </a:endParaRPr>
            </a:p>
          </p:txBody>
        </p:sp>
        <p:sp>
          <p:nvSpPr>
            <p:cNvPr id="20" name="RCBottom"/>
            <p:cNvSpPr/>
            <p:nvPr/>
          </p:nvSpPr>
          <p:spPr>
            <a:xfrm>
              <a:off x="190500" y="6350000"/>
              <a:ext cx="406400" cy="127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2" name="TPQuestion"/>
          <p:cNvSpPr>
            <a:spLocks noGrp="1"/>
          </p:cNvSpPr>
          <p:nvPr>
            <p:ph type="title"/>
            <p:custDataLst>
              <p:tags r:id="rId4"/>
            </p:custDataLst>
          </p:nvPr>
        </p:nvSpPr>
        <p:spPr>
          <a:xfrm>
            <a:off x="0" y="31380"/>
            <a:ext cx="7560000" cy="431968"/>
          </a:xfrm>
        </p:spPr>
        <p:txBody>
          <a:bodyPr/>
          <a:lstStyle/>
          <a:p>
            <a:r>
              <a:rPr lang="en-CA" sz="2800" dirty="0">
                <a:solidFill>
                  <a:schemeClr val="accent2">
                    <a:lumMod val="50000"/>
                  </a:schemeClr>
                </a:solidFill>
              </a:rPr>
              <a:t>Please make your selection...</a:t>
            </a:r>
          </a:p>
        </p:txBody>
      </p:sp>
      <p:sp>
        <p:nvSpPr>
          <p:cNvPr id="3" name="TPAnswers"/>
          <p:cNvSpPr>
            <a:spLocks noGrp="1"/>
          </p:cNvSpPr>
          <p:nvPr>
            <p:ph type="body" idx="1"/>
            <p:custDataLst>
              <p:tags r:id="rId5"/>
            </p:custDataLst>
          </p:nvPr>
        </p:nvSpPr>
        <p:spPr>
          <a:xfrm>
            <a:off x="1043608" y="3356992"/>
            <a:ext cx="4249117" cy="2304256"/>
          </a:xfrm>
        </p:spPr>
        <p:txBody>
          <a:bodyPr>
            <a:noAutofit/>
          </a:bodyPr>
          <a:lstStyle/>
          <a:p>
            <a:pPr marL="457200" indent="-457200">
              <a:lnSpc>
                <a:spcPct val="100000"/>
              </a:lnSpc>
              <a:spcBef>
                <a:spcPts val="600"/>
              </a:spcBef>
              <a:spcAft>
                <a:spcPts val="600"/>
              </a:spcAft>
              <a:buFontTx/>
              <a:buAutoNum type="arabicPeriod"/>
            </a:pPr>
            <a:r>
              <a:rPr lang="en-US" sz="1600" dirty="0"/>
              <a:t>OUI, par la signature d’une entente de transfert et la transmission d’un formulaire FIN10 à la Direction des finances</a:t>
            </a:r>
          </a:p>
          <a:p>
            <a:pPr marL="457200" indent="-457200">
              <a:lnSpc>
                <a:spcPct val="100000"/>
              </a:lnSpc>
              <a:spcBef>
                <a:spcPts val="600"/>
              </a:spcBef>
              <a:spcAft>
                <a:spcPts val="600"/>
              </a:spcAft>
              <a:buFontTx/>
              <a:buAutoNum type="arabicPeriod"/>
            </a:pPr>
            <a:r>
              <a:rPr lang="en-US" sz="1600" dirty="0"/>
              <a:t>NON, les transferts sont interdits sur les fonds CRSNG</a:t>
            </a:r>
          </a:p>
          <a:p>
            <a:pPr marL="457200" indent="-457200">
              <a:lnSpc>
                <a:spcPct val="100000"/>
              </a:lnSpc>
              <a:spcBef>
                <a:spcPts val="600"/>
              </a:spcBef>
              <a:spcAft>
                <a:spcPts val="600"/>
              </a:spcAft>
              <a:buFontTx/>
              <a:buAutoNum type="arabicPeriod"/>
            </a:pPr>
            <a:r>
              <a:rPr lang="en-US" sz="1600" dirty="0"/>
              <a:t>NON, les hôpitaux ne sont pas des </a:t>
            </a:r>
            <a:r>
              <a:rPr lang="fr-CA" sz="1600" dirty="0"/>
              <a:t>établissements</a:t>
            </a:r>
            <a:r>
              <a:rPr lang="en-US" sz="1600" dirty="0"/>
              <a:t> admissibles à gérer les subventions CRSNG</a:t>
            </a:r>
            <a:endParaRPr lang="fr-CA" sz="1600" dirty="0"/>
          </a:p>
        </p:txBody>
      </p:sp>
      <p:sp>
        <p:nvSpPr>
          <p:cNvPr id="12" name="CorShape1"/>
          <p:cNvSpPr/>
          <p:nvPr>
            <p:custDataLst>
              <p:tags r:id="rId6"/>
            </p:custDataLst>
          </p:nvPr>
        </p:nvSpPr>
        <p:spPr>
          <a:xfrm>
            <a:off x="1296894" y="4869160"/>
            <a:ext cx="3927317" cy="780288"/>
          </a:xfrm>
          <a:prstGeom prst="roundRect">
            <a:avLst/>
          </a:prstGeom>
          <a:noFill/>
          <a:ln w="25400" cap="flat" cmpd="sng" algn="ctr">
            <a:solidFill>
              <a:srgbClr val="00B050"/>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Espace réservé du numéro de diapositive 4"/>
          <p:cNvSpPr>
            <a:spLocks noGrp="1"/>
          </p:cNvSpPr>
          <p:nvPr>
            <p:ph type="sldNum" sz="quarter" idx="11"/>
            <p:custDataLst>
              <p:tags r:id="rId7"/>
            </p:custDataLst>
          </p:nvPr>
        </p:nvSpPr>
        <p:spPr/>
        <p:txBody>
          <a:bodyPr/>
          <a:lstStyle/>
          <a:p>
            <a:fld id="{BC872325-CFE1-4496-83BC-FAAC16177CF3}" type="slidenum">
              <a:rPr lang="fr-CA" smtClean="0">
                <a:solidFill>
                  <a:prstClr val="black">
                    <a:tint val="75000"/>
                  </a:prstClr>
                </a:solidFill>
              </a:rPr>
              <a:pPr/>
              <a:t>65</a:t>
            </a:fld>
            <a:endParaRPr lang="fr-CA" dirty="0">
              <a:solidFill>
                <a:prstClr val="black">
                  <a:tint val="75000"/>
                </a:prstClr>
              </a:solidFill>
            </a:endParaRPr>
          </a:p>
        </p:txBody>
      </p:sp>
      <p:sp>
        <p:nvSpPr>
          <p:cNvPr id="13" name="ZoneTexte 12"/>
          <p:cNvSpPr txBox="1"/>
          <p:nvPr/>
        </p:nvSpPr>
        <p:spPr>
          <a:xfrm rot="570554">
            <a:off x="6413729" y="544404"/>
            <a:ext cx="986167" cy="584775"/>
          </a:xfrm>
          <a:prstGeom prst="rect">
            <a:avLst/>
          </a:prstGeom>
          <a:noFill/>
        </p:spPr>
        <p:txBody>
          <a:bodyPr wrap="none" rtlCol="0">
            <a:spAutoFit/>
          </a:bodyPr>
          <a:lstStyle/>
          <a:p>
            <a:r>
              <a:rPr lang="fr-CA" sz="3200" b="1" dirty="0">
                <a:solidFill>
                  <a:schemeClr val="bg1"/>
                </a:solidFill>
              </a:rPr>
              <a:t>Q - 6</a:t>
            </a:r>
          </a:p>
        </p:txBody>
      </p:sp>
    </p:spTree>
    <p:custDataLst>
      <p:tags r:id="rId1"/>
    </p:custDataLst>
    <p:extLst>
      <p:ext uri="{BB962C8B-B14F-4D97-AF65-F5344CB8AC3E}">
        <p14:creationId xmlns:p14="http://schemas.microsoft.com/office/powerpoint/2010/main" val="319138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repeatDur="0" restart="never"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custDataLst>
              <p:tags r:id="rId2"/>
            </p:custDataLst>
          </p:nvPr>
        </p:nvSpPr>
        <p:spPr>
          <a:xfrm>
            <a:off x="1042987" y="1628775"/>
            <a:ext cx="7368895" cy="1015663"/>
          </a:xfrm>
          <a:prstGeom prst="rect">
            <a:avLst/>
          </a:prstGeom>
        </p:spPr>
        <p:txBody>
          <a:bodyPr wrap="square">
            <a:spAutoFit/>
          </a:bodyPr>
          <a:lstStyle/>
          <a:p>
            <a:r>
              <a:rPr lang="fr-CA" sz="2000" b="1" dirty="0">
                <a:solidFill>
                  <a:schemeClr val="accent2">
                    <a:lumMod val="50000"/>
                  </a:schemeClr>
                </a:solidFill>
              </a:rPr>
              <a:t>Est-ce possible de payer les frais encourus par une équipe de recherche située dans un hôpital à même une recherche financée par le CRSNG?</a:t>
            </a:r>
            <a:endParaRPr lang="fr-CA" sz="2000" dirty="0"/>
          </a:p>
        </p:txBody>
      </p:sp>
      <p:grpSp>
        <p:nvGrpSpPr>
          <p:cNvPr id="16" name="ResponseCounter"/>
          <p:cNvGrpSpPr/>
          <p:nvPr>
            <p:custDataLst>
              <p:tags r:id="rId3"/>
            </p:custDataLst>
          </p:nvPr>
        </p:nvGrpSpPr>
        <p:grpSpPr>
          <a:xfrm>
            <a:off x="8146144" y="136205"/>
            <a:ext cx="916608" cy="1132555"/>
            <a:chOff x="190500" y="1054100"/>
            <a:chExt cx="1511300" cy="5422900"/>
          </a:xfrm>
        </p:grpSpPr>
        <p:cxnSp>
          <p:nvCxnSpPr>
            <p:cNvPr id="17" name="RCPole"/>
            <p:cNvCxnSpPr/>
            <p:nvPr/>
          </p:nvCxnSpPr>
          <p:spPr>
            <a:xfrm>
              <a:off x="381000" y="1270000"/>
              <a:ext cx="0" cy="5080001"/>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RCFlag"/>
            <p:cNvSpPr/>
            <p:nvPr/>
          </p:nvSpPr>
          <p:spPr>
            <a:xfrm>
              <a:off x="431800" y="5273175"/>
              <a:ext cx="1270000" cy="1076828"/>
            </a:xfrm>
            <a:prstGeom prst="wav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b="1">
                  <a:latin typeface="Tahoma"/>
                </a:rPr>
                <a:t>0</a:t>
              </a:r>
            </a:p>
          </p:txBody>
        </p:sp>
        <p:sp>
          <p:nvSpPr>
            <p:cNvPr id="19" name="RCTop"/>
            <p:cNvSpPr/>
            <p:nvPr/>
          </p:nvSpPr>
          <p:spPr>
            <a:xfrm>
              <a:off x="190500" y="1054100"/>
              <a:ext cx="876299" cy="106450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000" b="1">
                  <a:solidFill>
                    <a:srgbClr val="FFFFFF"/>
                  </a:solidFill>
                  <a:latin typeface="Tahoma"/>
                </a:rPr>
                <a:t>20</a:t>
              </a:r>
              <a:endParaRPr lang="fr-CA" sz="1000" b="1" dirty="0">
                <a:solidFill>
                  <a:srgbClr val="FFFFFF"/>
                </a:solidFill>
                <a:latin typeface="Tahoma"/>
              </a:endParaRPr>
            </a:p>
          </p:txBody>
        </p:sp>
        <p:sp>
          <p:nvSpPr>
            <p:cNvPr id="20" name="RCBottom"/>
            <p:cNvSpPr/>
            <p:nvPr/>
          </p:nvSpPr>
          <p:spPr>
            <a:xfrm>
              <a:off x="190500" y="6350000"/>
              <a:ext cx="406400" cy="127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2" name="TPQuestion"/>
          <p:cNvSpPr>
            <a:spLocks noGrp="1"/>
          </p:cNvSpPr>
          <p:nvPr>
            <p:ph type="title"/>
            <p:custDataLst>
              <p:tags r:id="rId4"/>
            </p:custDataLst>
          </p:nvPr>
        </p:nvSpPr>
        <p:spPr>
          <a:xfrm>
            <a:off x="0" y="31380"/>
            <a:ext cx="7560000" cy="431968"/>
          </a:xfrm>
        </p:spPr>
        <p:txBody>
          <a:bodyPr/>
          <a:lstStyle/>
          <a:p>
            <a:r>
              <a:rPr lang="en-CA" sz="2800" dirty="0">
                <a:solidFill>
                  <a:schemeClr val="accent2">
                    <a:lumMod val="50000"/>
                  </a:schemeClr>
                </a:solidFill>
              </a:rPr>
              <a:t>Please make your selection...</a:t>
            </a:r>
          </a:p>
        </p:txBody>
      </p:sp>
      <p:sp>
        <p:nvSpPr>
          <p:cNvPr id="3" name="TPAnswers"/>
          <p:cNvSpPr>
            <a:spLocks noGrp="1"/>
          </p:cNvSpPr>
          <p:nvPr>
            <p:ph type="body" idx="1"/>
            <p:custDataLst>
              <p:tags r:id="rId5"/>
            </p:custDataLst>
          </p:nvPr>
        </p:nvSpPr>
        <p:spPr>
          <a:xfrm>
            <a:off x="1043608" y="3068960"/>
            <a:ext cx="4680520" cy="2304256"/>
          </a:xfrm>
        </p:spPr>
        <p:txBody>
          <a:bodyPr>
            <a:noAutofit/>
          </a:bodyPr>
          <a:lstStyle/>
          <a:p>
            <a:pPr marL="457200" indent="-457200">
              <a:lnSpc>
                <a:spcPct val="100000"/>
              </a:lnSpc>
              <a:spcBef>
                <a:spcPts val="600"/>
              </a:spcBef>
              <a:spcAft>
                <a:spcPts val="600"/>
              </a:spcAft>
              <a:buFontTx/>
              <a:buAutoNum type="arabicPeriod"/>
            </a:pPr>
            <a:r>
              <a:rPr lang="fr-CA" sz="1600" dirty="0"/>
              <a:t>OUI, sur présentation de la facture détaillant les dépenses faites (salaires, avantages sociaux, etc.), l’hôpital pourra être remboursé a posteriori.</a:t>
            </a:r>
          </a:p>
          <a:p>
            <a:pPr marL="457200" indent="-457200">
              <a:lnSpc>
                <a:spcPct val="100000"/>
              </a:lnSpc>
              <a:spcBef>
                <a:spcPts val="600"/>
              </a:spcBef>
              <a:spcAft>
                <a:spcPts val="600"/>
              </a:spcAft>
              <a:buFontTx/>
              <a:buAutoNum type="arabicPeriod"/>
            </a:pPr>
            <a:r>
              <a:rPr lang="fr-CA" sz="1600" dirty="0"/>
              <a:t>OUI, mais il faut considérer le chercheur de l’hôpital comme fournisseur de service et payer l’hôpital par honoraires professionnels.</a:t>
            </a:r>
          </a:p>
        </p:txBody>
      </p:sp>
      <p:sp>
        <p:nvSpPr>
          <p:cNvPr id="12" name="CorShape1"/>
          <p:cNvSpPr/>
          <p:nvPr>
            <p:custDataLst>
              <p:tags r:id="rId6"/>
            </p:custDataLst>
          </p:nvPr>
        </p:nvSpPr>
        <p:spPr>
          <a:xfrm>
            <a:off x="1393015" y="3028851"/>
            <a:ext cx="4176712" cy="1047368"/>
          </a:xfrm>
          <a:prstGeom prst="roundRect">
            <a:avLst/>
          </a:prstGeom>
          <a:noFill/>
          <a:ln w="25400" cap="flat" cmpd="sng" algn="ctr">
            <a:solidFill>
              <a:srgbClr val="00B050"/>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Espace réservé du numéro de diapositive 4"/>
          <p:cNvSpPr>
            <a:spLocks noGrp="1"/>
          </p:cNvSpPr>
          <p:nvPr>
            <p:ph type="sldNum" sz="quarter" idx="11"/>
            <p:custDataLst>
              <p:tags r:id="rId7"/>
            </p:custDataLst>
          </p:nvPr>
        </p:nvSpPr>
        <p:spPr/>
        <p:txBody>
          <a:bodyPr/>
          <a:lstStyle/>
          <a:p>
            <a:fld id="{BC872325-CFE1-4496-83BC-FAAC16177CF3}" type="slidenum">
              <a:rPr lang="fr-CA" smtClean="0">
                <a:solidFill>
                  <a:prstClr val="black">
                    <a:tint val="75000"/>
                  </a:prstClr>
                </a:solidFill>
              </a:rPr>
              <a:pPr/>
              <a:t>66</a:t>
            </a:fld>
            <a:endParaRPr lang="fr-CA" dirty="0">
              <a:solidFill>
                <a:prstClr val="black">
                  <a:tint val="75000"/>
                </a:prstClr>
              </a:solidFill>
            </a:endParaRPr>
          </a:p>
        </p:txBody>
      </p:sp>
      <p:sp>
        <p:nvSpPr>
          <p:cNvPr id="13" name="ZoneTexte 12"/>
          <p:cNvSpPr txBox="1"/>
          <p:nvPr/>
        </p:nvSpPr>
        <p:spPr>
          <a:xfrm rot="570554">
            <a:off x="6413729" y="544404"/>
            <a:ext cx="986167" cy="584775"/>
          </a:xfrm>
          <a:prstGeom prst="rect">
            <a:avLst/>
          </a:prstGeom>
          <a:noFill/>
        </p:spPr>
        <p:txBody>
          <a:bodyPr wrap="none" rtlCol="0">
            <a:spAutoFit/>
          </a:bodyPr>
          <a:lstStyle/>
          <a:p>
            <a:r>
              <a:rPr lang="fr-CA" sz="3200" b="1" dirty="0">
                <a:solidFill>
                  <a:schemeClr val="bg1"/>
                </a:solidFill>
              </a:rPr>
              <a:t>Q - 7</a:t>
            </a:r>
          </a:p>
        </p:txBody>
      </p:sp>
    </p:spTree>
    <p:custDataLst>
      <p:tags r:id="rId1"/>
    </p:custDataLst>
    <p:extLst>
      <p:ext uri="{BB962C8B-B14F-4D97-AF65-F5344CB8AC3E}">
        <p14:creationId xmlns:p14="http://schemas.microsoft.com/office/powerpoint/2010/main" val="171045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repeatDur="0" restart="never"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115616" y="1763007"/>
            <a:ext cx="6193308" cy="1728192"/>
          </a:xfrm>
        </p:spPr>
        <p:txBody>
          <a:bodyPr/>
          <a:lstStyle/>
          <a:p>
            <a:pPr>
              <a:spcBef>
                <a:spcPts val="1200"/>
              </a:spcBef>
              <a:spcAft>
                <a:spcPts val="600"/>
              </a:spcAft>
            </a:pPr>
            <a:r>
              <a:rPr lang="fr-CA" sz="2400" b="1" dirty="0">
                <a:solidFill>
                  <a:schemeClr val="tx1"/>
                </a:solidFill>
                <a:latin typeface="+mn-lt"/>
              </a:rPr>
              <a:t>Question piège! </a:t>
            </a:r>
            <a:r>
              <a:rPr lang="fr-CA" sz="1800" b="1" dirty="0"/>
              <a:t/>
            </a:r>
            <a:br>
              <a:rPr lang="fr-CA" sz="1800" b="1" dirty="0"/>
            </a:br>
            <a:r>
              <a:rPr lang="fr-CA" sz="1800" b="1" dirty="0"/>
              <a:t/>
            </a:r>
            <a:br>
              <a:rPr lang="fr-CA" sz="1800" b="1" dirty="0"/>
            </a:br>
            <a:r>
              <a:rPr lang="fr-CA" sz="1800" dirty="0">
                <a:solidFill>
                  <a:schemeClr val="tx1">
                    <a:lumMod val="95000"/>
                    <a:lumOff val="5000"/>
                  </a:schemeClr>
                </a:solidFill>
                <a:latin typeface="+mn-lt"/>
              </a:rPr>
              <a:t>Une subvention IRSC a été accordée à l’Université McGill sur un projet où un de vos chercheurs est </a:t>
            </a:r>
            <a:r>
              <a:rPr lang="fr-CA" sz="1800" dirty="0" err="1">
                <a:solidFill>
                  <a:schemeClr val="tx1">
                    <a:lumMod val="95000"/>
                    <a:lumOff val="5000"/>
                  </a:schemeClr>
                </a:solidFill>
                <a:latin typeface="+mn-lt"/>
              </a:rPr>
              <a:t>co</a:t>
            </a:r>
            <a:r>
              <a:rPr lang="fr-CA" sz="1800" dirty="0">
                <a:solidFill>
                  <a:schemeClr val="tx1">
                    <a:lumMod val="95000"/>
                    <a:lumOff val="5000"/>
                  </a:schemeClr>
                </a:solidFill>
                <a:latin typeface="+mn-lt"/>
              </a:rPr>
              <a:t>-chercheur. Celui-ci reçoit un transfert de fonds de l’Université McGill de l’ordre de 50 000 $.</a:t>
            </a:r>
            <a:br>
              <a:rPr lang="fr-CA" sz="1800" dirty="0">
                <a:solidFill>
                  <a:schemeClr val="tx1">
                    <a:lumMod val="95000"/>
                    <a:lumOff val="5000"/>
                  </a:schemeClr>
                </a:solidFill>
                <a:latin typeface="+mn-lt"/>
              </a:rPr>
            </a:br>
            <a:r>
              <a:rPr lang="fr-CA" sz="1800" dirty="0">
                <a:solidFill>
                  <a:schemeClr val="tx1">
                    <a:lumMod val="95000"/>
                    <a:lumOff val="5000"/>
                  </a:schemeClr>
                </a:solidFill>
              </a:rPr>
              <a:t/>
            </a:r>
            <a:br>
              <a:rPr lang="fr-CA" sz="1800" dirty="0">
                <a:solidFill>
                  <a:schemeClr val="tx1">
                    <a:lumMod val="95000"/>
                    <a:lumOff val="5000"/>
                  </a:schemeClr>
                </a:solidFill>
              </a:rPr>
            </a:br>
            <a:r>
              <a:rPr lang="fr-CA" sz="1800" b="1" dirty="0">
                <a:solidFill>
                  <a:schemeClr val="accent2">
                    <a:lumMod val="50000"/>
                  </a:schemeClr>
                </a:solidFill>
                <a:latin typeface="+mn-lt"/>
              </a:rPr>
              <a:t>Le chercheur de votre département vous demande de saisir un </a:t>
            </a:r>
            <a:r>
              <a:rPr lang="fr-CA" sz="1800" b="1" i="1" dirty="0">
                <a:solidFill>
                  <a:schemeClr val="accent2">
                    <a:lumMod val="50000"/>
                  </a:schemeClr>
                </a:solidFill>
                <a:latin typeface="+mn-lt"/>
              </a:rPr>
              <a:t>Paiement fournisseur externe – transfert de fonds </a:t>
            </a:r>
            <a:r>
              <a:rPr lang="fr-CA" sz="1800" b="1" dirty="0">
                <a:solidFill>
                  <a:schemeClr val="accent2">
                    <a:lumMod val="50000"/>
                  </a:schemeClr>
                </a:solidFill>
                <a:latin typeface="+mn-lt"/>
              </a:rPr>
              <a:t>pour transférer une partie des fonds à l’UQAM. Que faites-vous?</a:t>
            </a:r>
            <a:endParaRPr lang="fr-CA" sz="1800" dirty="0">
              <a:latin typeface="+mn-lt"/>
            </a:endParaRPr>
          </a:p>
        </p:txBody>
      </p:sp>
      <p:sp>
        <p:nvSpPr>
          <p:cNvPr id="4" name="Espace réservé du numéro de diapositive 3"/>
          <p:cNvSpPr>
            <a:spLocks noGrp="1"/>
          </p:cNvSpPr>
          <p:nvPr>
            <p:ph type="sldNum" sz="quarter" idx="11"/>
          </p:nvPr>
        </p:nvSpPr>
        <p:spPr/>
        <p:txBody>
          <a:bodyPr/>
          <a:lstStyle/>
          <a:p>
            <a:fld id="{BC872325-CFE1-4496-83BC-FAAC16177CF3}" type="slidenum">
              <a:rPr lang="fr-CA" smtClean="0">
                <a:solidFill>
                  <a:prstClr val="black">
                    <a:tint val="75000"/>
                  </a:prstClr>
                </a:solidFill>
              </a:rPr>
              <a:pPr/>
              <a:t>67</a:t>
            </a:fld>
            <a:endParaRPr lang="fr-CA" dirty="0">
              <a:solidFill>
                <a:prstClr val="black">
                  <a:tint val="75000"/>
                </a:prstClr>
              </a:solidFill>
            </a:endParaRPr>
          </a:p>
        </p:txBody>
      </p:sp>
      <p:sp>
        <p:nvSpPr>
          <p:cNvPr id="3" name="TPAnswers"/>
          <p:cNvSpPr>
            <a:spLocks noGrp="1"/>
          </p:cNvSpPr>
          <p:nvPr>
            <p:ph type="body" idx="1"/>
            <p:custDataLst>
              <p:tags r:id="rId2"/>
            </p:custDataLst>
          </p:nvPr>
        </p:nvSpPr>
        <p:spPr>
          <a:xfrm>
            <a:off x="1046064" y="4221088"/>
            <a:ext cx="4114800" cy="1368152"/>
          </a:xfrm>
        </p:spPr>
        <p:txBody>
          <a:bodyPr>
            <a:noAutofit/>
          </a:bodyPr>
          <a:lstStyle/>
          <a:p>
            <a:pPr marL="514350" indent="-514350">
              <a:lnSpc>
                <a:spcPct val="100000"/>
              </a:lnSpc>
              <a:spcBef>
                <a:spcPts val="600"/>
              </a:spcBef>
              <a:buFontTx/>
              <a:buAutoNum type="arabicPeriod"/>
            </a:pPr>
            <a:r>
              <a:rPr lang="fr-CA" sz="1800" dirty="0"/>
              <a:t>Vous faites la saisie dans Synchro</a:t>
            </a:r>
          </a:p>
          <a:p>
            <a:pPr marL="514350" indent="-514350">
              <a:lnSpc>
                <a:spcPct val="100000"/>
              </a:lnSpc>
              <a:spcBef>
                <a:spcPts val="600"/>
              </a:spcBef>
              <a:buFontTx/>
              <a:buAutoNum type="arabicPeriod"/>
            </a:pPr>
            <a:r>
              <a:rPr lang="fr-CA" sz="1800" dirty="0"/>
              <a:t>Vous refusez</a:t>
            </a:r>
          </a:p>
          <a:p>
            <a:pPr marL="514350" indent="-514350">
              <a:lnSpc>
                <a:spcPct val="100000"/>
              </a:lnSpc>
              <a:spcBef>
                <a:spcPts val="600"/>
              </a:spcBef>
              <a:buFontTx/>
              <a:buAutoNum type="arabicPeriod"/>
            </a:pPr>
            <a:r>
              <a:rPr lang="fr-CA" sz="1800" dirty="0"/>
              <a:t>Vous transférez la demande au BRDV</a:t>
            </a:r>
          </a:p>
        </p:txBody>
      </p:sp>
      <p:sp>
        <p:nvSpPr>
          <p:cNvPr id="7" name="CorShape1"/>
          <p:cNvSpPr/>
          <p:nvPr>
            <p:custDataLst>
              <p:tags r:id="rId3"/>
            </p:custDataLst>
          </p:nvPr>
        </p:nvSpPr>
        <p:spPr>
          <a:xfrm>
            <a:off x="1535014" y="4533508"/>
            <a:ext cx="1409764" cy="350520"/>
          </a:xfrm>
          <a:prstGeom prst="roundRect">
            <a:avLst/>
          </a:prstGeom>
          <a:noFill/>
          <a:ln w="25400" cap="flat" cmpd="sng" algn="ctr">
            <a:solidFill>
              <a:srgbClr val="00B050"/>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3" name="ResponseCounter"/>
          <p:cNvGrpSpPr/>
          <p:nvPr>
            <p:custDataLst>
              <p:tags r:id="rId4"/>
            </p:custDataLst>
          </p:nvPr>
        </p:nvGrpSpPr>
        <p:grpSpPr>
          <a:xfrm>
            <a:off x="8146144" y="136205"/>
            <a:ext cx="916608" cy="1132555"/>
            <a:chOff x="190500" y="1054100"/>
            <a:chExt cx="1511300" cy="5422900"/>
          </a:xfrm>
        </p:grpSpPr>
        <p:cxnSp>
          <p:nvCxnSpPr>
            <p:cNvPr id="14" name="RCPole"/>
            <p:cNvCxnSpPr/>
            <p:nvPr/>
          </p:nvCxnSpPr>
          <p:spPr>
            <a:xfrm>
              <a:off x="381000" y="1270000"/>
              <a:ext cx="0" cy="5080001"/>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5" name="RCFlag"/>
            <p:cNvSpPr/>
            <p:nvPr/>
          </p:nvSpPr>
          <p:spPr>
            <a:xfrm>
              <a:off x="431800" y="5273175"/>
              <a:ext cx="1270000" cy="1076828"/>
            </a:xfrm>
            <a:prstGeom prst="wav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b="1">
                  <a:latin typeface="Tahoma"/>
                </a:rPr>
                <a:t>0</a:t>
              </a:r>
            </a:p>
          </p:txBody>
        </p:sp>
        <p:sp>
          <p:nvSpPr>
            <p:cNvPr id="16" name="RCTop"/>
            <p:cNvSpPr/>
            <p:nvPr/>
          </p:nvSpPr>
          <p:spPr>
            <a:xfrm>
              <a:off x="190500" y="1054100"/>
              <a:ext cx="876299" cy="106450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000" b="1">
                  <a:solidFill>
                    <a:srgbClr val="FFFFFF"/>
                  </a:solidFill>
                  <a:latin typeface="Tahoma"/>
                </a:rPr>
                <a:t>20</a:t>
              </a:r>
              <a:endParaRPr lang="fr-CA" sz="1000" b="1" dirty="0">
                <a:solidFill>
                  <a:srgbClr val="FFFFFF"/>
                </a:solidFill>
                <a:latin typeface="Tahoma"/>
              </a:endParaRPr>
            </a:p>
          </p:txBody>
        </p:sp>
        <p:sp>
          <p:nvSpPr>
            <p:cNvPr id="17" name="RCBottom"/>
            <p:cNvSpPr/>
            <p:nvPr/>
          </p:nvSpPr>
          <p:spPr>
            <a:xfrm>
              <a:off x="190500" y="6350000"/>
              <a:ext cx="406400" cy="127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18" name="ZoneTexte 17"/>
          <p:cNvSpPr txBox="1"/>
          <p:nvPr/>
        </p:nvSpPr>
        <p:spPr>
          <a:xfrm rot="570554">
            <a:off x="6413729" y="544404"/>
            <a:ext cx="986167" cy="584775"/>
          </a:xfrm>
          <a:prstGeom prst="rect">
            <a:avLst/>
          </a:prstGeom>
          <a:noFill/>
        </p:spPr>
        <p:txBody>
          <a:bodyPr wrap="none" rtlCol="0">
            <a:spAutoFit/>
          </a:bodyPr>
          <a:lstStyle/>
          <a:p>
            <a:r>
              <a:rPr lang="fr-CA" sz="3200" b="1" dirty="0">
                <a:solidFill>
                  <a:schemeClr val="bg1"/>
                </a:solidFill>
              </a:rPr>
              <a:t>Q - 8</a:t>
            </a:r>
          </a:p>
        </p:txBody>
      </p:sp>
    </p:spTree>
    <p:custDataLst>
      <p:tags r:id="rId1"/>
    </p:custDataLst>
    <p:extLst>
      <p:ext uri="{BB962C8B-B14F-4D97-AF65-F5344CB8AC3E}">
        <p14:creationId xmlns:p14="http://schemas.microsoft.com/office/powerpoint/2010/main" val="1953026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042988" y="1628800"/>
            <a:ext cx="6985396" cy="1728192"/>
          </a:xfrm>
        </p:spPr>
        <p:txBody>
          <a:bodyPr/>
          <a:lstStyle/>
          <a:p>
            <a:pPr lvl="0">
              <a:lnSpc>
                <a:spcPct val="100000"/>
              </a:lnSpc>
              <a:spcBef>
                <a:spcPts val="0"/>
              </a:spcBef>
              <a:spcAft>
                <a:spcPts val="600"/>
              </a:spcAft>
            </a:pPr>
            <a:r>
              <a:rPr lang="fr-CA" sz="2400" b="1" dirty="0">
                <a:solidFill>
                  <a:prstClr val="black"/>
                </a:solidFill>
                <a:latin typeface="Calibri"/>
                <a:ea typeface="+mn-ea"/>
                <a:cs typeface="+mn-cs"/>
              </a:rPr>
              <a:t>Question piège! </a:t>
            </a:r>
            <a:br>
              <a:rPr lang="fr-CA" sz="2400" b="1" dirty="0">
                <a:solidFill>
                  <a:prstClr val="black"/>
                </a:solidFill>
                <a:latin typeface="Calibri"/>
                <a:ea typeface="+mn-ea"/>
                <a:cs typeface="+mn-cs"/>
              </a:rPr>
            </a:br>
            <a:r>
              <a:rPr lang="fr-CA" sz="1800" dirty="0">
                <a:solidFill>
                  <a:prstClr val="black">
                    <a:lumMod val="95000"/>
                    <a:lumOff val="5000"/>
                  </a:prstClr>
                </a:solidFill>
                <a:latin typeface="Calibri"/>
                <a:ea typeface="+mn-ea"/>
                <a:cs typeface="+mn-cs"/>
              </a:rPr>
              <a:t>Un de vos chercheurs a obtenu une subvention FRQS de 120 000 $. Un </a:t>
            </a:r>
            <a:br>
              <a:rPr lang="fr-CA" sz="1800" dirty="0">
                <a:solidFill>
                  <a:prstClr val="black">
                    <a:lumMod val="95000"/>
                    <a:lumOff val="5000"/>
                  </a:prstClr>
                </a:solidFill>
                <a:latin typeface="Calibri"/>
                <a:ea typeface="+mn-ea"/>
                <a:cs typeface="+mn-cs"/>
              </a:rPr>
            </a:br>
            <a:r>
              <a:rPr lang="fr-CA" sz="1800" dirty="0" err="1">
                <a:solidFill>
                  <a:prstClr val="black">
                    <a:lumMod val="95000"/>
                    <a:lumOff val="5000"/>
                  </a:prstClr>
                </a:solidFill>
                <a:latin typeface="Calibri"/>
                <a:ea typeface="+mn-ea"/>
                <a:cs typeface="+mn-cs"/>
              </a:rPr>
              <a:t>co</a:t>
            </a:r>
            <a:r>
              <a:rPr lang="fr-CA" sz="1800" dirty="0">
                <a:solidFill>
                  <a:prstClr val="black">
                    <a:lumMod val="95000"/>
                    <a:lumOff val="5000"/>
                  </a:prstClr>
                </a:solidFill>
                <a:latin typeface="Calibri"/>
                <a:ea typeface="+mn-ea"/>
                <a:cs typeface="+mn-cs"/>
              </a:rPr>
              <a:t>-chercheur de l’université d’Ottawa participe à la recherche.</a:t>
            </a:r>
            <a:br>
              <a:rPr lang="fr-CA" sz="1800" dirty="0">
                <a:solidFill>
                  <a:prstClr val="black">
                    <a:lumMod val="95000"/>
                    <a:lumOff val="5000"/>
                  </a:prstClr>
                </a:solidFill>
                <a:latin typeface="Calibri"/>
                <a:ea typeface="+mn-ea"/>
                <a:cs typeface="+mn-cs"/>
              </a:rPr>
            </a:br>
            <a:r>
              <a:rPr lang="fr-CA" sz="1800" b="1" dirty="0">
                <a:solidFill>
                  <a:srgbClr val="2F8BFF">
                    <a:lumMod val="50000"/>
                  </a:srgbClr>
                </a:solidFill>
                <a:latin typeface="Calibri"/>
                <a:ea typeface="+mn-ea"/>
                <a:cs typeface="+mn-cs"/>
              </a:rPr>
              <a:t>Le chercheur de votre département vous demande de </a:t>
            </a:r>
            <a:r>
              <a:rPr lang="fr-CA" sz="1800" b="1" dirty="0">
                <a:solidFill>
                  <a:schemeClr val="accent2">
                    <a:lumMod val="50000"/>
                  </a:schemeClr>
                </a:solidFill>
                <a:latin typeface="+mn-lt"/>
              </a:rPr>
              <a:t>saisir un </a:t>
            </a:r>
            <a:r>
              <a:rPr lang="fr-CA" sz="1800" b="1" i="1" dirty="0">
                <a:solidFill>
                  <a:schemeClr val="accent2">
                    <a:lumMod val="50000"/>
                  </a:schemeClr>
                </a:solidFill>
                <a:latin typeface="+mn-lt"/>
              </a:rPr>
              <a:t>Paiement fournisseur externe – transfert de fonds </a:t>
            </a:r>
            <a:r>
              <a:rPr lang="fr-CA" sz="1800" b="1" dirty="0">
                <a:solidFill>
                  <a:srgbClr val="2F8BFF">
                    <a:lumMod val="50000"/>
                  </a:srgbClr>
                </a:solidFill>
                <a:latin typeface="Calibri"/>
                <a:ea typeface="+mn-ea"/>
                <a:cs typeface="+mn-cs"/>
              </a:rPr>
              <a:t>pour transférer une partie des fonds à l’université d’Ottawa. Que faites-vous?</a:t>
            </a:r>
            <a:endParaRPr lang="fr-CA" sz="1800" dirty="0">
              <a:latin typeface="+mn-lt"/>
            </a:endParaRPr>
          </a:p>
        </p:txBody>
      </p:sp>
      <p:sp>
        <p:nvSpPr>
          <p:cNvPr id="4" name="Espace réservé du numéro de diapositive 3"/>
          <p:cNvSpPr>
            <a:spLocks noGrp="1"/>
          </p:cNvSpPr>
          <p:nvPr>
            <p:ph type="sldNum" sz="quarter" idx="11"/>
          </p:nvPr>
        </p:nvSpPr>
        <p:spPr/>
        <p:txBody>
          <a:bodyPr/>
          <a:lstStyle/>
          <a:p>
            <a:fld id="{BC872325-CFE1-4496-83BC-FAAC16177CF3}" type="slidenum">
              <a:rPr lang="fr-CA" smtClean="0">
                <a:solidFill>
                  <a:prstClr val="black">
                    <a:tint val="75000"/>
                  </a:prstClr>
                </a:solidFill>
              </a:rPr>
              <a:pPr/>
              <a:t>68</a:t>
            </a:fld>
            <a:endParaRPr lang="fr-CA" dirty="0">
              <a:solidFill>
                <a:prstClr val="black">
                  <a:tint val="75000"/>
                </a:prstClr>
              </a:solidFill>
            </a:endParaRPr>
          </a:p>
        </p:txBody>
      </p:sp>
      <p:sp>
        <p:nvSpPr>
          <p:cNvPr id="6" name="CorShape1"/>
          <p:cNvSpPr/>
          <p:nvPr>
            <p:custDataLst>
              <p:tags r:id="rId2"/>
            </p:custDataLst>
          </p:nvPr>
        </p:nvSpPr>
        <p:spPr>
          <a:xfrm>
            <a:off x="1357040" y="4483720"/>
            <a:ext cx="1403397" cy="292608"/>
          </a:xfrm>
          <a:prstGeom prst="roundRect">
            <a:avLst/>
          </a:prstGeom>
          <a:noFill/>
          <a:ln w="25400" cap="flat" cmpd="sng" algn="ctr">
            <a:solidFill>
              <a:srgbClr val="00B050"/>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TPAnswers"/>
          <p:cNvSpPr>
            <a:spLocks noGrp="1"/>
          </p:cNvSpPr>
          <p:nvPr>
            <p:ph type="body" idx="1"/>
            <p:custDataLst>
              <p:tags r:id="rId3"/>
            </p:custDataLst>
          </p:nvPr>
        </p:nvSpPr>
        <p:spPr>
          <a:xfrm>
            <a:off x="1029792" y="3717032"/>
            <a:ext cx="4114800" cy="1368152"/>
          </a:xfrm>
        </p:spPr>
        <p:txBody>
          <a:bodyPr>
            <a:noAutofit/>
          </a:bodyPr>
          <a:lstStyle/>
          <a:p>
            <a:pPr marL="457200" lvl="0" indent="-457200">
              <a:lnSpc>
                <a:spcPct val="100000"/>
              </a:lnSpc>
              <a:spcBef>
                <a:spcPct val="20000"/>
              </a:spcBef>
              <a:buFontTx/>
              <a:buAutoNum type="arabicPeriod"/>
            </a:pPr>
            <a:r>
              <a:rPr lang="fr-CA" sz="1600" dirty="0">
                <a:solidFill>
                  <a:prstClr val="black"/>
                </a:solidFill>
              </a:rPr>
              <a:t>Une fois l’approbation reçue du BRDV, vous faites la saisie dans Synchro en utilisant un compte de la série 871%</a:t>
            </a:r>
          </a:p>
          <a:p>
            <a:pPr marL="457200" lvl="0" indent="-457200">
              <a:lnSpc>
                <a:spcPct val="100000"/>
              </a:lnSpc>
              <a:spcBef>
                <a:spcPct val="20000"/>
              </a:spcBef>
              <a:buFontTx/>
              <a:buAutoNum type="arabicPeriod"/>
            </a:pPr>
            <a:r>
              <a:rPr lang="fr-CA" sz="1600" dirty="0">
                <a:solidFill>
                  <a:prstClr val="black"/>
                </a:solidFill>
              </a:rPr>
              <a:t>Vous refusez</a:t>
            </a:r>
          </a:p>
          <a:p>
            <a:pPr marL="457200" lvl="0" indent="-457200">
              <a:lnSpc>
                <a:spcPct val="100000"/>
              </a:lnSpc>
              <a:spcBef>
                <a:spcPct val="20000"/>
              </a:spcBef>
              <a:buFontTx/>
              <a:buAutoNum type="arabicPeriod"/>
            </a:pPr>
            <a:r>
              <a:rPr lang="fr-CA" sz="1600" dirty="0">
                <a:solidFill>
                  <a:prstClr val="black"/>
                </a:solidFill>
              </a:rPr>
              <a:t>Comme il s’agit d’un fond de recherche en santé, une fois l’approbation reçue du BRDV, faites la saisie dans Synchro en utilisant un compte autre que ceux de la série 871%</a:t>
            </a:r>
          </a:p>
        </p:txBody>
      </p:sp>
      <p:grpSp>
        <p:nvGrpSpPr>
          <p:cNvPr id="18" name="ResponseCounter"/>
          <p:cNvGrpSpPr/>
          <p:nvPr>
            <p:custDataLst>
              <p:tags r:id="rId4"/>
            </p:custDataLst>
          </p:nvPr>
        </p:nvGrpSpPr>
        <p:grpSpPr>
          <a:xfrm>
            <a:off x="8146144" y="136205"/>
            <a:ext cx="916608" cy="1132555"/>
            <a:chOff x="190500" y="1054100"/>
            <a:chExt cx="1511300" cy="5422900"/>
          </a:xfrm>
        </p:grpSpPr>
        <p:cxnSp>
          <p:nvCxnSpPr>
            <p:cNvPr id="19" name="RCPole"/>
            <p:cNvCxnSpPr/>
            <p:nvPr/>
          </p:nvCxnSpPr>
          <p:spPr>
            <a:xfrm>
              <a:off x="381000" y="1270000"/>
              <a:ext cx="0" cy="5080001"/>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0" name="RCFlag"/>
            <p:cNvSpPr/>
            <p:nvPr/>
          </p:nvSpPr>
          <p:spPr>
            <a:xfrm>
              <a:off x="431800" y="5273175"/>
              <a:ext cx="1270000" cy="1076828"/>
            </a:xfrm>
            <a:prstGeom prst="wav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b="1">
                  <a:latin typeface="Tahoma"/>
                </a:rPr>
                <a:t>0</a:t>
              </a:r>
            </a:p>
          </p:txBody>
        </p:sp>
        <p:sp>
          <p:nvSpPr>
            <p:cNvPr id="21" name="RCTop"/>
            <p:cNvSpPr/>
            <p:nvPr/>
          </p:nvSpPr>
          <p:spPr>
            <a:xfrm>
              <a:off x="190500" y="1054100"/>
              <a:ext cx="876299" cy="106450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000" b="1">
                  <a:solidFill>
                    <a:srgbClr val="FFFFFF"/>
                  </a:solidFill>
                  <a:latin typeface="Tahoma"/>
                </a:rPr>
                <a:t>20</a:t>
              </a:r>
              <a:endParaRPr lang="fr-CA" sz="1000" b="1" dirty="0">
                <a:solidFill>
                  <a:srgbClr val="FFFFFF"/>
                </a:solidFill>
                <a:latin typeface="Tahoma"/>
              </a:endParaRPr>
            </a:p>
          </p:txBody>
        </p:sp>
        <p:sp>
          <p:nvSpPr>
            <p:cNvPr id="22" name="RCBottom"/>
            <p:cNvSpPr/>
            <p:nvPr/>
          </p:nvSpPr>
          <p:spPr>
            <a:xfrm>
              <a:off x="190500" y="6350000"/>
              <a:ext cx="406400" cy="127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23" name="ZoneTexte 22"/>
          <p:cNvSpPr txBox="1"/>
          <p:nvPr/>
        </p:nvSpPr>
        <p:spPr>
          <a:xfrm rot="570554">
            <a:off x="6413729" y="544404"/>
            <a:ext cx="986167" cy="584775"/>
          </a:xfrm>
          <a:prstGeom prst="rect">
            <a:avLst/>
          </a:prstGeom>
          <a:noFill/>
        </p:spPr>
        <p:txBody>
          <a:bodyPr wrap="none" rtlCol="0">
            <a:spAutoFit/>
          </a:bodyPr>
          <a:lstStyle/>
          <a:p>
            <a:r>
              <a:rPr lang="fr-CA" sz="3200" b="1" dirty="0">
                <a:solidFill>
                  <a:schemeClr val="bg1"/>
                </a:solidFill>
              </a:rPr>
              <a:t>Q - 9</a:t>
            </a:r>
          </a:p>
        </p:txBody>
      </p:sp>
    </p:spTree>
    <p:custDataLst>
      <p:tags r:id="rId1"/>
    </p:custDataLst>
    <p:extLst>
      <p:ext uri="{BB962C8B-B14F-4D97-AF65-F5344CB8AC3E}">
        <p14:creationId xmlns:p14="http://schemas.microsoft.com/office/powerpoint/2010/main" val="228847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custDataLst>
              <p:tags r:id="rId2"/>
            </p:custDataLst>
          </p:nvPr>
        </p:nvSpPr>
        <p:spPr>
          <a:xfrm>
            <a:off x="0" y="0"/>
            <a:ext cx="7560000" cy="431968"/>
          </a:xfrm>
        </p:spPr>
        <p:txBody>
          <a:bodyPr/>
          <a:lstStyle/>
          <a:p>
            <a:r>
              <a:rPr lang="fr-CA" sz="2800" dirty="0">
                <a:solidFill>
                  <a:schemeClr val="accent2">
                    <a:lumMod val="50000"/>
                  </a:schemeClr>
                </a:solidFill>
              </a:rPr>
              <a:t>?</a:t>
            </a:r>
          </a:p>
        </p:txBody>
      </p:sp>
      <p:sp>
        <p:nvSpPr>
          <p:cNvPr id="3" name="TPAnswers"/>
          <p:cNvSpPr>
            <a:spLocks noGrp="1"/>
          </p:cNvSpPr>
          <p:nvPr>
            <p:ph type="body" idx="1"/>
            <p:custDataLst>
              <p:tags r:id="rId3"/>
            </p:custDataLst>
          </p:nvPr>
        </p:nvSpPr>
        <p:spPr>
          <a:xfrm>
            <a:off x="1040568" y="4653136"/>
            <a:ext cx="1368152" cy="720080"/>
          </a:xfrm>
        </p:spPr>
        <p:txBody>
          <a:bodyPr>
            <a:noAutofit/>
          </a:bodyPr>
          <a:lstStyle/>
          <a:p>
            <a:pPr marL="457200" indent="-457200">
              <a:lnSpc>
                <a:spcPct val="100000"/>
              </a:lnSpc>
              <a:spcBef>
                <a:spcPct val="20000"/>
              </a:spcBef>
              <a:buFontTx/>
              <a:buAutoNum type="arabicPeriod"/>
            </a:pPr>
            <a:r>
              <a:rPr lang="fr-CA" dirty="0"/>
              <a:t>Oui</a:t>
            </a:r>
          </a:p>
          <a:p>
            <a:pPr marL="457200" indent="-457200">
              <a:lnSpc>
                <a:spcPct val="100000"/>
              </a:lnSpc>
              <a:spcBef>
                <a:spcPct val="20000"/>
              </a:spcBef>
              <a:buFontTx/>
              <a:buAutoNum type="arabicPeriod"/>
            </a:pPr>
            <a:r>
              <a:rPr lang="fr-CA" dirty="0"/>
              <a:t>Non</a:t>
            </a:r>
          </a:p>
        </p:txBody>
      </p:sp>
      <p:sp>
        <p:nvSpPr>
          <p:cNvPr id="10" name="Rectangle 9"/>
          <p:cNvSpPr/>
          <p:nvPr>
            <p:custDataLst>
              <p:tags r:id="rId4"/>
            </p:custDataLst>
          </p:nvPr>
        </p:nvSpPr>
        <p:spPr>
          <a:xfrm>
            <a:off x="1042988" y="1615679"/>
            <a:ext cx="6985396" cy="2908489"/>
          </a:xfrm>
          <a:prstGeom prst="rect">
            <a:avLst/>
          </a:prstGeom>
        </p:spPr>
        <p:txBody>
          <a:bodyPr wrap="square">
            <a:spAutoFit/>
          </a:bodyPr>
          <a:lstStyle/>
          <a:p>
            <a:pPr>
              <a:spcAft>
                <a:spcPts val="600"/>
              </a:spcAft>
            </a:pPr>
            <a:r>
              <a:rPr lang="fr-CA" sz="2400" b="1" dirty="0"/>
              <a:t>Question piège!</a:t>
            </a:r>
            <a:endParaRPr lang="fr-CA" sz="3200" dirty="0"/>
          </a:p>
          <a:p>
            <a:pPr>
              <a:spcAft>
                <a:spcPts val="600"/>
              </a:spcAft>
            </a:pPr>
            <a:r>
              <a:rPr lang="fr-CA" dirty="0">
                <a:solidFill>
                  <a:schemeClr val="tx1">
                    <a:lumMod val="95000"/>
                    <a:lumOff val="5000"/>
                  </a:schemeClr>
                </a:solidFill>
              </a:rPr>
              <a:t>Un chercheur a trouvé une idée brillante pour pouvoir augmenter sa subvention de recherche. Il a demandé un don de la part du propriétaire de son dépanneur préféré et celui-ci lui a remis un chèque de 5000 $. </a:t>
            </a:r>
          </a:p>
          <a:p>
            <a:pPr>
              <a:spcAft>
                <a:spcPts val="600"/>
              </a:spcAft>
            </a:pPr>
            <a:r>
              <a:rPr lang="fr-CA" dirty="0">
                <a:solidFill>
                  <a:schemeClr val="tx1">
                    <a:lumMod val="95000"/>
                    <a:lumOff val="5000"/>
                  </a:schemeClr>
                </a:solidFill>
              </a:rPr>
              <a:t>Le chercheur voudrait déposer ce chèque dans </a:t>
            </a:r>
            <a:br>
              <a:rPr lang="fr-CA" dirty="0">
                <a:solidFill>
                  <a:schemeClr val="tx1">
                    <a:lumMod val="95000"/>
                    <a:lumOff val="5000"/>
                  </a:schemeClr>
                </a:solidFill>
              </a:rPr>
            </a:br>
            <a:r>
              <a:rPr lang="fr-CA" dirty="0">
                <a:solidFill>
                  <a:schemeClr val="tx1">
                    <a:lumMod val="95000"/>
                    <a:lumOff val="5000"/>
                  </a:schemeClr>
                </a:solidFill>
              </a:rPr>
              <a:t>son projet de recherche subventionné par le CRSNG.</a:t>
            </a:r>
          </a:p>
          <a:p>
            <a:r>
              <a:rPr lang="fr-CA" b="1" dirty="0">
                <a:solidFill>
                  <a:schemeClr val="accent2">
                    <a:lumMod val="50000"/>
                  </a:schemeClr>
                </a:solidFill>
              </a:rPr>
              <a:t>Pouvez-vous faire une feuille de remise et </a:t>
            </a:r>
            <a:br>
              <a:rPr lang="fr-CA" b="1" dirty="0">
                <a:solidFill>
                  <a:schemeClr val="accent2">
                    <a:lumMod val="50000"/>
                  </a:schemeClr>
                </a:solidFill>
              </a:rPr>
            </a:br>
            <a:r>
              <a:rPr lang="fr-CA" b="1" dirty="0">
                <a:solidFill>
                  <a:schemeClr val="accent2">
                    <a:lumMod val="50000"/>
                  </a:schemeClr>
                </a:solidFill>
              </a:rPr>
              <a:t>déposer le chèque dans le projet de recherche?</a:t>
            </a:r>
            <a:br>
              <a:rPr lang="fr-CA" b="1" dirty="0">
                <a:solidFill>
                  <a:schemeClr val="accent2">
                    <a:lumMod val="50000"/>
                  </a:schemeClr>
                </a:solidFill>
              </a:rPr>
            </a:br>
            <a:endParaRPr lang="fr-CA" dirty="0"/>
          </a:p>
        </p:txBody>
      </p:sp>
      <p:grpSp>
        <p:nvGrpSpPr>
          <p:cNvPr id="11" name="ResponseCounter"/>
          <p:cNvGrpSpPr/>
          <p:nvPr>
            <p:custDataLst>
              <p:tags r:id="rId5"/>
            </p:custDataLst>
          </p:nvPr>
        </p:nvGrpSpPr>
        <p:grpSpPr>
          <a:xfrm>
            <a:off x="8146144" y="136205"/>
            <a:ext cx="916608" cy="1132555"/>
            <a:chOff x="190500" y="1054100"/>
            <a:chExt cx="1511300" cy="5422900"/>
          </a:xfrm>
        </p:grpSpPr>
        <p:cxnSp>
          <p:nvCxnSpPr>
            <p:cNvPr id="12" name="RCPole"/>
            <p:cNvCxnSpPr/>
            <p:nvPr/>
          </p:nvCxnSpPr>
          <p:spPr>
            <a:xfrm>
              <a:off x="381000" y="1270000"/>
              <a:ext cx="0" cy="5080001"/>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3" name="RCFlag"/>
            <p:cNvSpPr/>
            <p:nvPr/>
          </p:nvSpPr>
          <p:spPr>
            <a:xfrm>
              <a:off x="431800" y="5273175"/>
              <a:ext cx="1270000" cy="1076828"/>
            </a:xfrm>
            <a:prstGeom prst="wav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b="1">
                  <a:latin typeface="Tahoma"/>
                </a:rPr>
                <a:t>0</a:t>
              </a:r>
            </a:p>
          </p:txBody>
        </p:sp>
        <p:sp>
          <p:nvSpPr>
            <p:cNvPr id="14" name="RCTop"/>
            <p:cNvSpPr/>
            <p:nvPr/>
          </p:nvSpPr>
          <p:spPr>
            <a:xfrm>
              <a:off x="190500" y="1054100"/>
              <a:ext cx="876299" cy="106450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000" b="1">
                  <a:solidFill>
                    <a:srgbClr val="FFFFFF"/>
                  </a:solidFill>
                  <a:latin typeface="Tahoma"/>
                </a:rPr>
                <a:t>20</a:t>
              </a:r>
              <a:endParaRPr lang="fr-CA" sz="1000" b="1" dirty="0">
                <a:solidFill>
                  <a:srgbClr val="FFFFFF"/>
                </a:solidFill>
                <a:latin typeface="Tahoma"/>
              </a:endParaRPr>
            </a:p>
          </p:txBody>
        </p:sp>
        <p:sp>
          <p:nvSpPr>
            <p:cNvPr id="15" name="RCBottom"/>
            <p:cNvSpPr/>
            <p:nvPr/>
          </p:nvSpPr>
          <p:spPr>
            <a:xfrm>
              <a:off x="190500" y="6350000"/>
              <a:ext cx="406400" cy="127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17" name="CorShape1"/>
          <p:cNvSpPr/>
          <p:nvPr>
            <p:custDataLst>
              <p:tags r:id="rId6"/>
            </p:custDataLst>
          </p:nvPr>
        </p:nvSpPr>
        <p:spPr>
          <a:xfrm>
            <a:off x="1331640" y="5106450"/>
            <a:ext cx="936724" cy="360040"/>
          </a:xfrm>
          <a:prstGeom prst="roundRect">
            <a:avLst/>
          </a:prstGeom>
          <a:noFill/>
          <a:ln w="28575" cap="flat" cmpd="sng" algn="ctr">
            <a:solidFill>
              <a:srgbClr val="00B050"/>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n>
                <a:solidFill>
                  <a:srgbClr val="00B050"/>
                </a:solidFill>
              </a:ln>
            </a:endParaRPr>
          </a:p>
        </p:txBody>
      </p:sp>
      <p:sp>
        <p:nvSpPr>
          <p:cNvPr id="5" name="Espace réservé du numéro de diapositive 4"/>
          <p:cNvSpPr>
            <a:spLocks noGrp="1"/>
          </p:cNvSpPr>
          <p:nvPr>
            <p:ph type="sldNum" sz="quarter" idx="11"/>
            <p:custDataLst>
              <p:tags r:id="rId7"/>
            </p:custDataLst>
          </p:nvPr>
        </p:nvSpPr>
        <p:spPr/>
        <p:txBody>
          <a:bodyPr/>
          <a:lstStyle/>
          <a:p>
            <a:fld id="{BC872325-CFE1-4496-83BC-FAAC16177CF3}" type="slidenum">
              <a:rPr lang="fr-CA" smtClean="0">
                <a:solidFill>
                  <a:prstClr val="black">
                    <a:tint val="75000"/>
                  </a:prstClr>
                </a:solidFill>
              </a:rPr>
              <a:pPr/>
              <a:t>69</a:t>
            </a:fld>
            <a:endParaRPr lang="fr-CA" dirty="0">
              <a:solidFill>
                <a:prstClr val="black">
                  <a:tint val="75000"/>
                </a:prstClr>
              </a:solidFill>
            </a:endParaRPr>
          </a:p>
        </p:txBody>
      </p:sp>
      <p:sp>
        <p:nvSpPr>
          <p:cNvPr id="16" name="ZoneTexte 15"/>
          <p:cNvSpPr txBox="1"/>
          <p:nvPr/>
        </p:nvSpPr>
        <p:spPr>
          <a:xfrm rot="570554">
            <a:off x="6309534" y="544404"/>
            <a:ext cx="1194558" cy="584775"/>
          </a:xfrm>
          <a:prstGeom prst="rect">
            <a:avLst/>
          </a:prstGeom>
          <a:noFill/>
        </p:spPr>
        <p:txBody>
          <a:bodyPr wrap="none" rtlCol="0">
            <a:spAutoFit/>
          </a:bodyPr>
          <a:lstStyle/>
          <a:p>
            <a:r>
              <a:rPr lang="fr-CA" sz="3200" b="1" dirty="0">
                <a:solidFill>
                  <a:schemeClr val="bg1"/>
                </a:solidFill>
              </a:rPr>
              <a:t>Q - 10</a:t>
            </a:r>
          </a:p>
        </p:txBody>
      </p:sp>
    </p:spTree>
    <p:custDataLst>
      <p:tags r:id="rId1"/>
    </p:custDataLst>
    <p:extLst>
      <p:ext uri="{BB962C8B-B14F-4D97-AF65-F5344CB8AC3E}">
        <p14:creationId xmlns:p14="http://schemas.microsoft.com/office/powerpoint/2010/main" val="1719003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repeatDur="0" restart="never"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1031392" y="2276872"/>
            <a:ext cx="7560000" cy="3456384"/>
          </a:xfrm>
        </p:spPr>
        <p:txBody>
          <a:bodyPr/>
          <a:lstStyle/>
          <a:p>
            <a:pPr marL="342900" indent="-342900">
              <a:spcBef>
                <a:spcPts val="1200"/>
              </a:spcBef>
              <a:buFont typeface="Arial" panose="020B0604020202020204" pitchFamily="34" charset="0"/>
              <a:buChar char="•"/>
            </a:pPr>
            <a:endParaRPr lang="fr-CA" sz="1200" dirty="0"/>
          </a:p>
          <a:p>
            <a:pPr marL="342900" indent="-342900">
              <a:spcBef>
                <a:spcPts val="0"/>
              </a:spcBef>
              <a:buFont typeface="Arial" panose="020B0604020202020204" pitchFamily="34" charset="0"/>
              <a:buChar char="•"/>
            </a:pPr>
            <a:r>
              <a:rPr lang="fr-CA" sz="2000" dirty="0">
                <a:solidFill>
                  <a:schemeClr val="tx2"/>
                </a:solidFill>
              </a:rPr>
              <a:t>Gérer les budgets de leurs fonds de recherche</a:t>
            </a:r>
          </a:p>
        </p:txBody>
      </p:sp>
      <p:sp>
        <p:nvSpPr>
          <p:cNvPr id="3" name="Titre 2"/>
          <p:cNvSpPr>
            <a:spLocks noGrp="1"/>
          </p:cNvSpPr>
          <p:nvPr>
            <p:ph type="title"/>
            <p:custDataLst>
              <p:tags r:id="rId2"/>
            </p:custDataLst>
          </p:nvPr>
        </p:nvSpPr>
        <p:spPr>
          <a:xfrm>
            <a:off x="1010126" y="1844904"/>
            <a:ext cx="7560000" cy="431968"/>
          </a:xfrm>
        </p:spPr>
        <p:txBody>
          <a:bodyPr/>
          <a:lstStyle/>
          <a:p>
            <a:r>
              <a:rPr lang="fr-CA" dirty="0">
                <a:solidFill>
                  <a:schemeClr val="tx1">
                    <a:lumMod val="85000"/>
                    <a:lumOff val="15000"/>
                  </a:schemeClr>
                </a:solidFill>
              </a:rPr>
              <a:t>Rôles </a:t>
            </a:r>
            <a:r>
              <a:rPr lang="fr-CA" dirty="0"/>
              <a:t>et responsabilités des chercheurs</a:t>
            </a:r>
            <a:r>
              <a:rPr lang="fr-CA" dirty="0">
                <a:solidFill>
                  <a:schemeClr val="tx1">
                    <a:lumMod val="85000"/>
                    <a:lumOff val="15000"/>
                  </a:schemeClr>
                </a:solidFill>
              </a:rPr>
              <a:t> </a:t>
            </a:r>
            <a:endParaRPr lang="fr-CA" dirty="0"/>
          </a:p>
        </p:txBody>
      </p:sp>
      <p:sp>
        <p:nvSpPr>
          <p:cNvPr id="4" name="Espace réservé du numéro de diapositive 3"/>
          <p:cNvSpPr>
            <a:spLocks noGrp="1"/>
          </p:cNvSpPr>
          <p:nvPr>
            <p:ph type="sldNum" sz="quarter" idx="11"/>
            <p:custDataLst>
              <p:tags r:id="rId3"/>
            </p:custDataLst>
          </p:nvPr>
        </p:nvSpPr>
        <p:spPr/>
        <p:txBody>
          <a:bodyPr/>
          <a:lstStyle/>
          <a:p>
            <a:fld id="{BC872325-CFE1-4496-83BC-FAAC16177CF3}" type="slidenum">
              <a:rPr lang="fr-CA" smtClean="0">
                <a:solidFill>
                  <a:prstClr val="black">
                    <a:tint val="75000"/>
                  </a:prstClr>
                </a:solidFill>
              </a:rPr>
              <a:pPr/>
              <a:t>7</a:t>
            </a:fld>
            <a:endParaRPr lang="fr-CA" dirty="0">
              <a:solidFill>
                <a:prstClr val="black">
                  <a:tint val="75000"/>
                </a:prstClr>
              </a:solidFill>
            </a:endParaRPr>
          </a:p>
        </p:txBody>
      </p:sp>
    </p:spTree>
    <p:extLst>
      <p:ext uri="{BB962C8B-B14F-4D97-AF65-F5344CB8AC3E}">
        <p14:creationId xmlns:p14="http://schemas.microsoft.com/office/powerpoint/2010/main" val="4215701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custDataLst>
              <p:tags r:id="rId1"/>
            </p:custDataLst>
          </p:nvPr>
        </p:nvSpPr>
        <p:spPr>
          <a:xfrm>
            <a:off x="1691681" y="3068960"/>
            <a:ext cx="4536503" cy="1368152"/>
          </a:xfrm>
        </p:spPr>
        <p:txBody>
          <a:bodyPr>
            <a:normAutofit fontScale="90000"/>
          </a:bodyPr>
          <a:lstStyle/>
          <a:p>
            <a:r>
              <a:rPr lang="fr-CA" sz="6000" dirty="0"/>
              <a:t>Cycle de vie du projet</a:t>
            </a:r>
            <a:endParaRPr lang="fr-CA" dirty="0"/>
          </a:p>
        </p:txBody>
      </p:sp>
      <p:sp>
        <p:nvSpPr>
          <p:cNvPr id="4" name="Espace réservé du contenu 1"/>
          <p:cNvSpPr txBox="1">
            <a:spLocks/>
          </p:cNvSpPr>
          <p:nvPr>
            <p:custDataLst>
              <p:tags r:id="rId2"/>
            </p:custDataLst>
          </p:nvPr>
        </p:nvSpPr>
        <p:spPr>
          <a:xfrm>
            <a:off x="1017883" y="1568667"/>
            <a:ext cx="6866485" cy="4380613"/>
          </a:xfrm>
          <a:prstGeom prst="rect">
            <a:avLst/>
          </a:prstGeom>
        </p:spPr>
        <p:txBody>
          <a:bodyPr vert="horz" lIns="90000" tIns="46800" rIns="90000" bIns="46800" rtlCol="0" anchor="t">
            <a:normAutofit/>
          </a:bodyPr>
          <a:lstStyle>
            <a:lvl1pPr marL="265113" indent="-265113" algn="l" defTabSz="914400" rtl="0" eaLnBrk="1" latinLnBrk="0" hangingPunct="1">
              <a:lnSpc>
                <a:spcPct val="90000"/>
              </a:lnSpc>
              <a:spcBef>
                <a:spcPts val="1200"/>
              </a:spcBef>
              <a:spcAft>
                <a:spcPts val="1200"/>
              </a:spcAft>
              <a:buSzPct val="75000"/>
              <a:buFont typeface="Arial Black" pitchFamily="34" charset="0"/>
              <a:buChar char="&gt;"/>
              <a:defRPr sz="3000" kern="1200">
                <a:solidFill>
                  <a:schemeClr val="accent2"/>
                </a:solidFill>
                <a:latin typeface="Arial Black" pitchFamily="34" charset="0"/>
                <a:ea typeface="+mn-ea"/>
                <a:cs typeface="Arial" pitchFamily="34" charset="0"/>
              </a:defRPr>
            </a:lvl1pPr>
            <a:lvl2pPr marL="457200" indent="0" algn="ctr" defTabSz="914400" rtl="0" eaLnBrk="1" latinLnBrk="0" hangingPunct="1">
              <a:lnSpc>
                <a:spcPct val="90000"/>
              </a:lnSpc>
              <a:spcBef>
                <a:spcPts val="500"/>
              </a:spcBef>
              <a:buSzPct val="90000"/>
              <a:buFont typeface="Verdana" pitchFamily="34" charset="0"/>
              <a:buNone/>
              <a:defRPr lang="fr-FR" sz="22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lnSpc>
                <a:spcPct val="90000"/>
              </a:lnSpc>
              <a:spcBef>
                <a:spcPts val="1200"/>
              </a:spcBef>
              <a:buSzPct val="95000"/>
              <a:buFontTx/>
              <a:buNone/>
              <a:defRPr sz="20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lnSpc>
                <a:spcPct val="90000"/>
              </a:lnSpc>
              <a:spcBef>
                <a:spcPts val="500"/>
              </a:spcBef>
              <a:buSzPct val="90000"/>
              <a:buFont typeface="Verdana" pitchFamily="34" charset="0"/>
              <a:buNone/>
              <a:defRPr sz="18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Verdana"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CA" sz="200">
                <a:solidFill>
                  <a:srgbClr val="707070"/>
                </a:solidFill>
              </a:rPr>
              <a:t> </a:t>
            </a:r>
          </a:p>
          <a:p>
            <a:pPr marL="180000" indent="-180000">
              <a:buFont typeface="Arial" panose="020B0604020202020204" pitchFamily="34" charset="0"/>
              <a:buChar char="•"/>
            </a:pPr>
            <a:endParaRPr lang="fr-CA" sz="1800"/>
          </a:p>
          <a:p>
            <a:pPr marL="180000" indent="-180000">
              <a:buFont typeface="Arial" panose="020B0604020202020204" pitchFamily="34" charset="0"/>
              <a:buChar char="•"/>
            </a:pPr>
            <a:endParaRPr lang="fr-CA" sz="1800" dirty="0"/>
          </a:p>
        </p:txBody>
      </p:sp>
      <p:sp>
        <p:nvSpPr>
          <p:cNvPr id="5" name="Espace réservé du contenu 1"/>
          <p:cNvSpPr txBox="1">
            <a:spLocks/>
          </p:cNvSpPr>
          <p:nvPr>
            <p:custDataLst>
              <p:tags r:id="rId3"/>
            </p:custDataLst>
          </p:nvPr>
        </p:nvSpPr>
        <p:spPr>
          <a:xfrm>
            <a:off x="1170283" y="1721067"/>
            <a:ext cx="6866485" cy="4380613"/>
          </a:xfrm>
          <a:prstGeom prst="rect">
            <a:avLst/>
          </a:prstGeom>
        </p:spPr>
        <p:txBody>
          <a:bodyPr vert="horz" lIns="90000" tIns="46800" rIns="90000" bIns="46800" rtlCol="0" anchor="t">
            <a:normAutofit/>
          </a:bodyPr>
          <a:lstStyle>
            <a:lvl1pPr marL="265113" indent="-265113" algn="l" defTabSz="914400" rtl="0" eaLnBrk="1" latinLnBrk="0" hangingPunct="1">
              <a:lnSpc>
                <a:spcPct val="90000"/>
              </a:lnSpc>
              <a:spcBef>
                <a:spcPts val="1200"/>
              </a:spcBef>
              <a:spcAft>
                <a:spcPts val="1200"/>
              </a:spcAft>
              <a:buSzPct val="75000"/>
              <a:buFont typeface="Arial Black" pitchFamily="34" charset="0"/>
              <a:buChar char="&gt;"/>
              <a:defRPr sz="3000" kern="1200">
                <a:solidFill>
                  <a:schemeClr val="accent2"/>
                </a:solidFill>
                <a:latin typeface="Arial Black" pitchFamily="34" charset="0"/>
                <a:ea typeface="+mn-ea"/>
                <a:cs typeface="Arial" pitchFamily="34" charset="0"/>
              </a:defRPr>
            </a:lvl1pPr>
            <a:lvl2pPr marL="457200" indent="0" algn="ctr" defTabSz="914400" rtl="0" eaLnBrk="1" latinLnBrk="0" hangingPunct="1">
              <a:lnSpc>
                <a:spcPct val="90000"/>
              </a:lnSpc>
              <a:spcBef>
                <a:spcPts val="500"/>
              </a:spcBef>
              <a:buSzPct val="90000"/>
              <a:buFont typeface="Verdana" pitchFamily="34" charset="0"/>
              <a:buNone/>
              <a:defRPr lang="fr-FR" sz="22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lnSpc>
                <a:spcPct val="90000"/>
              </a:lnSpc>
              <a:spcBef>
                <a:spcPts val="1200"/>
              </a:spcBef>
              <a:buSzPct val="95000"/>
              <a:buFontTx/>
              <a:buNone/>
              <a:defRPr sz="20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lnSpc>
                <a:spcPct val="90000"/>
              </a:lnSpc>
              <a:spcBef>
                <a:spcPts val="500"/>
              </a:spcBef>
              <a:buSzPct val="90000"/>
              <a:buFont typeface="Verdana" pitchFamily="34" charset="0"/>
              <a:buNone/>
              <a:defRPr sz="18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Verdana"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CA" sz="200">
                <a:solidFill>
                  <a:srgbClr val="707070"/>
                </a:solidFill>
              </a:rPr>
              <a:t> </a:t>
            </a:r>
          </a:p>
          <a:p>
            <a:pPr marL="180000" indent="-180000">
              <a:buFont typeface="Arial" panose="020B0604020202020204" pitchFamily="34" charset="0"/>
              <a:buChar char="•"/>
            </a:pPr>
            <a:endParaRPr lang="fr-CA" sz="1800"/>
          </a:p>
          <a:p>
            <a:pPr marL="180000" indent="-180000">
              <a:buFont typeface="Arial" panose="020B0604020202020204" pitchFamily="34" charset="0"/>
              <a:buChar char="•"/>
            </a:pPr>
            <a:endParaRPr lang="fr-CA" sz="1800" dirty="0"/>
          </a:p>
        </p:txBody>
      </p:sp>
      <p:sp>
        <p:nvSpPr>
          <p:cNvPr id="2" name="Espace réservé du numéro de diapositive 1"/>
          <p:cNvSpPr>
            <a:spLocks noGrp="1"/>
          </p:cNvSpPr>
          <p:nvPr>
            <p:ph type="sldNum" sz="quarter" idx="4"/>
            <p:custDataLst>
              <p:tags r:id="rId4"/>
            </p:custDataLst>
          </p:nvPr>
        </p:nvSpPr>
        <p:spPr/>
        <p:txBody>
          <a:bodyPr/>
          <a:lstStyle/>
          <a:p>
            <a:fld id="{BC872325-CFE1-4496-83BC-FAAC16177CF3}" type="slidenum">
              <a:rPr lang="fr-CA" smtClean="0">
                <a:solidFill>
                  <a:prstClr val="black">
                    <a:tint val="75000"/>
                  </a:prstClr>
                </a:solidFill>
              </a:rPr>
              <a:pPr/>
              <a:t>70</a:t>
            </a:fld>
            <a:endParaRPr lang="fr-CA" dirty="0">
              <a:solidFill>
                <a:prstClr val="black">
                  <a:tint val="75000"/>
                </a:prstClr>
              </a:solidFill>
            </a:endParaRPr>
          </a:p>
        </p:txBody>
      </p:sp>
    </p:spTree>
    <p:extLst>
      <p:ext uri="{BB962C8B-B14F-4D97-AF65-F5344CB8AC3E}">
        <p14:creationId xmlns:p14="http://schemas.microsoft.com/office/powerpoint/2010/main" val="2652476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2"/>
            </p:custDataLst>
          </p:nvPr>
        </p:nvSpPr>
        <p:spPr>
          <a:xfrm>
            <a:off x="1017883" y="1568667"/>
            <a:ext cx="6866485" cy="4380613"/>
          </a:xfrm>
        </p:spPr>
        <p:txBody>
          <a:bodyPr/>
          <a:lstStyle/>
          <a:p>
            <a:pPr>
              <a:spcBef>
                <a:spcPts val="1200"/>
              </a:spcBef>
            </a:pPr>
            <a:r>
              <a:rPr lang="fr-CA" sz="200" dirty="0">
                <a:solidFill>
                  <a:srgbClr val="707070"/>
                </a:solidFill>
              </a:rPr>
              <a:t> </a:t>
            </a:r>
          </a:p>
          <a:p>
            <a:pPr marL="180000" indent="-180000">
              <a:spcBef>
                <a:spcPts val="1200"/>
              </a:spcBef>
              <a:spcAft>
                <a:spcPts val="1200"/>
              </a:spcAft>
              <a:buFont typeface="Arial" panose="020B0604020202020204" pitchFamily="34" charset="0"/>
              <a:buChar char="•"/>
            </a:pPr>
            <a:endParaRPr lang="fr-CA" sz="1800" dirty="0"/>
          </a:p>
          <a:p>
            <a:pPr marL="180000" indent="-180000">
              <a:spcBef>
                <a:spcPts val="1200"/>
              </a:spcBef>
              <a:spcAft>
                <a:spcPts val="1200"/>
              </a:spcAft>
              <a:buFont typeface="Arial" panose="020B0604020202020204" pitchFamily="34" charset="0"/>
              <a:buChar char="•"/>
            </a:pPr>
            <a:endParaRPr lang="fr-CA" sz="1800" dirty="0"/>
          </a:p>
        </p:txBody>
      </p:sp>
      <p:cxnSp>
        <p:nvCxnSpPr>
          <p:cNvPr id="46" name="Connecteur droit 45"/>
          <p:cNvCxnSpPr/>
          <p:nvPr>
            <p:custDataLst>
              <p:tags r:id="rId3"/>
            </p:custDataLst>
          </p:nvPr>
        </p:nvCxnSpPr>
        <p:spPr>
          <a:xfrm>
            <a:off x="1962458" y="3864329"/>
            <a:ext cx="0" cy="129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custDataLst>
              <p:tags r:id="rId4"/>
            </p:custDataLst>
          </p:nvPr>
        </p:nvCxnSpPr>
        <p:spPr>
          <a:xfrm>
            <a:off x="7092280" y="3894083"/>
            <a:ext cx="0" cy="1404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56" name="Tableau 55"/>
          <p:cNvGraphicFramePr>
            <a:graphicFrameLocks noGrp="1"/>
          </p:cNvGraphicFramePr>
          <p:nvPr>
            <p:custDataLst>
              <p:tags r:id="rId5"/>
            </p:custDataLst>
            <p:extLst>
              <p:ext uri="{D42A27DB-BD31-4B8C-83A1-F6EECF244321}">
                <p14:modId xmlns:p14="http://schemas.microsoft.com/office/powerpoint/2010/main" val="1290781284"/>
              </p:ext>
            </p:extLst>
          </p:nvPr>
        </p:nvGraphicFramePr>
        <p:xfrm>
          <a:off x="251520" y="3632909"/>
          <a:ext cx="8568953" cy="304800"/>
        </p:xfrm>
        <a:graphic>
          <a:graphicData uri="http://schemas.openxmlformats.org/drawingml/2006/table">
            <a:tbl>
              <a:tblPr/>
              <a:tblGrid>
                <a:gridCol w="1728192">
                  <a:extLst>
                    <a:ext uri="{9D8B030D-6E8A-4147-A177-3AD203B41FA5}">
                      <a16:colId xmlns:a16="http://schemas.microsoft.com/office/drawing/2014/main" val="20000"/>
                    </a:ext>
                  </a:extLst>
                </a:gridCol>
                <a:gridCol w="1835135">
                  <a:extLst>
                    <a:ext uri="{9D8B030D-6E8A-4147-A177-3AD203B41FA5}">
                      <a16:colId xmlns:a16="http://schemas.microsoft.com/office/drawing/2014/main" val="20001"/>
                    </a:ext>
                  </a:extLst>
                </a:gridCol>
                <a:gridCol w="1611981">
                  <a:extLst>
                    <a:ext uri="{9D8B030D-6E8A-4147-A177-3AD203B41FA5}">
                      <a16:colId xmlns:a16="http://schemas.microsoft.com/office/drawing/2014/main" val="20002"/>
                    </a:ext>
                  </a:extLst>
                </a:gridCol>
                <a:gridCol w="1648118">
                  <a:extLst>
                    <a:ext uri="{9D8B030D-6E8A-4147-A177-3AD203B41FA5}">
                      <a16:colId xmlns:a16="http://schemas.microsoft.com/office/drawing/2014/main" val="20003"/>
                    </a:ext>
                  </a:extLst>
                </a:gridCol>
                <a:gridCol w="1745527">
                  <a:extLst>
                    <a:ext uri="{9D8B030D-6E8A-4147-A177-3AD203B41FA5}">
                      <a16:colId xmlns:a16="http://schemas.microsoft.com/office/drawing/2014/main" val="20004"/>
                    </a:ext>
                  </a:extLst>
                </a:gridCol>
              </a:tblGrid>
              <a:tr h="304800">
                <a:tc>
                  <a:txBody>
                    <a:bodyPr/>
                    <a:lstStyle/>
                    <a:p>
                      <a:pPr algn="ctr">
                        <a:lnSpc>
                          <a:spcPts val="1150"/>
                        </a:lnSpc>
                        <a:spcAft>
                          <a:spcPts val="900"/>
                        </a:spcAft>
                      </a:pPr>
                      <a:r>
                        <a:rPr lang="fr-CA" sz="1400" b="0" dirty="0">
                          <a:solidFill>
                            <a:schemeClr val="bg1"/>
                          </a:solidFill>
                          <a:latin typeface="Arial Black" pitchFamily="34" charset="0"/>
                          <a:ea typeface="Segoe UI"/>
                          <a:cs typeface="Arial"/>
                        </a:rPr>
                        <a:t>An</a:t>
                      </a:r>
                      <a:r>
                        <a:rPr lang="fr-CA" sz="1400" b="0" baseline="0" dirty="0">
                          <a:solidFill>
                            <a:schemeClr val="bg1"/>
                          </a:solidFill>
                          <a:latin typeface="Arial Black" pitchFamily="34" charset="0"/>
                          <a:ea typeface="Segoe UI"/>
                          <a:cs typeface="Arial"/>
                        </a:rPr>
                        <a:t> 1</a:t>
                      </a:r>
                      <a:endParaRPr lang="fr-CA" sz="1400" b="0" dirty="0">
                        <a:solidFill>
                          <a:schemeClr val="bg1"/>
                        </a:solidFill>
                        <a:latin typeface="Arial Black" pitchFamily="34" charset="0"/>
                        <a:ea typeface="Segoe UI"/>
                        <a:cs typeface="Arial"/>
                      </a:endParaRPr>
                    </a:p>
                  </a:txBody>
                  <a:tcPr marL="46082" marR="460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a:lnSpc>
                          <a:spcPts val="1150"/>
                        </a:lnSpc>
                        <a:spcAft>
                          <a:spcPts val="900"/>
                        </a:spcAft>
                      </a:pPr>
                      <a:r>
                        <a:rPr lang="fr-CA" sz="1400" b="0" dirty="0">
                          <a:solidFill>
                            <a:schemeClr val="bg1"/>
                          </a:solidFill>
                          <a:latin typeface="Arial Black" pitchFamily="34" charset="0"/>
                          <a:ea typeface="Segoe UI"/>
                          <a:cs typeface="Arial"/>
                        </a:rPr>
                        <a:t>An</a:t>
                      </a:r>
                      <a:r>
                        <a:rPr lang="fr-CA" sz="1400" b="0" baseline="0" dirty="0">
                          <a:solidFill>
                            <a:schemeClr val="bg1"/>
                          </a:solidFill>
                          <a:latin typeface="Arial Black" pitchFamily="34" charset="0"/>
                          <a:ea typeface="Segoe UI"/>
                          <a:cs typeface="Arial"/>
                        </a:rPr>
                        <a:t> 2</a:t>
                      </a:r>
                      <a:endParaRPr lang="fr-CA" sz="1400" b="0" dirty="0">
                        <a:solidFill>
                          <a:schemeClr val="bg1"/>
                        </a:solidFill>
                        <a:latin typeface="Arial Black" pitchFamily="34" charset="0"/>
                        <a:ea typeface="Segoe UI"/>
                        <a:cs typeface="Arial"/>
                      </a:endParaRPr>
                    </a:p>
                  </a:txBody>
                  <a:tcPr marL="46082" marR="460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a:lnSpc>
                          <a:spcPts val="1150"/>
                        </a:lnSpc>
                        <a:spcAft>
                          <a:spcPts val="900"/>
                        </a:spcAft>
                      </a:pPr>
                      <a:r>
                        <a:rPr lang="fr-CA" sz="1400" b="0" dirty="0">
                          <a:solidFill>
                            <a:srgbClr val="FFFFFF"/>
                          </a:solidFill>
                          <a:latin typeface="Arial Black" pitchFamily="34" charset="0"/>
                          <a:ea typeface="Segoe UI"/>
                          <a:cs typeface="Arial"/>
                        </a:rPr>
                        <a:t>An</a:t>
                      </a:r>
                      <a:r>
                        <a:rPr lang="fr-CA" sz="1400" b="0" baseline="0" dirty="0">
                          <a:solidFill>
                            <a:srgbClr val="FFFFFF"/>
                          </a:solidFill>
                          <a:latin typeface="Arial Black" pitchFamily="34" charset="0"/>
                          <a:ea typeface="Segoe UI"/>
                          <a:cs typeface="Arial"/>
                        </a:rPr>
                        <a:t> 3</a:t>
                      </a:r>
                      <a:endParaRPr lang="fr-CA" sz="1400" b="0" dirty="0">
                        <a:latin typeface="Arial Black" pitchFamily="34" charset="0"/>
                        <a:ea typeface="Segoe UI"/>
                        <a:cs typeface="Arial"/>
                      </a:endParaRPr>
                    </a:p>
                  </a:txBody>
                  <a:tcPr marL="46082" marR="460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a:lnSpc>
                          <a:spcPts val="1150"/>
                        </a:lnSpc>
                        <a:spcAft>
                          <a:spcPts val="900"/>
                        </a:spcAft>
                      </a:pPr>
                      <a:r>
                        <a:rPr lang="fr-CA" sz="1400" b="0" dirty="0">
                          <a:solidFill>
                            <a:srgbClr val="FFFFFF"/>
                          </a:solidFill>
                          <a:latin typeface="Arial Black" pitchFamily="34" charset="0"/>
                          <a:ea typeface="Segoe UI"/>
                          <a:cs typeface="Arial"/>
                        </a:rPr>
                        <a:t>An</a:t>
                      </a:r>
                      <a:r>
                        <a:rPr lang="fr-CA" sz="1400" b="0" baseline="0" dirty="0">
                          <a:solidFill>
                            <a:srgbClr val="FFFFFF"/>
                          </a:solidFill>
                          <a:latin typeface="Arial Black" pitchFamily="34" charset="0"/>
                          <a:ea typeface="Segoe UI"/>
                          <a:cs typeface="Arial"/>
                        </a:rPr>
                        <a:t> 4</a:t>
                      </a:r>
                      <a:endParaRPr lang="fr-CA" sz="1400" b="0" dirty="0">
                        <a:latin typeface="Arial Black" pitchFamily="34" charset="0"/>
                        <a:ea typeface="Segoe UI"/>
                        <a:cs typeface="Arial"/>
                      </a:endParaRPr>
                    </a:p>
                  </a:txBody>
                  <a:tcPr marL="46082" marR="460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a:lnSpc>
                          <a:spcPts val="1150"/>
                        </a:lnSpc>
                        <a:spcAft>
                          <a:spcPts val="900"/>
                        </a:spcAft>
                      </a:pPr>
                      <a:r>
                        <a:rPr lang="fr-CA" sz="1400" b="0" dirty="0">
                          <a:solidFill>
                            <a:schemeClr val="tx1"/>
                          </a:solidFill>
                          <a:latin typeface="Arial Black" pitchFamily="34" charset="0"/>
                          <a:ea typeface="Segoe UI"/>
                          <a:cs typeface="Arial"/>
                        </a:rPr>
                        <a:t>An</a:t>
                      </a:r>
                      <a:r>
                        <a:rPr lang="fr-CA" sz="1400" b="0" baseline="0" dirty="0">
                          <a:solidFill>
                            <a:schemeClr val="tx1"/>
                          </a:solidFill>
                          <a:latin typeface="Arial Black" pitchFamily="34" charset="0"/>
                          <a:ea typeface="Segoe UI"/>
                          <a:cs typeface="Arial"/>
                        </a:rPr>
                        <a:t> 5</a:t>
                      </a:r>
                      <a:endParaRPr lang="fr-CA" sz="1400" b="0" dirty="0">
                        <a:solidFill>
                          <a:schemeClr val="tx1"/>
                        </a:solidFill>
                        <a:latin typeface="Arial Black" pitchFamily="34" charset="0"/>
                        <a:ea typeface="Segoe UI"/>
                        <a:cs typeface="Arial"/>
                      </a:endParaRPr>
                    </a:p>
                  </a:txBody>
                  <a:tcPr marL="46082" marR="460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bl>
          </a:graphicData>
        </a:graphic>
      </p:graphicFrame>
      <p:cxnSp>
        <p:nvCxnSpPr>
          <p:cNvPr id="58" name="Connecteur droit 57"/>
          <p:cNvCxnSpPr/>
          <p:nvPr>
            <p:custDataLst>
              <p:tags r:id="rId6"/>
            </p:custDataLst>
          </p:nvPr>
        </p:nvCxnSpPr>
        <p:spPr>
          <a:xfrm>
            <a:off x="2339752" y="2296330"/>
            <a:ext cx="0" cy="13527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p:custDataLst>
              <p:tags r:id="rId7"/>
            </p:custDataLst>
          </p:nvPr>
        </p:nvCxnSpPr>
        <p:spPr>
          <a:xfrm>
            <a:off x="8781583" y="1740675"/>
            <a:ext cx="0" cy="1944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62" name="ZoneTexte 61"/>
          <p:cNvSpPr txBox="1"/>
          <p:nvPr>
            <p:custDataLst>
              <p:tags r:id="rId8"/>
            </p:custDataLst>
          </p:nvPr>
        </p:nvSpPr>
        <p:spPr>
          <a:xfrm>
            <a:off x="6660231" y="1673964"/>
            <a:ext cx="2160241" cy="1384995"/>
          </a:xfrm>
          <a:prstGeom prst="rect">
            <a:avLst/>
          </a:prstGeom>
          <a:noFill/>
        </p:spPr>
        <p:txBody>
          <a:bodyPr wrap="square" rtlCol="0">
            <a:spAutoFit/>
          </a:bodyPr>
          <a:lstStyle/>
          <a:p>
            <a:pPr algn="r"/>
            <a:r>
              <a:rPr lang="fr-CA" sz="1200" b="1" dirty="0">
                <a:solidFill>
                  <a:schemeClr val="accent2">
                    <a:lumMod val="75000"/>
                  </a:schemeClr>
                </a:solidFill>
                <a:latin typeface="Arial" pitchFamily="34" charset="0"/>
                <a:cs typeface="Arial" pitchFamily="34" charset="0"/>
              </a:rPr>
              <a:t>31 mars – an 5</a:t>
            </a:r>
          </a:p>
          <a:p>
            <a:pPr algn="r"/>
            <a:r>
              <a:rPr lang="fr-CA" sz="1200" dirty="0">
                <a:latin typeface="Arial" pitchFamily="34" charset="0"/>
                <a:cs typeface="Arial" pitchFamily="34" charset="0"/>
              </a:rPr>
              <a:t>Fin de la prolongation automatique de la subvention </a:t>
            </a:r>
            <a:r>
              <a:rPr lang="fr-CA" sz="1200" b="1" dirty="0">
                <a:latin typeface="Arial" pitchFamily="34" charset="0"/>
                <a:cs typeface="Arial" pitchFamily="34" charset="0"/>
              </a:rPr>
              <a:t>pour certains programmes CRSH et CRSNG et toutes les subventions IRSC</a:t>
            </a:r>
            <a:endParaRPr lang="fr-CA" sz="1400" b="1" dirty="0">
              <a:solidFill>
                <a:schemeClr val="tx2"/>
              </a:solidFill>
              <a:latin typeface="Arial" pitchFamily="34" charset="0"/>
              <a:cs typeface="Arial" pitchFamily="34" charset="0"/>
            </a:endParaRPr>
          </a:p>
        </p:txBody>
      </p:sp>
      <p:sp>
        <p:nvSpPr>
          <p:cNvPr id="67" name="ZoneTexte 66"/>
          <p:cNvSpPr txBox="1"/>
          <p:nvPr>
            <p:custDataLst>
              <p:tags r:id="rId9"/>
            </p:custDataLst>
          </p:nvPr>
        </p:nvSpPr>
        <p:spPr>
          <a:xfrm>
            <a:off x="222834" y="2341329"/>
            <a:ext cx="1252821" cy="1015663"/>
          </a:xfrm>
          <a:prstGeom prst="rect">
            <a:avLst/>
          </a:prstGeom>
          <a:noFill/>
        </p:spPr>
        <p:txBody>
          <a:bodyPr wrap="square" rtlCol="0">
            <a:spAutoFit/>
          </a:bodyPr>
          <a:lstStyle/>
          <a:p>
            <a:r>
              <a:rPr lang="fr-CA" sz="1200" b="1" dirty="0">
                <a:solidFill>
                  <a:schemeClr val="accent2">
                    <a:lumMod val="75000"/>
                  </a:schemeClr>
                </a:solidFill>
                <a:latin typeface="Arial" pitchFamily="34" charset="0"/>
                <a:cs typeface="Arial" pitchFamily="34" charset="0"/>
              </a:rPr>
              <a:t>1</a:t>
            </a:r>
            <a:r>
              <a:rPr lang="fr-CA" sz="1200" b="1" baseline="30000" dirty="0">
                <a:solidFill>
                  <a:schemeClr val="accent2">
                    <a:lumMod val="75000"/>
                  </a:schemeClr>
                </a:solidFill>
                <a:latin typeface="Arial" pitchFamily="34" charset="0"/>
                <a:cs typeface="Arial" pitchFamily="34" charset="0"/>
              </a:rPr>
              <a:t>er</a:t>
            </a:r>
            <a:r>
              <a:rPr lang="fr-CA" sz="1200" b="1" dirty="0">
                <a:solidFill>
                  <a:schemeClr val="accent2">
                    <a:lumMod val="75000"/>
                  </a:schemeClr>
                </a:solidFill>
                <a:latin typeface="Arial" pitchFamily="34" charset="0"/>
                <a:cs typeface="Arial" pitchFamily="34" charset="0"/>
              </a:rPr>
              <a:t> avril – an 1</a:t>
            </a:r>
          </a:p>
          <a:p>
            <a:r>
              <a:rPr lang="fr-CA" sz="1200" dirty="0">
                <a:latin typeface="Arial" pitchFamily="34" charset="0"/>
                <a:cs typeface="Arial" pitchFamily="34" charset="0"/>
              </a:rPr>
              <a:t>Installation du budget. Sera répété à l’an 2, 3 et 4. </a:t>
            </a:r>
          </a:p>
        </p:txBody>
      </p:sp>
      <p:cxnSp>
        <p:nvCxnSpPr>
          <p:cNvPr id="68" name="Connecteur droit 67"/>
          <p:cNvCxnSpPr/>
          <p:nvPr>
            <p:custDataLst>
              <p:tags r:id="rId10"/>
            </p:custDataLst>
          </p:nvPr>
        </p:nvCxnSpPr>
        <p:spPr>
          <a:xfrm>
            <a:off x="266959" y="2420647"/>
            <a:ext cx="0" cy="13527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ZoneTexte 19"/>
          <p:cNvSpPr txBox="1"/>
          <p:nvPr>
            <p:custDataLst>
              <p:tags r:id="rId11"/>
            </p:custDataLst>
          </p:nvPr>
        </p:nvSpPr>
        <p:spPr>
          <a:xfrm>
            <a:off x="222349" y="4941168"/>
            <a:ext cx="1763655" cy="1015663"/>
          </a:xfrm>
          <a:prstGeom prst="rect">
            <a:avLst/>
          </a:prstGeom>
          <a:noFill/>
        </p:spPr>
        <p:txBody>
          <a:bodyPr wrap="square" rtlCol="0">
            <a:spAutoFit/>
          </a:bodyPr>
          <a:lstStyle/>
          <a:p>
            <a:pPr algn="r"/>
            <a:r>
              <a:rPr lang="fr-CA" sz="1200" b="1" dirty="0">
                <a:solidFill>
                  <a:schemeClr val="accent2">
                    <a:lumMod val="75000"/>
                  </a:schemeClr>
                </a:solidFill>
                <a:latin typeface="Arial" pitchFamily="34" charset="0"/>
                <a:cs typeface="Arial" pitchFamily="34" charset="0"/>
              </a:rPr>
              <a:t>31 mars</a:t>
            </a:r>
          </a:p>
          <a:p>
            <a:pPr algn="r"/>
            <a:r>
              <a:rPr lang="fr-CA" sz="1200" dirty="0">
                <a:latin typeface="Arial" pitchFamily="34" charset="0"/>
                <a:cs typeface="Arial" pitchFamily="34" charset="0"/>
              </a:rPr>
              <a:t>Fin d’exercice pour les fonds de recherche, début de la préparation des rapports financiers</a:t>
            </a:r>
          </a:p>
        </p:txBody>
      </p:sp>
      <p:sp>
        <p:nvSpPr>
          <p:cNvPr id="21" name="ZoneTexte 20"/>
          <p:cNvSpPr txBox="1"/>
          <p:nvPr>
            <p:custDataLst>
              <p:tags r:id="rId12"/>
            </p:custDataLst>
          </p:nvPr>
        </p:nvSpPr>
        <p:spPr>
          <a:xfrm>
            <a:off x="2339752" y="2208058"/>
            <a:ext cx="1859374" cy="1200329"/>
          </a:xfrm>
          <a:prstGeom prst="rect">
            <a:avLst/>
          </a:prstGeom>
          <a:noFill/>
        </p:spPr>
        <p:txBody>
          <a:bodyPr wrap="square" rtlCol="0">
            <a:spAutoFit/>
          </a:bodyPr>
          <a:lstStyle/>
          <a:p>
            <a:r>
              <a:rPr lang="fr-CA" sz="1200" b="1" dirty="0">
                <a:solidFill>
                  <a:schemeClr val="accent2">
                    <a:lumMod val="75000"/>
                  </a:schemeClr>
                </a:solidFill>
                <a:latin typeface="Arial" pitchFamily="34" charset="0"/>
                <a:cs typeface="Arial" pitchFamily="34" charset="0"/>
              </a:rPr>
              <a:t>30 juin – an 2</a:t>
            </a:r>
          </a:p>
          <a:p>
            <a:r>
              <a:rPr lang="fr-CA" sz="1200" dirty="0">
                <a:latin typeface="Arial" pitchFamily="34" charset="0"/>
                <a:cs typeface="Arial" pitchFamily="34" charset="0"/>
              </a:rPr>
              <a:t>Fin de la soumission des rapports financiers an 1, </a:t>
            </a:r>
            <a:r>
              <a:rPr lang="fr-CA" sz="1200" b="1" dirty="0">
                <a:solidFill>
                  <a:srgbClr val="FF0000"/>
                </a:solidFill>
                <a:latin typeface="Arial" pitchFamily="34" charset="0"/>
                <a:cs typeface="Arial" pitchFamily="34" charset="0"/>
              </a:rPr>
              <a:t>approuvés par les chercheurs. </a:t>
            </a:r>
            <a:r>
              <a:rPr lang="fr-CA" sz="1200" dirty="0">
                <a:latin typeface="Arial" pitchFamily="34" charset="0"/>
                <a:cs typeface="Arial" pitchFamily="34" charset="0"/>
              </a:rPr>
              <a:t>Même date chaque année.</a:t>
            </a:r>
          </a:p>
        </p:txBody>
      </p:sp>
      <p:sp>
        <p:nvSpPr>
          <p:cNvPr id="23" name="ZoneTexte 22"/>
          <p:cNvSpPr txBox="1"/>
          <p:nvPr>
            <p:custDataLst>
              <p:tags r:id="rId13"/>
            </p:custDataLst>
          </p:nvPr>
        </p:nvSpPr>
        <p:spPr>
          <a:xfrm>
            <a:off x="4974080" y="5118111"/>
            <a:ext cx="2160241" cy="1015663"/>
          </a:xfrm>
          <a:prstGeom prst="rect">
            <a:avLst/>
          </a:prstGeom>
          <a:noFill/>
        </p:spPr>
        <p:txBody>
          <a:bodyPr wrap="square" rtlCol="0">
            <a:spAutoFit/>
          </a:bodyPr>
          <a:lstStyle/>
          <a:p>
            <a:pPr algn="r"/>
            <a:r>
              <a:rPr lang="fr-CA" sz="1200" b="1" dirty="0">
                <a:solidFill>
                  <a:schemeClr val="accent2">
                    <a:lumMod val="75000"/>
                  </a:schemeClr>
                </a:solidFill>
                <a:latin typeface="Arial" pitchFamily="34" charset="0"/>
                <a:cs typeface="Arial" pitchFamily="34" charset="0"/>
              </a:rPr>
              <a:t>31 mars – an 4</a:t>
            </a:r>
          </a:p>
          <a:p>
            <a:pPr algn="r"/>
            <a:r>
              <a:rPr lang="fr-CA" sz="1200" dirty="0">
                <a:latin typeface="Arial" pitchFamily="34" charset="0"/>
                <a:cs typeface="Arial" pitchFamily="34" charset="0"/>
              </a:rPr>
              <a:t>Fin des versements de la subvention. </a:t>
            </a:r>
          </a:p>
          <a:p>
            <a:pPr algn="r"/>
            <a:r>
              <a:rPr lang="fr-CA" sz="1200" dirty="0">
                <a:latin typeface="Arial" pitchFamily="34" charset="0"/>
                <a:cs typeface="Arial" pitchFamily="34" charset="0"/>
              </a:rPr>
              <a:t>An 5 : aucun apport budgétaire à l’avenir.</a:t>
            </a:r>
            <a:endParaRPr lang="fr-CA" sz="1400" dirty="0">
              <a:solidFill>
                <a:schemeClr val="tx2"/>
              </a:solidFill>
              <a:latin typeface="Arial" pitchFamily="34" charset="0"/>
              <a:cs typeface="Arial" pitchFamily="34" charset="0"/>
            </a:endParaRPr>
          </a:p>
        </p:txBody>
      </p:sp>
      <p:sp>
        <p:nvSpPr>
          <p:cNvPr id="3" name="ZoneTexte 2"/>
          <p:cNvSpPr txBox="1"/>
          <p:nvPr>
            <p:custDataLst>
              <p:tags r:id="rId14"/>
            </p:custDataLst>
          </p:nvPr>
        </p:nvSpPr>
        <p:spPr>
          <a:xfrm>
            <a:off x="222348" y="1381576"/>
            <a:ext cx="6653908" cy="344582"/>
          </a:xfrm>
          <a:prstGeom prst="rect">
            <a:avLst/>
          </a:prstGeom>
          <a:noFill/>
        </p:spPr>
        <p:txBody>
          <a:bodyPr wrap="square" rtlCol="0">
            <a:spAutoFit/>
          </a:bodyPr>
          <a:lstStyle/>
          <a:p>
            <a:pPr>
              <a:lnSpc>
                <a:spcPct val="80000"/>
              </a:lnSpc>
              <a:spcBef>
                <a:spcPts val="1200"/>
              </a:spcBef>
              <a:spcAft>
                <a:spcPts val="1200"/>
              </a:spcAft>
              <a:buSzPct val="75000"/>
            </a:pPr>
            <a:r>
              <a:rPr lang="fr-CA" sz="2000" dirty="0">
                <a:solidFill>
                  <a:schemeClr val="accent2">
                    <a:lumMod val="50000"/>
                  </a:schemeClr>
                </a:solidFill>
                <a:latin typeface="Arial Black" pitchFamily="34" charset="0"/>
                <a:cs typeface="Arial" pitchFamily="34" charset="0"/>
              </a:rPr>
              <a:t>Cycle de vie du projet pour la durée du projet</a:t>
            </a:r>
          </a:p>
        </p:txBody>
      </p:sp>
      <p:cxnSp>
        <p:nvCxnSpPr>
          <p:cNvPr id="15" name="Connecteur droit 14"/>
          <p:cNvCxnSpPr/>
          <p:nvPr>
            <p:custDataLst>
              <p:tags r:id="rId15"/>
            </p:custDataLst>
          </p:nvPr>
        </p:nvCxnSpPr>
        <p:spPr>
          <a:xfrm>
            <a:off x="2114858" y="3945366"/>
            <a:ext cx="0" cy="64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6" name="ZoneTexte 15"/>
          <p:cNvSpPr txBox="1"/>
          <p:nvPr>
            <p:custDataLst>
              <p:tags r:id="rId16"/>
            </p:custDataLst>
          </p:nvPr>
        </p:nvSpPr>
        <p:spPr>
          <a:xfrm>
            <a:off x="2102321" y="4397471"/>
            <a:ext cx="2726181" cy="1754326"/>
          </a:xfrm>
          <a:prstGeom prst="rect">
            <a:avLst/>
          </a:prstGeom>
          <a:noFill/>
        </p:spPr>
        <p:txBody>
          <a:bodyPr wrap="square" rtlCol="0">
            <a:spAutoFit/>
          </a:bodyPr>
          <a:lstStyle/>
          <a:p>
            <a:r>
              <a:rPr lang="fr-CA" sz="1200" b="1" dirty="0">
                <a:solidFill>
                  <a:schemeClr val="accent2">
                    <a:lumMod val="75000"/>
                  </a:schemeClr>
                </a:solidFill>
                <a:latin typeface="Arial" pitchFamily="34" charset="0"/>
                <a:cs typeface="Arial" pitchFamily="34" charset="0"/>
              </a:rPr>
              <a:t>30 avril – an 2</a:t>
            </a:r>
          </a:p>
          <a:p>
            <a:r>
              <a:rPr lang="fr-CA" sz="1200" dirty="0">
                <a:latin typeface="Arial" pitchFamily="34" charset="0"/>
                <a:cs typeface="Arial" pitchFamily="34" charset="0"/>
              </a:rPr>
              <a:t>Fin de la soumission des rapports </a:t>
            </a:r>
            <a:br>
              <a:rPr lang="fr-CA" sz="1200" dirty="0">
                <a:latin typeface="Arial" pitchFamily="34" charset="0"/>
                <a:cs typeface="Arial" pitchFamily="34" charset="0"/>
              </a:rPr>
            </a:br>
            <a:r>
              <a:rPr lang="fr-CA" sz="1200" dirty="0">
                <a:latin typeface="Arial" pitchFamily="34" charset="0"/>
                <a:cs typeface="Arial" pitchFamily="34" charset="0"/>
              </a:rPr>
              <a:t>an 1 </a:t>
            </a:r>
            <a:r>
              <a:rPr lang="fr-CA" sz="1200" b="1" dirty="0">
                <a:latin typeface="Arial" pitchFamily="34" charset="0"/>
                <a:cs typeface="Arial" pitchFamily="34" charset="0"/>
              </a:rPr>
              <a:t>aux partenaires ayant transférés des fonds à l’UdeM</a:t>
            </a:r>
            <a:r>
              <a:rPr lang="fr-CA" sz="1200" dirty="0">
                <a:latin typeface="Arial" pitchFamily="34" charset="0"/>
                <a:cs typeface="Arial" pitchFamily="34" charset="0"/>
              </a:rPr>
              <a:t>. Les rapports financiers doivent avoir été précédemment approuvés par les chercheurs. Même date chaque année.</a:t>
            </a:r>
          </a:p>
          <a:p>
            <a:endParaRPr lang="fr-CA" sz="1200" b="1" dirty="0">
              <a:solidFill>
                <a:schemeClr val="accent2">
                  <a:lumMod val="75000"/>
                </a:schemeClr>
              </a:solidFill>
              <a:latin typeface="Arial" pitchFamily="34" charset="0"/>
              <a:cs typeface="Arial" pitchFamily="34" charset="0"/>
            </a:endParaRPr>
          </a:p>
        </p:txBody>
      </p:sp>
      <p:sp>
        <p:nvSpPr>
          <p:cNvPr id="4" name="Espace réservé du numéro de diapositive 3"/>
          <p:cNvSpPr>
            <a:spLocks noGrp="1"/>
          </p:cNvSpPr>
          <p:nvPr>
            <p:ph type="sldNum" sz="quarter" idx="11"/>
            <p:custDataLst>
              <p:tags r:id="rId17"/>
            </p:custDataLst>
          </p:nvPr>
        </p:nvSpPr>
        <p:spPr/>
        <p:txBody>
          <a:bodyPr/>
          <a:lstStyle/>
          <a:p>
            <a:fld id="{BC872325-CFE1-4496-83BC-FAAC16177CF3}" type="slidenum">
              <a:rPr lang="fr-CA" smtClean="0">
                <a:solidFill>
                  <a:prstClr val="black">
                    <a:tint val="75000"/>
                  </a:prstClr>
                </a:solidFill>
              </a:rPr>
              <a:pPr/>
              <a:t>71</a:t>
            </a:fld>
            <a:endParaRPr lang="fr-CA" dirty="0">
              <a:solidFill>
                <a:prstClr val="black">
                  <a:tint val="75000"/>
                </a:prstClr>
              </a:solidFill>
            </a:endParaRPr>
          </a:p>
        </p:txBody>
      </p:sp>
      <p:sp>
        <p:nvSpPr>
          <p:cNvPr id="18" name="ZoneTexte 17">
            <a:extLst>
              <a:ext uri="{FF2B5EF4-FFF2-40B4-BE49-F238E27FC236}">
                <a16:creationId xmlns:a16="http://schemas.microsoft.com/office/drawing/2014/main" id="{9D97841C-2DA5-416F-9C3E-F5542BB70E46}"/>
              </a:ext>
            </a:extLst>
          </p:cNvPr>
          <p:cNvSpPr txBox="1"/>
          <p:nvPr>
            <p:custDataLst>
              <p:tags r:id="rId18"/>
            </p:custDataLst>
          </p:nvPr>
        </p:nvSpPr>
        <p:spPr>
          <a:xfrm>
            <a:off x="885008" y="6028621"/>
            <a:ext cx="5328587" cy="276999"/>
          </a:xfrm>
          <a:prstGeom prst="rect">
            <a:avLst/>
          </a:prstGeom>
          <a:noFill/>
        </p:spPr>
        <p:txBody>
          <a:bodyPr wrap="square" rtlCol="0">
            <a:spAutoFit/>
          </a:bodyPr>
          <a:lstStyle/>
          <a:p>
            <a:r>
              <a:rPr lang="fr-CA" sz="1200" b="1" dirty="0">
                <a:solidFill>
                  <a:srgbClr val="CF3F24"/>
                </a:solidFill>
                <a:latin typeface="Arial" panose="020B0604020202020204" pitchFamily="34" charset="0"/>
                <a:cs typeface="Arial" panose="020B0604020202020204" pitchFamily="34" charset="0"/>
              </a:rPr>
              <a:t>* </a:t>
            </a:r>
            <a:r>
              <a:rPr lang="fr-CA" sz="1000" b="1" dirty="0">
                <a:solidFill>
                  <a:srgbClr val="CF3F24"/>
                </a:solidFill>
                <a:latin typeface="Arial" panose="020B0604020202020204" pitchFamily="34" charset="0"/>
                <a:cs typeface="Arial" panose="020B0604020202020204" pitchFamily="34" charset="0"/>
              </a:rPr>
              <a:t>notez qu'il y a également des rapports à produire à d'autres dates qu'au 31/03</a:t>
            </a:r>
            <a:r>
              <a:rPr lang="fr-CA" sz="1000" dirty="0">
                <a:solidFill>
                  <a:srgbClr val="CF3F24"/>
                </a:solidFill>
                <a:latin typeface="Arial" panose="020B0604020202020204" pitchFamily="34" charset="0"/>
                <a:cs typeface="Arial" pitchFamily="34" charset="0"/>
              </a:rPr>
              <a:t>.</a:t>
            </a:r>
          </a:p>
        </p:txBody>
      </p:sp>
    </p:spTree>
    <p:custDataLst>
      <p:tags r:id="rId1"/>
    </p:custDataLst>
    <p:extLst>
      <p:ext uri="{BB962C8B-B14F-4D97-AF65-F5344CB8AC3E}">
        <p14:creationId xmlns:p14="http://schemas.microsoft.com/office/powerpoint/2010/main" val="252843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ZoneTexte 41"/>
          <p:cNvSpPr txBox="1"/>
          <p:nvPr>
            <p:custDataLst>
              <p:tags r:id="rId2"/>
            </p:custDataLst>
          </p:nvPr>
        </p:nvSpPr>
        <p:spPr>
          <a:xfrm>
            <a:off x="611561" y="2810684"/>
            <a:ext cx="1703976" cy="1046440"/>
          </a:xfrm>
          <a:prstGeom prst="rect">
            <a:avLst/>
          </a:prstGeom>
          <a:noFill/>
        </p:spPr>
        <p:txBody>
          <a:bodyPr wrap="square" rtlCol="0">
            <a:spAutoFit/>
          </a:bodyPr>
          <a:lstStyle/>
          <a:p>
            <a:pPr algn="r"/>
            <a:r>
              <a:rPr lang="fr-CA" sz="1200" b="1" dirty="0">
                <a:solidFill>
                  <a:schemeClr val="tx1">
                    <a:lumMod val="50000"/>
                    <a:lumOff val="50000"/>
                  </a:schemeClr>
                </a:solidFill>
                <a:latin typeface="Arial" pitchFamily="34" charset="0"/>
                <a:cs typeface="Arial" pitchFamily="34" charset="0"/>
              </a:rPr>
              <a:t>juin</a:t>
            </a:r>
          </a:p>
          <a:p>
            <a:pPr algn="r"/>
            <a:r>
              <a:rPr lang="fr-CA" sz="1200" dirty="0">
                <a:solidFill>
                  <a:schemeClr val="bg2">
                    <a:lumMod val="50000"/>
                  </a:schemeClr>
                </a:solidFill>
                <a:latin typeface="Arial" pitchFamily="34" charset="0"/>
                <a:cs typeface="Arial" pitchFamily="34" charset="0"/>
              </a:rPr>
              <a:t>Ventilation des budgets de fonctionnement</a:t>
            </a:r>
          </a:p>
          <a:p>
            <a:pPr algn="r"/>
            <a:endParaRPr lang="fr-CA" sz="1400" dirty="0">
              <a:solidFill>
                <a:schemeClr val="tx2"/>
              </a:solidFill>
              <a:latin typeface="Arial" pitchFamily="34" charset="0"/>
              <a:cs typeface="Arial" pitchFamily="34" charset="0"/>
            </a:endParaRPr>
          </a:p>
        </p:txBody>
      </p:sp>
      <p:cxnSp>
        <p:nvCxnSpPr>
          <p:cNvPr id="43" name="Connecteur droit 42"/>
          <p:cNvCxnSpPr/>
          <p:nvPr>
            <p:custDataLst>
              <p:tags r:id="rId3"/>
            </p:custDataLst>
          </p:nvPr>
        </p:nvCxnSpPr>
        <p:spPr>
          <a:xfrm>
            <a:off x="2273614" y="3156831"/>
            <a:ext cx="0" cy="49655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5" name="ZoneTexte 44"/>
          <p:cNvSpPr txBox="1"/>
          <p:nvPr>
            <p:custDataLst>
              <p:tags r:id="rId4"/>
            </p:custDataLst>
          </p:nvPr>
        </p:nvSpPr>
        <p:spPr>
          <a:xfrm>
            <a:off x="2681739" y="2165891"/>
            <a:ext cx="1890261" cy="861774"/>
          </a:xfrm>
          <a:prstGeom prst="rect">
            <a:avLst/>
          </a:prstGeom>
          <a:noFill/>
        </p:spPr>
        <p:txBody>
          <a:bodyPr wrap="none" rtlCol="0">
            <a:spAutoFit/>
          </a:bodyPr>
          <a:lstStyle/>
          <a:p>
            <a:pPr algn="r"/>
            <a:r>
              <a:rPr lang="fr-CA" sz="1200" b="1" dirty="0">
                <a:solidFill>
                  <a:schemeClr val="tx1">
                    <a:lumMod val="50000"/>
                    <a:lumOff val="50000"/>
                  </a:schemeClr>
                </a:solidFill>
                <a:latin typeface="Arial" pitchFamily="34" charset="0"/>
                <a:cs typeface="Arial" pitchFamily="34" charset="0"/>
              </a:rPr>
              <a:t>Début octobre</a:t>
            </a:r>
          </a:p>
          <a:p>
            <a:pPr algn="r"/>
            <a:r>
              <a:rPr lang="fr-CA" sz="1200" dirty="0">
                <a:solidFill>
                  <a:schemeClr val="bg2">
                    <a:lumMod val="50000"/>
                  </a:schemeClr>
                </a:solidFill>
                <a:latin typeface="Arial" pitchFamily="34" charset="0"/>
                <a:cs typeface="Arial" pitchFamily="34" charset="0"/>
              </a:rPr>
              <a:t>Réalisations estimées 1</a:t>
            </a:r>
            <a:br>
              <a:rPr lang="fr-CA" sz="1200" dirty="0">
                <a:solidFill>
                  <a:schemeClr val="bg2">
                    <a:lumMod val="50000"/>
                  </a:schemeClr>
                </a:solidFill>
                <a:latin typeface="Arial" pitchFamily="34" charset="0"/>
                <a:cs typeface="Arial" pitchFamily="34" charset="0"/>
              </a:rPr>
            </a:br>
            <a:r>
              <a:rPr lang="fr-CA" sz="1200" dirty="0">
                <a:solidFill>
                  <a:schemeClr val="bg2">
                    <a:lumMod val="50000"/>
                  </a:schemeClr>
                </a:solidFill>
                <a:latin typeface="Arial" pitchFamily="34" charset="0"/>
                <a:cs typeface="Arial" pitchFamily="34" charset="0"/>
              </a:rPr>
              <a:t>en date du 30 septembre</a:t>
            </a:r>
          </a:p>
          <a:p>
            <a:endParaRPr lang="fr-CA" sz="1400" dirty="0">
              <a:solidFill>
                <a:schemeClr val="tx2"/>
              </a:solidFill>
              <a:latin typeface="Arial" pitchFamily="34" charset="0"/>
              <a:cs typeface="Arial" pitchFamily="34" charset="0"/>
            </a:endParaRPr>
          </a:p>
        </p:txBody>
      </p:sp>
      <p:cxnSp>
        <p:nvCxnSpPr>
          <p:cNvPr id="46" name="Connecteur droit 45"/>
          <p:cNvCxnSpPr/>
          <p:nvPr>
            <p:custDataLst>
              <p:tags r:id="rId5"/>
            </p:custDataLst>
          </p:nvPr>
        </p:nvCxnSpPr>
        <p:spPr>
          <a:xfrm>
            <a:off x="4572000" y="2421783"/>
            <a:ext cx="0" cy="13527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8" name="ZoneTexte 47"/>
          <p:cNvSpPr txBox="1"/>
          <p:nvPr>
            <p:custDataLst>
              <p:tags r:id="rId6"/>
            </p:custDataLst>
          </p:nvPr>
        </p:nvSpPr>
        <p:spPr>
          <a:xfrm>
            <a:off x="4842340" y="4260289"/>
            <a:ext cx="1776448" cy="646331"/>
          </a:xfrm>
          <a:prstGeom prst="rect">
            <a:avLst/>
          </a:prstGeom>
          <a:noFill/>
        </p:spPr>
        <p:txBody>
          <a:bodyPr wrap="none" rtlCol="0">
            <a:spAutoFit/>
          </a:bodyPr>
          <a:lstStyle/>
          <a:p>
            <a:pPr algn="r"/>
            <a:r>
              <a:rPr lang="fr-CA" sz="1200" b="1" dirty="0">
                <a:solidFill>
                  <a:schemeClr val="tx1">
                    <a:lumMod val="50000"/>
                    <a:lumOff val="50000"/>
                  </a:schemeClr>
                </a:solidFill>
                <a:latin typeface="Arial" pitchFamily="34" charset="0"/>
                <a:cs typeface="Arial" pitchFamily="34" charset="0"/>
              </a:rPr>
              <a:t>Janvier et février</a:t>
            </a:r>
          </a:p>
          <a:p>
            <a:pPr algn="r"/>
            <a:r>
              <a:rPr lang="fr-CA" sz="1200" dirty="0">
                <a:solidFill>
                  <a:schemeClr val="bg2">
                    <a:lumMod val="50000"/>
                  </a:schemeClr>
                </a:solidFill>
                <a:latin typeface="Arial" pitchFamily="34" charset="0"/>
                <a:cs typeface="Arial" pitchFamily="34" charset="0"/>
              </a:rPr>
              <a:t>Planification budgétaire</a:t>
            </a:r>
          </a:p>
          <a:p>
            <a:pPr algn="r"/>
            <a:r>
              <a:rPr lang="fr-CA" sz="1200" dirty="0">
                <a:solidFill>
                  <a:schemeClr val="bg2">
                    <a:lumMod val="50000"/>
                  </a:schemeClr>
                </a:solidFill>
                <a:latin typeface="Arial" pitchFamily="34" charset="0"/>
                <a:cs typeface="Arial" pitchFamily="34" charset="0"/>
              </a:rPr>
              <a:t>de la prochaine année</a:t>
            </a:r>
          </a:p>
        </p:txBody>
      </p:sp>
      <p:cxnSp>
        <p:nvCxnSpPr>
          <p:cNvPr id="49" name="Connecteur droit 48"/>
          <p:cNvCxnSpPr/>
          <p:nvPr>
            <p:custDataLst>
              <p:tags r:id="rId7"/>
            </p:custDataLst>
          </p:nvPr>
        </p:nvCxnSpPr>
        <p:spPr>
          <a:xfrm>
            <a:off x="7010829" y="3857122"/>
            <a:ext cx="0" cy="792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51" name="ZoneTexte 50"/>
          <p:cNvSpPr txBox="1"/>
          <p:nvPr>
            <p:custDataLst>
              <p:tags r:id="rId8"/>
            </p:custDataLst>
          </p:nvPr>
        </p:nvSpPr>
        <p:spPr>
          <a:xfrm>
            <a:off x="4070575" y="5257573"/>
            <a:ext cx="3134191" cy="646331"/>
          </a:xfrm>
          <a:prstGeom prst="rect">
            <a:avLst/>
          </a:prstGeom>
          <a:noFill/>
        </p:spPr>
        <p:txBody>
          <a:bodyPr wrap="none" rtlCol="0">
            <a:spAutoFit/>
          </a:bodyPr>
          <a:lstStyle/>
          <a:p>
            <a:pPr algn="r"/>
            <a:r>
              <a:rPr lang="fr-CA" sz="1200" b="1" dirty="0">
                <a:solidFill>
                  <a:schemeClr val="tx1">
                    <a:lumMod val="50000"/>
                    <a:lumOff val="50000"/>
                  </a:schemeClr>
                </a:solidFill>
                <a:latin typeface="Arial" pitchFamily="34" charset="0"/>
                <a:cs typeface="Arial" pitchFamily="34" charset="0"/>
              </a:rPr>
              <a:t>Mi-janvier à mi-février</a:t>
            </a:r>
          </a:p>
          <a:p>
            <a:pPr algn="r"/>
            <a:r>
              <a:rPr lang="fr-CA" sz="1200" dirty="0">
                <a:solidFill>
                  <a:schemeClr val="bg2">
                    <a:lumMod val="50000"/>
                  </a:schemeClr>
                </a:solidFill>
                <a:latin typeface="Arial" pitchFamily="34" charset="0"/>
                <a:cs typeface="Arial" pitchFamily="34" charset="0"/>
              </a:rPr>
              <a:t>Rencontre pré-budgétaire avec la</a:t>
            </a:r>
          </a:p>
          <a:p>
            <a:pPr algn="r"/>
            <a:r>
              <a:rPr lang="fr-CA" sz="1200" dirty="0">
                <a:solidFill>
                  <a:schemeClr val="bg2">
                    <a:lumMod val="50000"/>
                  </a:schemeClr>
                </a:solidFill>
                <a:latin typeface="Arial" pitchFamily="34" charset="0"/>
                <a:cs typeface="Arial" pitchFamily="34" charset="0"/>
              </a:rPr>
              <a:t>Direction des budgets pour certaines unités</a:t>
            </a:r>
          </a:p>
        </p:txBody>
      </p:sp>
      <p:cxnSp>
        <p:nvCxnSpPr>
          <p:cNvPr id="52" name="Connecteur droit 51"/>
          <p:cNvCxnSpPr/>
          <p:nvPr>
            <p:custDataLst>
              <p:tags r:id="rId9"/>
            </p:custDataLst>
          </p:nvPr>
        </p:nvCxnSpPr>
        <p:spPr>
          <a:xfrm>
            <a:off x="7236296" y="3933056"/>
            <a:ext cx="0" cy="154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56" name="Tableau 55"/>
          <p:cNvGraphicFramePr>
            <a:graphicFrameLocks noGrp="1"/>
          </p:cNvGraphicFramePr>
          <p:nvPr>
            <p:custDataLst>
              <p:tags r:id="rId10"/>
            </p:custDataLst>
            <p:extLst>
              <p:ext uri="{D42A27DB-BD31-4B8C-83A1-F6EECF244321}">
                <p14:modId xmlns:p14="http://schemas.microsoft.com/office/powerpoint/2010/main" val="4248771178"/>
              </p:ext>
            </p:extLst>
          </p:nvPr>
        </p:nvGraphicFramePr>
        <p:xfrm>
          <a:off x="251520" y="3632909"/>
          <a:ext cx="8698236" cy="304800"/>
        </p:xfrm>
        <a:graphic>
          <a:graphicData uri="http://schemas.openxmlformats.org/drawingml/2006/table">
            <a:tbl>
              <a:tblPr/>
              <a:tblGrid>
                <a:gridCol w="724853">
                  <a:extLst>
                    <a:ext uri="{9D8B030D-6E8A-4147-A177-3AD203B41FA5}">
                      <a16:colId xmlns:a16="http://schemas.microsoft.com/office/drawing/2014/main" val="20000"/>
                    </a:ext>
                  </a:extLst>
                </a:gridCol>
                <a:gridCol w="724853">
                  <a:extLst>
                    <a:ext uri="{9D8B030D-6E8A-4147-A177-3AD203B41FA5}">
                      <a16:colId xmlns:a16="http://schemas.microsoft.com/office/drawing/2014/main" val="20001"/>
                    </a:ext>
                  </a:extLst>
                </a:gridCol>
                <a:gridCol w="724853">
                  <a:extLst>
                    <a:ext uri="{9D8B030D-6E8A-4147-A177-3AD203B41FA5}">
                      <a16:colId xmlns:a16="http://schemas.microsoft.com/office/drawing/2014/main" val="20002"/>
                    </a:ext>
                  </a:extLst>
                </a:gridCol>
                <a:gridCol w="724853">
                  <a:extLst>
                    <a:ext uri="{9D8B030D-6E8A-4147-A177-3AD203B41FA5}">
                      <a16:colId xmlns:a16="http://schemas.microsoft.com/office/drawing/2014/main" val="20003"/>
                    </a:ext>
                  </a:extLst>
                </a:gridCol>
                <a:gridCol w="724853">
                  <a:extLst>
                    <a:ext uri="{9D8B030D-6E8A-4147-A177-3AD203B41FA5}">
                      <a16:colId xmlns:a16="http://schemas.microsoft.com/office/drawing/2014/main" val="20004"/>
                    </a:ext>
                  </a:extLst>
                </a:gridCol>
                <a:gridCol w="724853">
                  <a:extLst>
                    <a:ext uri="{9D8B030D-6E8A-4147-A177-3AD203B41FA5}">
                      <a16:colId xmlns:a16="http://schemas.microsoft.com/office/drawing/2014/main" val="20005"/>
                    </a:ext>
                  </a:extLst>
                </a:gridCol>
                <a:gridCol w="724853">
                  <a:extLst>
                    <a:ext uri="{9D8B030D-6E8A-4147-A177-3AD203B41FA5}">
                      <a16:colId xmlns:a16="http://schemas.microsoft.com/office/drawing/2014/main" val="20006"/>
                    </a:ext>
                  </a:extLst>
                </a:gridCol>
                <a:gridCol w="724853">
                  <a:extLst>
                    <a:ext uri="{9D8B030D-6E8A-4147-A177-3AD203B41FA5}">
                      <a16:colId xmlns:a16="http://schemas.microsoft.com/office/drawing/2014/main" val="20007"/>
                    </a:ext>
                  </a:extLst>
                </a:gridCol>
                <a:gridCol w="724853">
                  <a:extLst>
                    <a:ext uri="{9D8B030D-6E8A-4147-A177-3AD203B41FA5}">
                      <a16:colId xmlns:a16="http://schemas.microsoft.com/office/drawing/2014/main" val="20008"/>
                    </a:ext>
                  </a:extLst>
                </a:gridCol>
                <a:gridCol w="724853">
                  <a:extLst>
                    <a:ext uri="{9D8B030D-6E8A-4147-A177-3AD203B41FA5}">
                      <a16:colId xmlns:a16="http://schemas.microsoft.com/office/drawing/2014/main" val="20009"/>
                    </a:ext>
                  </a:extLst>
                </a:gridCol>
                <a:gridCol w="724853">
                  <a:extLst>
                    <a:ext uri="{9D8B030D-6E8A-4147-A177-3AD203B41FA5}">
                      <a16:colId xmlns:a16="http://schemas.microsoft.com/office/drawing/2014/main" val="20010"/>
                    </a:ext>
                  </a:extLst>
                </a:gridCol>
                <a:gridCol w="724853">
                  <a:extLst>
                    <a:ext uri="{9D8B030D-6E8A-4147-A177-3AD203B41FA5}">
                      <a16:colId xmlns:a16="http://schemas.microsoft.com/office/drawing/2014/main" val="20011"/>
                    </a:ext>
                  </a:extLst>
                </a:gridCol>
              </a:tblGrid>
              <a:tr h="304800">
                <a:tc>
                  <a:txBody>
                    <a:bodyPr/>
                    <a:lstStyle/>
                    <a:p>
                      <a:pPr algn="ctr">
                        <a:lnSpc>
                          <a:spcPts val="1150"/>
                        </a:lnSpc>
                        <a:spcAft>
                          <a:spcPts val="900"/>
                        </a:spcAft>
                      </a:pPr>
                      <a:r>
                        <a:rPr lang="fr-CA" sz="1400" b="0" dirty="0">
                          <a:solidFill>
                            <a:schemeClr val="bg1"/>
                          </a:solidFill>
                          <a:latin typeface="Arial Black" pitchFamily="34" charset="0"/>
                          <a:ea typeface="Segoe UI"/>
                          <a:cs typeface="Arial"/>
                        </a:rPr>
                        <a:t>avril</a:t>
                      </a:r>
                    </a:p>
                  </a:txBody>
                  <a:tcPr marL="46082" marR="460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a:lnSpc>
                          <a:spcPts val="1150"/>
                        </a:lnSpc>
                        <a:spcAft>
                          <a:spcPts val="900"/>
                        </a:spcAft>
                      </a:pPr>
                      <a:r>
                        <a:rPr lang="fr-CA" sz="1400" b="0" dirty="0">
                          <a:solidFill>
                            <a:schemeClr val="bg1"/>
                          </a:solidFill>
                          <a:latin typeface="Arial Black" pitchFamily="34" charset="0"/>
                          <a:ea typeface="Segoe UI"/>
                          <a:cs typeface="Arial"/>
                        </a:rPr>
                        <a:t>mai</a:t>
                      </a:r>
                    </a:p>
                  </a:txBody>
                  <a:tcPr marL="46082" marR="460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a:lnSpc>
                          <a:spcPts val="1150"/>
                        </a:lnSpc>
                        <a:spcAft>
                          <a:spcPts val="900"/>
                        </a:spcAft>
                      </a:pPr>
                      <a:r>
                        <a:rPr lang="fr-CA" sz="1400" b="0" dirty="0">
                          <a:solidFill>
                            <a:schemeClr val="bg1"/>
                          </a:solidFill>
                          <a:latin typeface="Arial Black" pitchFamily="34" charset="0"/>
                          <a:ea typeface="Segoe UI"/>
                          <a:cs typeface="Arial"/>
                        </a:rPr>
                        <a:t>juin</a:t>
                      </a:r>
                    </a:p>
                  </a:txBody>
                  <a:tcPr marL="46082" marR="460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a:lnSpc>
                          <a:spcPts val="1150"/>
                        </a:lnSpc>
                        <a:spcAft>
                          <a:spcPts val="900"/>
                        </a:spcAft>
                      </a:pPr>
                      <a:r>
                        <a:rPr lang="fr-CA" sz="1400" b="0" dirty="0">
                          <a:solidFill>
                            <a:srgbClr val="FFFFFF"/>
                          </a:solidFill>
                          <a:latin typeface="Arial Black" pitchFamily="34" charset="0"/>
                          <a:ea typeface="Segoe UI"/>
                          <a:cs typeface="Arial"/>
                        </a:rPr>
                        <a:t>juillet</a:t>
                      </a:r>
                      <a:endParaRPr lang="fr-CA" sz="1400" b="0" dirty="0">
                        <a:latin typeface="Arial Black" pitchFamily="34" charset="0"/>
                        <a:ea typeface="Segoe UI"/>
                        <a:cs typeface="Arial"/>
                      </a:endParaRPr>
                    </a:p>
                  </a:txBody>
                  <a:tcPr marL="46082" marR="460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a:lnSpc>
                          <a:spcPts val="1150"/>
                        </a:lnSpc>
                        <a:spcAft>
                          <a:spcPts val="900"/>
                        </a:spcAft>
                      </a:pPr>
                      <a:r>
                        <a:rPr lang="fr-CA" sz="1400" b="0" dirty="0">
                          <a:solidFill>
                            <a:srgbClr val="FFFFFF"/>
                          </a:solidFill>
                          <a:latin typeface="Arial Black" pitchFamily="34" charset="0"/>
                          <a:ea typeface="Segoe UI"/>
                          <a:cs typeface="Arial"/>
                        </a:rPr>
                        <a:t>août</a:t>
                      </a:r>
                      <a:endParaRPr lang="fr-CA" sz="1400" b="0" dirty="0">
                        <a:latin typeface="Arial Black" pitchFamily="34" charset="0"/>
                        <a:ea typeface="Segoe UI"/>
                        <a:cs typeface="Arial"/>
                      </a:endParaRPr>
                    </a:p>
                  </a:txBody>
                  <a:tcPr marL="46082" marR="460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a:lnSpc>
                          <a:spcPts val="1150"/>
                        </a:lnSpc>
                        <a:spcAft>
                          <a:spcPts val="900"/>
                        </a:spcAft>
                      </a:pPr>
                      <a:r>
                        <a:rPr lang="fr-CA" sz="1400" b="0" dirty="0">
                          <a:solidFill>
                            <a:srgbClr val="FFFFFF"/>
                          </a:solidFill>
                          <a:latin typeface="Arial Black" pitchFamily="34" charset="0"/>
                          <a:ea typeface="Segoe UI"/>
                          <a:cs typeface="Arial"/>
                        </a:rPr>
                        <a:t>sept.</a:t>
                      </a:r>
                      <a:endParaRPr lang="fr-CA" sz="1400" b="0" dirty="0">
                        <a:latin typeface="Arial Black" pitchFamily="34" charset="0"/>
                        <a:ea typeface="Segoe UI"/>
                        <a:cs typeface="Arial"/>
                      </a:endParaRPr>
                    </a:p>
                  </a:txBody>
                  <a:tcPr marL="46082" marR="460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a:lnSpc>
                          <a:spcPts val="1150"/>
                        </a:lnSpc>
                        <a:spcAft>
                          <a:spcPts val="900"/>
                        </a:spcAft>
                      </a:pPr>
                      <a:r>
                        <a:rPr lang="fr-CA" sz="1400" b="0" dirty="0">
                          <a:solidFill>
                            <a:srgbClr val="FFFFFF"/>
                          </a:solidFill>
                          <a:latin typeface="Arial Black" pitchFamily="34" charset="0"/>
                          <a:ea typeface="Segoe UI"/>
                          <a:cs typeface="Arial"/>
                        </a:rPr>
                        <a:t>oct.</a:t>
                      </a:r>
                      <a:endParaRPr lang="fr-CA" sz="1400" b="0" dirty="0">
                        <a:latin typeface="Arial Black" pitchFamily="34" charset="0"/>
                        <a:ea typeface="Segoe UI"/>
                        <a:cs typeface="Arial"/>
                      </a:endParaRPr>
                    </a:p>
                  </a:txBody>
                  <a:tcPr marL="46082" marR="460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a:lnSpc>
                          <a:spcPts val="1150"/>
                        </a:lnSpc>
                        <a:spcAft>
                          <a:spcPts val="900"/>
                        </a:spcAft>
                      </a:pPr>
                      <a:r>
                        <a:rPr lang="fr-CA" sz="1400" b="0" dirty="0">
                          <a:solidFill>
                            <a:srgbClr val="FFFFFF"/>
                          </a:solidFill>
                          <a:latin typeface="Arial Black" pitchFamily="34" charset="0"/>
                          <a:ea typeface="Segoe UI"/>
                          <a:cs typeface="Arial"/>
                        </a:rPr>
                        <a:t>nov.</a:t>
                      </a:r>
                      <a:endParaRPr lang="fr-CA" sz="1400" b="0" dirty="0">
                        <a:latin typeface="Arial Black" pitchFamily="34" charset="0"/>
                        <a:ea typeface="Segoe UI"/>
                        <a:cs typeface="Arial"/>
                      </a:endParaRPr>
                    </a:p>
                  </a:txBody>
                  <a:tcPr marL="46082" marR="460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a:lnSpc>
                          <a:spcPts val="1150"/>
                        </a:lnSpc>
                        <a:spcAft>
                          <a:spcPts val="900"/>
                        </a:spcAft>
                      </a:pPr>
                      <a:r>
                        <a:rPr lang="fr-CA" sz="1400" b="0" dirty="0">
                          <a:solidFill>
                            <a:srgbClr val="FFFFFF"/>
                          </a:solidFill>
                          <a:latin typeface="Arial Black" pitchFamily="34" charset="0"/>
                          <a:ea typeface="Segoe UI"/>
                          <a:cs typeface="Arial"/>
                        </a:rPr>
                        <a:t>déc.</a:t>
                      </a:r>
                      <a:endParaRPr lang="fr-CA" sz="1400" b="0" dirty="0">
                        <a:latin typeface="Arial Black" pitchFamily="34" charset="0"/>
                        <a:ea typeface="Segoe UI"/>
                        <a:cs typeface="Arial"/>
                      </a:endParaRPr>
                    </a:p>
                  </a:txBody>
                  <a:tcPr marL="46082" marR="460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a:lnSpc>
                          <a:spcPts val="1150"/>
                        </a:lnSpc>
                        <a:spcAft>
                          <a:spcPts val="900"/>
                        </a:spcAft>
                      </a:pPr>
                      <a:r>
                        <a:rPr lang="fr-CA" sz="1400" b="0" dirty="0">
                          <a:solidFill>
                            <a:srgbClr val="FFFFFF"/>
                          </a:solidFill>
                          <a:latin typeface="Arial Black" pitchFamily="34" charset="0"/>
                          <a:ea typeface="Segoe UI"/>
                          <a:cs typeface="Arial"/>
                        </a:rPr>
                        <a:t>janv.</a:t>
                      </a:r>
                      <a:endParaRPr lang="fr-CA" sz="1400" b="0" dirty="0">
                        <a:latin typeface="Arial Black" pitchFamily="34" charset="0"/>
                        <a:ea typeface="Segoe UI"/>
                        <a:cs typeface="Arial"/>
                      </a:endParaRPr>
                    </a:p>
                  </a:txBody>
                  <a:tcPr marL="46082" marR="460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a:lnSpc>
                          <a:spcPts val="1150"/>
                        </a:lnSpc>
                        <a:spcAft>
                          <a:spcPts val="900"/>
                        </a:spcAft>
                      </a:pPr>
                      <a:r>
                        <a:rPr lang="fr-CA" sz="1400" b="0" dirty="0">
                          <a:solidFill>
                            <a:srgbClr val="FFFFFF"/>
                          </a:solidFill>
                          <a:latin typeface="Arial Black" pitchFamily="34" charset="0"/>
                          <a:ea typeface="Segoe UI"/>
                          <a:cs typeface="Arial"/>
                        </a:rPr>
                        <a:t>fév.</a:t>
                      </a:r>
                      <a:endParaRPr lang="fr-CA" sz="1400" b="0" dirty="0">
                        <a:latin typeface="Arial Black" pitchFamily="34" charset="0"/>
                        <a:ea typeface="Segoe UI"/>
                        <a:cs typeface="Arial"/>
                      </a:endParaRPr>
                    </a:p>
                  </a:txBody>
                  <a:tcPr marL="46082" marR="460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a:lnSpc>
                          <a:spcPts val="1150"/>
                        </a:lnSpc>
                        <a:spcAft>
                          <a:spcPts val="900"/>
                        </a:spcAft>
                      </a:pPr>
                      <a:r>
                        <a:rPr lang="fr-CA" sz="1400" b="0" dirty="0">
                          <a:solidFill>
                            <a:srgbClr val="FFFFFF"/>
                          </a:solidFill>
                          <a:latin typeface="Arial Black" pitchFamily="34" charset="0"/>
                          <a:ea typeface="Segoe UI"/>
                          <a:cs typeface="Arial"/>
                        </a:rPr>
                        <a:t>mars</a:t>
                      </a:r>
                      <a:endParaRPr lang="fr-CA" sz="1400" b="0" dirty="0">
                        <a:latin typeface="Arial Black" pitchFamily="34" charset="0"/>
                        <a:ea typeface="Segoe UI"/>
                        <a:cs typeface="Arial"/>
                      </a:endParaRPr>
                    </a:p>
                  </a:txBody>
                  <a:tcPr marL="46082" marR="460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bl>
          </a:graphicData>
        </a:graphic>
      </p:graphicFrame>
      <p:cxnSp>
        <p:nvCxnSpPr>
          <p:cNvPr id="58" name="Connecteur droit 57"/>
          <p:cNvCxnSpPr/>
          <p:nvPr>
            <p:custDataLst>
              <p:tags r:id="rId11"/>
            </p:custDataLst>
          </p:nvPr>
        </p:nvCxnSpPr>
        <p:spPr>
          <a:xfrm>
            <a:off x="6804248" y="2412800"/>
            <a:ext cx="0" cy="13527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59" name="ZoneTexte 58"/>
          <p:cNvSpPr txBox="1"/>
          <p:nvPr>
            <p:custDataLst>
              <p:tags r:id="rId12"/>
            </p:custDataLst>
          </p:nvPr>
        </p:nvSpPr>
        <p:spPr>
          <a:xfrm>
            <a:off x="4964071" y="2164325"/>
            <a:ext cx="1846980" cy="861774"/>
          </a:xfrm>
          <a:prstGeom prst="rect">
            <a:avLst/>
          </a:prstGeom>
          <a:noFill/>
        </p:spPr>
        <p:txBody>
          <a:bodyPr wrap="none" rtlCol="0">
            <a:spAutoFit/>
          </a:bodyPr>
          <a:lstStyle/>
          <a:p>
            <a:pPr algn="r"/>
            <a:r>
              <a:rPr lang="fr-CA" sz="1200" b="1" dirty="0">
                <a:solidFill>
                  <a:schemeClr val="tx1">
                    <a:lumMod val="50000"/>
                    <a:lumOff val="50000"/>
                  </a:schemeClr>
                </a:solidFill>
                <a:latin typeface="Arial" pitchFamily="34" charset="0"/>
                <a:cs typeface="Arial" pitchFamily="34" charset="0"/>
              </a:rPr>
              <a:t>Début janvier</a:t>
            </a:r>
          </a:p>
          <a:p>
            <a:pPr algn="r"/>
            <a:r>
              <a:rPr lang="fr-CA" sz="1200" dirty="0">
                <a:solidFill>
                  <a:schemeClr val="bg2">
                    <a:lumMod val="50000"/>
                  </a:schemeClr>
                </a:solidFill>
                <a:latin typeface="Arial" pitchFamily="34" charset="0"/>
                <a:cs typeface="Arial" pitchFamily="34" charset="0"/>
              </a:rPr>
              <a:t>Réalisations estimées 2</a:t>
            </a:r>
            <a:br>
              <a:rPr lang="fr-CA" sz="1200" dirty="0">
                <a:solidFill>
                  <a:schemeClr val="bg2">
                    <a:lumMod val="50000"/>
                  </a:schemeClr>
                </a:solidFill>
                <a:latin typeface="Arial" pitchFamily="34" charset="0"/>
                <a:cs typeface="Arial" pitchFamily="34" charset="0"/>
              </a:rPr>
            </a:br>
            <a:r>
              <a:rPr lang="fr-CA" sz="1200" dirty="0">
                <a:solidFill>
                  <a:schemeClr val="bg2">
                    <a:lumMod val="50000"/>
                  </a:schemeClr>
                </a:solidFill>
                <a:latin typeface="Arial" pitchFamily="34" charset="0"/>
                <a:cs typeface="Arial" pitchFamily="34" charset="0"/>
              </a:rPr>
              <a:t>en date du 31 décembre</a:t>
            </a:r>
          </a:p>
          <a:p>
            <a:endParaRPr lang="fr-CA" sz="1400" dirty="0">
              <a:solidFill>
                <a:schemeClr val="tx2"/>
              </a:solidFill>
              <a:latin typeface="Arial" pitchFamily="34" charset="0"/>
              <a:cs typeface="Arial" pitchFamily="34" charset="0"/>
            </a:endParaRPr>
          </a:p>
        </p:txBody>
      </p:sp>
      <p:cxnSp>
        <p:nvCxnSpPr>
          <p:cNvPr id="61" name="Connecteur droit 60"/>
          <p:cNvCxnSpPr/>
          <p:nvPr>
            <p:custDataLst>
              <p:tags r:id="rId13"/>
            </p:custDataLst>
          </p:nvPr>
        </p:nvCxnSpPr>
        <p:spPr>
          <a:xfrm>
            <a:off x="8892480" y="2636838"/>
            <a:ext cx="0" cy="104783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62" name="ZoneTexte 61"/>
          <p:cNvSpPr txBox="1"/>
          <p:nvPr>
            <p:custDataLst>
              <p:tags r:id="rId14"/>
            </p:custDataLst>
          </p:nvPr>
        </p:nvSpPr>
        <p:spPr>
          <a:xfrm>
            <a:off x="7524328" y="2381979"/>
            <a:ext cx="1209870" cy="830997"/>
          </a:xfrm>
          <a:prstGeom prst="rect">
            <a:avLst/>
          </a:prstGeom>
          <a:noFill/>
        </p:spPr>
        <p:txBody>
          <a:bodyPr wrap="square" rtlCol="0">
            <a:spAutoFit/>
          </a:bodyPr>
          <a:lstStyle/>
          <a:p>
            <a:pPr algn="r"/>
            <a:r>
              <a:rPr lang="fr-CA" sz="1200" b="1" dirty="0">
                <a:solidFill>
                  <a:schemeClr val="accent2">
                    <a:lumMod val="75000"/>
                  </a:schemeClr>
                </a:solidFill>
                <a:latin typeface="Arial" pitchFamily="34" charset="0"/>
                <a:cs typeface="Arial" pitchFamily="34" charset="0"/>
              </a:rPr>
              <a:t>31 mars</a:t>
            </a:r>
          </a:p>
          <a:p>
            <a:pPr algn="r"/>
            <a:r>
              <a:rPr lang="fr-CA" sz="1200" dirty="0">
                <a:latin typeface="Arial" pitchFamily="34" charset="0"/>
                <a:cs typeface="Arial" pitchFamily="34" charset="0"/>
              </a:rPr>
              <a:t>Fin d’exercice</a:t>
            </a:r>
          </a:p>
          <a:p>
            <a:pPr algn="r"/>
            <a:r>
              <a:rPr lang="fr-CA" sz="1200" dirty="0">
                <a:latin typeface="Arial" pitchFamily="34" charset="0"/>
                <a:cs typeface="Arial" pitchFamily="34" charset="0"/>
              </a:rPr>
              <a:t>pour les fonds</a:t>
            </a:r>
          </a:p>
          <a:p>
            <a:pPr algn="r"/>
            <a:r>
              <a:rPr lang="fr-CA" sz="1200" dirty="0">
                <a:latin typeface="Arial" pitchFamily="34" charset="0"/>
                <a:cs typeface="Arial" pitchFamily="34" charset="0"/>
              </a:rPr>
              <a:t>de recherche</a:t>
            </a:r>
          </a:p>
        </p:txBody>
      </p:sp>
      <p:sp>
        <p:nvSpPr>
          <p:cNvPr id="67" name="ZoneTexte 66"/>
          <p:cNvSpPr txBox="1"/>
          <p:nvPr>
            <p:custDataLst>
              <p:tags r:id="rId15"/>
            </p:custDataLst>
          </p:nvPr>
        </p:nvSpPr>
        <p:spPr>
          <a:xfrm>
            <a:off x="222834" y="2164755"/>
            <a:ext cx="1326004" cy="830997"/>
          </a:xfrm>
          <a:prstGeom prst="rect">
            <a:avLst/>
          </a:prstGeom>
          <a:noFill/>
        </p:spPr>
        <p:txBody>
          <a:bodyPr wrap="none" rtlCol="0">
            <a:spAutoFit/>
          </a:bodyPr>
          <a:lstStyle/>
          <a:p>
            <a:r>
              <a:rPr lang="fr-CA" sz="1200" b="1" dirty="0">
                <a:solidFill>
                  <a:schemeClr val="accent2">
                    <a:lumMod val="75000"/>
                  </a:schemeClr>
                </a:solidFill>
                <a:latin typeface="Arial" pitchFamily="34" charset="0"/>
                <a:cs typeface="Arial" pitchFamily="34" charset="0"/>
              </a:rPr>
              <a:t>1</a:t>
            </a:r>
            <a:r>
              <a:rPr lang="fr-CA" sz="1200" b="1" baseline="30000" dirty="0">
                <a:solidFill>
                  <a:schemeClr val="accent2">
                    <a:lumMod val="75000"/>
                  </a:schemeClr>
                </a:solidFill>
                <a:latin typeface="Arial" pitchFamily="34" charset="0"/>
                <a:cs typeface="Arial" pitchFamily="34" charset="0"/>
              </a:rPr>
              <a:t>er</a:t>
            </a:r>
            <a:r>
              <a:rPr lang="fr-CA" sz="1200" b="1" dirty="0">
                <a:solidFill>
                  <a:schemeClr val="accent2">
                    <a:lumMod val="75000"/>
                  </a:schemeClr>
                </a:solidFill>
                <a:latin typeface="Arial" pitchFamily="34" charset="0"/>
                <a:cs typeface="Arial" pitchFamily="34" charset="0"/>
              </a:rPr>
              <a:t> avril</a:t>
            </a:r>
          </a:p>
          <a:p>
            <a:r>
              <a:rPr lang="fr-CA" sz="1200" dirty="0">
                <a:latin typeface="Arial" pitchFamily="34" charset="0"/>
                <a:cs typeface="Arial" pitchFamily="34" charset="0"/>
              </a:rPr>
              <a:t>Début d’exercice</a:t>
            </a:r>
          </a:p>
          <a:p>
            <a:r>
              <a:rPr lang="fr-CA" sz="1200" dirty="0">
                <a:latin typeface="Arial" pitchFamily="34" charset="0"/>
                <a:cs typeface="Arial" pitchFamily="34" charset="0"/>
              </a:rPr>
              <a:t>pour les fonds </a:t>
            </a:r>
          </a:p>
          <a:p>
            <a:r>
              <a:rPr lang="fr-CA" sz="1200" dirty="0">
                <a:latin typeface="Arial" pitchFamily="34" charset="0"/>
                <a:cs typeface="Arial" pitchFamily="34" charset="0"/>
              </a:rPr>
              <a:t>de recherche</a:t>
            </a:r>
          </a:p>
        </p:txBody>
      </p:sp>
      <p:cxnSp>
        <p:nvCxnSpPr>
          <p:cNvPr id="68" name="Connecteur droit 67"/>
          <p:cNvCxnSpPr/>
          <p:nvPr>
            <p:custDataLst>
              <p:tags r:id="rId16"/>
            </p:custDataLst>
          </p:nvPr>
        </p:nvCxnSpPr>
        <p:spPr>
          <a:xfrm>
            <a:off x="266959" y="2420647"/>
            <a:ext cx="0" cy="13527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70" name="ZoneTexte 69"/>
          <p:cNvSpPr txBox="1"/>
          <p:nvPr>
            <p:custDataLst>
              <p:tags r:id="rId17"/>
            </p:custDataLst>
          </p:nvPr>
        </p:nvSpPr>
        <p:spPr>
          <a:xfrm>
            <a:off x="251520" y="4334244"/>
            <a:ext cx="1212029" cy="1569660"/>
          </a:xfrm>
          <a:prstGeom prst="rect">
            <a:avLst/>
          </a:prstGeom>
          <a:noFill/>
        </p:spPr>
        <p:txBody>
          <a:bodyPr wrap="square" rtlCol="0">
            <a:spAutoFit/>
          </a:bodyPr>
          <a:lstStyle/>
          <a:p>
            <a:r>
              <a:rPr lang="fr-CA" sz="1200" b="1" dirty="0">
                <a:solidFill>
                  <a:schemeClr val="accent2">
                    <a:lumMod val="75000"/>
                  </a:schemeClr>
                </a:solidFill>
                <a:latin typeface="Arial" pitchFamily="34" charset="0"/>
                <a:cs typeface="Arial" pitchFamily="34" charset="0"/>
              </a:rPr>
              <a:t>Début avril</a:t>
            </a:r>
          </a:p>
          <a:p>
            <a:r>
              <a:rPr lang="fr-CA" sz="1200" dirty="0">
                <a:latin typeface="Arial" pitchFamily="34" charset="0"/>
                <a:cs typeface="Arial" pitchFamily="34" charset="0"/>
              </a:rPr>
              <a:t>Période de fermeture des livres</a:t>
            </a:r>
            <a:br>
              <a:rPr lang="fr-CA" sz="1200" dirty="0">
                <a:latin typeface="Arial" pitchFamily="34" charset="0"/>
                <a:cs typeface="Arial" pitchFamily="34" charset="0"/>
              </a:rPr>
            </a:br>
            <a:r>
              <a:rPr lang="fr-CA" sz="1200" dirty="0">
                <a:latin typeface="Arial" pitchFamily="34" charset="0"/>
                <a:cs typeface="Arial" pitchFamily="34" charset="0"/>
              </a:rPr>
              <a:t>de l’exercice financier de recherche précédant</a:t>
            </a:r>
          </a:p>
        </p:txBody>
      </p:sp>
      <p:cxnSp>
        <p:nvCxnSpPr>
          <p:cNvPr id="71" name="Connecteur droit 70"/>
          <p:cNvCxnSpPr/>
          <p:nvPr>
            <p:custDataLst>
              <p:tags r:id="rId18"/>
            </p:custDataLst>
          </p:nvPr>
        </p:nvCxnSpPr>
        <p:spPr>
          <a:xfrm>
            <a:off x="278035" y="3933056"/>
            <a:ext cx="0" cy="59106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Parenthèse fermante 2"/>
          <p:cNvSpPr/>
          <p:nvPr>
            <p:custDataLst>
              <p:tags r:id="rId19"/>
            </p:custDataLst>
          </p:nvPr>
        </p:nvSpPr>
        <p:spPr>
          <a:xfrm rot="5400000">
            <a:off x="1349032" y="3195587"/>
            <a:ext cx="325256" cy="1800198"/>
          </a:xfrm>
          <a:prstGeom prst="rightBracket">
            <a:avLst>
              <a:gd name="adj" fmla="val 4150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cxnSp>
        <p:nvCxnSpPr>
          <p:cNvPr id="21" name="Connecteur droit 20"/>
          <p:cNvCxnSpPr/>
          <p:nvPr>
            <p:custDataLst>
              <p:tags r:id="rId20"/>
            </p:custDataLst>
          </p:nvPr>
        </p:nvCxnSpPr>
        <p:spPr>
          <a:xfrm>
            <a:off x="1548838" y="4264103"/>
            <a:ext cx="0" cy="59106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2" name="ZoneTexte 21"/>
          <p:cNvSpPr txBox="1"/>
          <p:nvPr>
            <p:custDataLst>
              <p:tags r:id="rId21"/>
            </p:custDataLst>
          </p:nvPr>
        </p:nvSpPr>
        <p:spPr>
          <a:xfrm>
            <a:off x="1506798" y="4437112"/>
            <a:ext cx="1913074" cy="830997"/>
          </a:xfrm>
          <a:prstGeom prst="rect">
            <a:avLst/>
          </a:prstGeom>
          <a:noFill/>
        </p:spPr>
        <p:txBody>
          <a:bodyPr wrap="square" rtlCol="0">
            <a:spAutoFit/>
          </a:bodyPr>
          <a:lstStyle/>
          <a:p>
            <a:r>
              <a:rPr lang="fr-CA" sz="1200" b="1" dirty="0">
                <a:solidFill>
                  <a:schemeClr val="accent2">
                    <a:lumMod val="75000"/>
                  </a:schemeClr>
                </a:solidFill>
                <a:latin typeface="Arial" pitchFamily="34" charset="0"/>
                <a:cs typeface="Arial" pitchFamily="34" charset="0"/>
              </a:rPr>
              <a:t>De mi-avril à fin-juin</a:t>
            </a:r>
          </a:p>
          <a:p>
            <a:r>
              <a:rPr lang="fr-CA" sz="1200" dirty="0">
                <a:latin typeface="Arial" pitchFamily="34" charset="0"/>
                <a:cs typeface="Arial" pitchFamily="34" charset="0"/>
              </a:rPr>
              <a:t>Période intensive de production des rapports financiers &gt; 3000</a:t>
            </a:r>
          </a:p>
        </p:txBody>
      </p:sp>
      <p:cxnSp>
        <p:nvCxnSpPr>
          <p:cNvPr id="23" name="Connecteur droit 22"/>
          <p:cNvCxnSpPr/>
          <p:nvPr>
            <p:custDataLst>
              <p:tags r:id="rId22"/>
            </p:custDataLst>
          </p:nvPr>
        </p:nvCxnSpPr>
        <p:spPr>
          <a:xfrm>
            <a:off x="7740352" y="3933056"/>
            <a:ext cx="0" cy="129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4" name="ZoneTexte 23"/>
          <p:cNvSpPr txBox="1"/>
          <p:nvPr>
            <p:custDataLst>
              <p:tags r:id="rId23"/>
            </p:custDataLst>
          </p:nvPr>
        </p:nvSpPr>
        <p:spPr>
          <a:xfrm>
            <a:off x="7308304" y="4869160"/>
            <a:ext cx="1325714" cy="1384995"/>
          </a:xfrm>
          <a:prstGeom prst="rect">
            <a:avLst/>
          </a:prstGeom>
          <a:noFill/>
        </p:spPr>
        <p:txBody>
          <a:bodyPr wrap="square" rtlCol="0">
            <a:spAutoFit/>
          </a:bodyPr>
          <a:lstStyle/>
          <a:p>
            <a:pPr algn="r"/>
            <a:r>
              <a:rPr lang="fr-CA" sz="1200" b="1" dirty="0">
                <a:solidFill>
                  <a:schemeClr val="tx2"/>
                </a:solidFill>
                <a:latin typeface="Arial" pitchFamily="34" charset="0"/>
                <a:cs typeface="Arial" pitchFamily="34" charset="0"/>
              </a:rPr>
              <a:t>Mi- février </a:t>
            </a:r>
            <a:br>
              <a:rPr lang="fr-CA" sz="1200" b="1" dirty="0">
                <a:solidFill>
                  <a:schemeClr val="tx2"/>
                </a:solidFill>
                <a:latin typeface="Arial" pitchFamily="34" charset="0"/>
                <a:cs typeface="Arial" pitchFamily="34" charset="0"/>
              </a:rPr>
            </a:br>
            <a:r>
              <a:rPr lang="fr-CA" sz="1200" b="1" dirty="0">
                <a:solidFill>
                  <a:schemeClr val="tx2"/>
                </a:solidFill>
                <a:latin typeface="Arial" pitchFamily="34" charset="0"/>
                <a:cs typeface="Arial" pitchFamily="34" charset="0"/>
              </a:rPr>
              <a:t>à fin mars</a:t>
            </a:r>
          </a:p>
          <a:p>
            <a:pPr algn="r"/>
            <a:r>
              <a:rPr lang="fr-CA" sz="1200" dirty="0">
                <a:solidFill>
                  <a:srgbClr val="FF0000"/>
                </a:solidFill>
                <a:latin typeface="Arial" pitchFamily="34" charset="0"/>
                <a:cs typeface="Arial" pitchFamily="34" charset="0"/>
              </a:rPr>
              <a:t>Suggéré</a:t>
            </a:r>
            <a:r>
              <a:rPr lang="fr-CA" sz="1200" dirty="0">
                <a:latin typeface="Arial" pitchFamily="34" charset="0"/>
                <a:cs typeface="Arial" pitchFamily="34" charset="0"/>
              </a:rPr>
              <a:t> : revue administrative des projets de recherche par les unités</a:t>
            </a:r>
          </a:p>
        </p:txBody>
      </p:sp>
      <p:sp>
        <p:nvSpPr>
          <p:cNvPr id="25" name="ZoneTexte 24"/>
          <p:cNvSpPr txBox="1"/>
          <p:nvPr>
            <p:custDataLst>
              <p:tags r:id="rId24"/>
            </p:custDataLst>
          </p:nvPr>
        </p:nvSpPr>
        <p:spPr>
          <a:xfrm>
            <a:off x="222348" y="1381576"/>
            <a:ext cx="6653908" cy="344582"/>
          </a:xfrm>
          <a:prstGeom prst="rect">
            <a:avLst/>
          </a:prstGeom>
          <a:noFill/>
        </p:spPr>
        <p:txBody>
          <a:bodyPr wrap="square" rtlCol="0">
            <a:spAutoFit/>
          </a:bodyPr>
          <a:lstStyle/>
          <a:p>
            <a:pPr>
              <a:lnSpc>
                <a:spcPct val="80000"/>
              </a:lnSpc>
              <a:spcBef>
                <a:spcPts val="1200"/>
              </a:spcBef>
              <a:spcAft>
                <a:spcPts val="1200"/>
              </a:spcAft>
              <a:buSzPct val="75000"/>
            </a:pPr>
            <a:r>
              <a:rPr lang="fr-CA" sz="2000" dirty="0">
                <a:solidFill>
                  <a:schemeClr val="accent2">
                    <a:lumMod val="50000"/>
                  </a:schemeClr>
                </a:solidFill>
                <a:latin typeface="Arial Black" pitchFamily="34" charset="0"/>
                <a:cs typeface="Arial" pitchFamily="34" charset="0"/>
              </a:rPr>
              <a:t>Cycle de vie d’une année financière</a:t>
            </a:r>
          </a:p>
        </p:txBody>
      </p:sp>
      <p:sp>
        <p:nvSpPr>
          <p:cNvPr id="4" name="Espace réservé du numéro de diapositive 3"/>
          <p:cNvSpPr>
            <a:spLocks noGrp="1"/>
          </p:cNvSpPr>
          <p:nvPr>
            <p:ph type="sldNum" sz="quarter" idx="11"/>
            <p:custDataLst>
              <p:tags r:id="rId25"/>
            </p:custDataLst>
          </p:nvPr>
        </p:nvSpPr>
        <p:spPr/>
        <p:txBody>
          <a:bodyPr/>
          <a:lstStyle/>
          <a:p>
            <a:fld id="{BC872325-CFE1-4496-83BC-FAAC16177CF3}" type="slidenum">
              <a:rPr lang="fr-CA" smtClean="0">
                <a:solidFill>
                  <a:prstClr val="black">
                    <a:tint val="75000"/>
                  </a:prstClr>
                </a:solidFill>
              </a:rPr>
              <a:pPr/>
              <a:t>72</a:t>
            </a:fld>
            <a:endParaRPr lang="fr-CA" dirty="0">
              <a:solidFill>
                <a:prstClr val="black">
                  <a:tint val="75000"/>
                </a:prstClr>
              </a:solidFill>
            </a:endParaRPr>
          </a:p>
        </p:txBody>
      </p:sp>
      <p:sp>
        <p:nvSpPr>
          <p:cNvPr id="28" name="ZoneTexte 27"/>
          <p:cNvSpPr txBox="1"/>
          <p:nvPr>
            <p:custDataLst>
              <p:tags r:id="rId26"/>
            </p:custDataLst>
          </p:nvPr>
        </p:nvSpPr>
        <p:spPr>
          <a:xfrm>
            <a:off x="1507555" y="5229200"/>
            <a:ext cx="1913074" cy="830997"/>
          </a:xfrm>
          <a:prstGeom prst="rect">
            <a:avLst/>
          </a:prstGeom>
          <a:noFill/>
        </p:spPr>
        <p:txBody>
          <a:bodyPr wrap="square" rtlCol="0">
            <a:spAutoFit/>
          </a:bodyPr>
          <a:lstStyle/>
          <a:p>
            <a:r>
              <a:rPr lang="fr-CA" sz="1200" dirty="0">
                <a:latin typeface="Arial" pitchFamily="34" charset="0"/>
                <a:cs typeface="Arial" pitchFamily="34" charset="0"/>
              </a:rPr>
              <a:t>Saisir les factures des hôpitaux sur des projets CRSNG dès réception </a:t>
            </a:r>
            <a:br>
              <a:rPr lang="fr-CA" sz="1200" dirty="0">
                <a:latin typeface="Arial" pitchFamily="34" charset="0"/>
                <a:cs typeface="Arial" pitchFamily="34" charset="0"/>
              </a:rPr>
            </a:br>
            <a:r>
              <a:rPr lang="fr-CA" sz="1200" dirty="0">
                <a:latin typeface="Arial" pitchFamily="34" charset="0"/>
                <a:cs typeface="Arial" pitchFamily="34" charset="0"/>
              </a:rPr>
              <a:t>(le jour même)</a:t>
            </a:r>
          </a:p>
        </p:txBody>
      </p:sp>
      <p:cxnSp>
        <p:nvCxnSpPr>
          <p:cNvPr id="29" name="Connecteur droit 28"/>
          <p:cNvCxnSpPr/>
          <p:nvPr>
            <p:custDataLst>
              <p:tags r:id="rId27"/>
            </p:custDataLst>
          </p:nvPr>
        </p:nvCxnSpPr>
        <p:spPr>
          <a:xfrm flipH="1">
            <a:off x="6624229" y="4649122"/>
            <a:ext cx="386601"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8331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1"/>
          <p:cNvSpPr>
            <a:spLocks noGrp="1"/>
          </p:cNvSpPr>
          <p:nvPr>
            <p:ph type="subTitle" idx="1"/>
            <p:custDataLst>
              <p:tags r:id="rId1"/>
            </p:custDataLst>
          </p:nvPr>
        </p:nvSpPr>
        <p:spPr>
          <a:xfrm>
            <a:off x="1350301" y="2601017"/>
            <a:ext cx="4979335" cy="3024336"/>
          </a:xfrm>
        </p:spPr>
        <p:txBody>
          <a:bodyPr>
            <a:noAutofit/>
          </a:bodyPr>
          <a:lstStyle/>
          <a:p>
            <a:pPr marL="0" indent="0">
              <a:spcBef>
                <a:spcPts val="600"/>
              </a:spcBef>
              <a:spcAft>
                <a:spcPts val="300"/>
              </a:spcAft>
              <a:buNone/>
            </a:pPr>
            <a:r>
              <a:rPr lang="fr-CA" sz="1800" dirty="0">
                <a:solidFill>
                  <a:schemeClr val="accent2">
                    <a:lumMod val="50000"/>
                  </a:schemeClr>
                </a:solidFill>
                <a:latin typeface="Arial" panose="020B0604020202020204" pitchFamily="34" charset="0"/>
              </a:rPr>
              <a:t>Dépenses liées à la rémunération</a:t>
            </a:r>
          </a:p>
          <a:p>
            <a:pPr marL="0" indent="0">
              <a:spcBef>
                <a:spcPts val="600"/>
              </a:spcBef>
              <a:spcAft>
                <a:spcPts val="300"/>
              </a:spcAft>
              <a:buNone/>
            </a:pPr>
            <a:r>
              <a:rPr lang="fr-CA" sz="1800" dirty="0">
                <a:solidFill>
                  <a:schemeClr val="accent2">
                    <a:lumMod val="50000"/>
                  </a:schemeClr>
                </a:solidFill>
                <a:latin typeface="Arial" panose="020B0604020202020204" pitchFamily="34" charset="0"/>
              </a:rPr>
              <a:t>Frais de déplacement et de séjour</a:t>
            </a:r>
          </a:p>
          <a:p>
            <a:pPr marL="0" indent="0">
              <a:spcBef>
                <a:spcPts val="600"/>
              </a:spcBef>
              <a:spcAft>
                <a:spcPts val="300"/>
              </a:spcAft>
              <a:buNone/>
            </a:pPr>
            <a:r>
              <a:rPr lang="fr-CA" sz="1800" dirty="0">
                <a:solidFill>
                  <a:schemeClr val="accent2">
                    <a:lumMod val="50000"/>
                  </a:schemeClr>
                </a:solidFill>
                <a:latin typeface="Arial" panose="020B0604020202020204" pitchFamily="34" charset="0"/>
              </a:rPr>
              <a:t>Congés sabbatiques</a:t>
            </a:r>
          </a:p>
          <a:p>
            <a:pPr marL="0" indent="0">
              <a:spcBef>
                <a:spcPts val="600"/>
              </a:spcBef>
              <a:spcAft>
                <a:spcPts val="300"/>
              </a:spcAft>
              <a:buNone/>
            </a:pPr>
            <a:r>
              <a:rPr lang="fr-CA" sz="1800" dirty="0">
                <a:solidFill>
                  <a:schemeClr val="accent2">
                    <a:lumMod val="50000"/>
                  </a:schemeClr>
                </a:solidFill>
                <a:latin typeface="Arial" panose="020B0604020202020204" pitchFamily="34" charset="0"/>
              </a:rPr>
              <a:t>Matériel et fournitures</a:t>
            </a:r>
          </a:p>
          <a:p>
            <a:pPr marL="0" indent="0">
              <a:spcBef>
                <a:spcPts val="600"/>
              </a:spcBef>
              <a:spcAft>
                <a:spcPts val="300"/>
              </a:spcAft>
              <a:buNone/>
            </a:pPr>
            <a:r>
              <a:rPr lang="fr-CA" sz="1800" dirty="0">
                <a:solidFill>
                  <a:schemeClr val="accent2">
                    <a:lumMod val="50000"/>
                  </a:schemeClr>
                </a:solidFill>
                <a:latin typeface="Arial" panose="020B0604020202020204" pitchFamily="34" charset="0"/>
              </a:rPr>
              <a:t>Ordinateurs et communications électroniques</a:t>
            </a:r>
          </a:p>
          <a:p>
            <a:pPr marL="0" indent="0">
              <a:spcBef>
                <a:spcPts val="600"/>
              </a:spcBef>
              <a:spcAft>
                <a:spcPts val="300"/>
              </a:spcAft>
              <a:buNone/>
            </a:pPr>
            <a:r>
              <a:rPr lang="fr-CA" sz="1800" dirty="0">
                <a:solidFill>
                  <a:schemeClr val="accent2">
                    <a:lumMod val="50000"/>
                  </a:schemeClr>
                </a:solidFill>
                <a:latin typeface="Arial" panose="020B0604020202020204" pitchFamily="34" charset="0"/>
              </a:rPr>
              <a:t>Diffusion des résultats de la recherche</a:t>
            </a:r>
          </a:p>
          <a:p>
            <a:pPr marL="0" indent="0">
              <a:spcBef>
                <a:spcPts val="600"/>
              </a:spcBef>
              <a:spcAft>
                <a:spcPts val="300"/>
              </a:spcAft>
              <a:buNone/>
            </a:pPr>
            <a:r>
              <a:rPr lang="fr-CA" sz="1800" dirty="0">
                <a:solidFill>
                  <a:schemeClr val="accent2">
                    <a:lumMod val="50000"/>
                  </a:schemeClr>
                </a:solidFill>
                <a:latin typeface="Arial" panose="020B0604020202020204" pitchFamily="34" charset="0"/>
              </a:rPr>
              <a:t>Services et dépenses diverses</a:t>
            </a:r>
          </a:p>
        </p:txBody>
      </p:sp>
      <p:sp>
        <p:nvSpPr>
          <p:cNvPr id="3" name="Titre 2"/>
          <p:cNvSpPr>
            <a:spLocks noGrp="1"/>
          </p:cNvSpPr>
          <p:nvPr>
            <p:ph type="ctrTitle"/>
            <p:custDataLst>
              <p:tags r:id="rId2"/>
            </p:custDataLst>
          </p:nvPr>
        </p:nvSpPr>
        <p:spPr>
          <a:xfrm>
            <a:off x="1331640" y="1772816"/>
            <a:ext cx="6062194" cy="972000"/>
          </a:xfrm>
        </p:spPr>
        <p:txBody>
          <a:bodyPr>
            <a:noAutofit/>
          </a:bodyPr>
          <a:lstStyle/>
          <a:p>
            <a:r>
              <a:rPr lang="fr-CA" sz="4400" dirty="0"/>
              <a:t>Dépenses admissibles</a:t>
            </a:r>
          </a:p>
        </p:txBody>
      </p:sp>
      <p:sp>
        <p:nvSpPr>
          <p:cNvPr id="2" name="Espace réservé du numéro de diapositive 1"/>
          <p:cNvSpPr>
            <a:spLocks noGrp="1"/>
          </p:cNvSpPr>
          <p:nvPr>
            <p:ph type="sldNum" sz="quarter" idx="4"/>
            <p:custDataLst>
              <p:tags r:id="rId3"/>
            </p:custDataLst>
          </p:nvPr>
        </p:nvSpPr>
        <p:spPr/>
        <p:txBody>
          <a:bodyPr/>
          <a:lstStyle/>
          <a:p>
            <a:fld id="{BC872325-CFE1-4496-83BC-FAAC16177CF3}" type="slidenum">
              <a:rPr lang="fr-CA" smtClean="0">
                <a:solidFill>
                  <a:prstClr val="black">
                    <a:tint val="75000"/>
                  </a:prstClr>
                </a:solidFill>
              </a:rPr>
              <a:pPr/>
              <a:t>73</a:t>
            </a:fld>
            <a:endParaRPr lang="fr-CA" dirty="0">
              <a:solidFill>
                <a:prstClr val="black">
                  <a:tint val="75000"/>
                </a:prstClr>
              </a:solidFill>
            </a:endParaRPr>
          </a:p>
        </p:txBody>
      </p:sp>
    </p:spTree>
    <p:extLst>
      <p:ext uri="{BB962C8B-B14F-4D97-AF65-F5344CB8AC3E}">
        <p14:creationId xmlns:p14="http://schemas.microsoft.com/office/powerpoint/2010/main" val="59430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17883" y="2492897"/>
            <a:ext cx="5531544" cy="3456384"/>
          </a:xfrm>
        </p:spPr>
        <p:txBody>
          <a:bodyPr>
            <a:normAutofit/>
          </a:bodyPr>
          <a:lstStyle/>
          <a:p>
            <a:pPr marL="342900" indent="-342900">
              <a:buFont typeface="Arial" panose="020B0604020202020204" pitchFamily="34" charset="0"/>
              <a:buChar char="•"/>
            </a:pPr>
            <a:endParaRPr lang="fr-CA" dirty="0"/>
          </a:p>
        </p:txBody>
      </p:sp>
      <p:sp>
        <p:nvSpPr>
          <p:cNvPr id="3" name="Espace réservé du numéro de diapositive 2"/>
          <p:cNvSpPr>
            <a:spLocks noGrp="1"/>
          </p:cNvSpPr>
          <p:nvPr>
            <p:ph type="sldNum" sz="quarter" idx="11"/>
          </p:nvPr>
        </p:nvSpPr>
        <p:spPr/>
        <p:txBody>
          <a:bodyPr/>
          <a:lstStyle/>
          <a:p>
            <a:fld id="{BC872325-CFE1-4496-83BC-FAAC16177CF3}" type="slidenum">
              <a:rPr lang="fr-CA" smtClean="0">
                <a:solidFill>
                  <a:prstClr val="black">
                    <a:tint val="75000"/>
                  </a:prstClr>
                </a:solidFill>
              </a:rPr>
              <a:pPr/>
              <a:t>74</a:t>
            </a:fld>
            <a:endParaRPr lang="fr-CA" dirty="0">
              <a:solidFill>
                <a:prstClr val="black">
                  <a:tint val="75000"/>
                </a:prstClr>
              </a:solidFill>
            </a:endParaRPr>
          </a:p>
        </p:txBody>
      </p:sp>
      <p:sp>
        <p:nvSpPr>
          <p:cNvPr id="4" name="Titre 3"/>
          <p:cNvSpPr>
            <a:spLocks noGrp="1"/>
          </p:cNvSpPr>
          <p:nvPr>
            <p:ph type="title"/>
          </p:nvPr>
        </p:nvSpPr>
        <p:spPr>
          <a:xfrm>
            <a:off x="1017883" y="1610400"/>
            <a:ext cx="7560000" cy="431968"/>
          </a:xfrm>
        </p:spPr>
        <p:txBody>
          <a:bodyPr/>
          <a:lstStyle/>
          <a:p>
            <a:r>
              <a:rPr lang="fr-CA" sz="2400" dirty="0"/>
              <a:t>Admissibilité des dépenses – règle générale</a:t>
            </a:r>
            <a:br>
              <a:rPr lang="fr-CA" sz="2400" dirty="0"/>
            </a:br>
            <a:r>
              <a:rPr lang="fr-CA" dirty="0"/>
              <a:t/>
            </a:r>
            <a:br>
              <a:rPr lang="fr-CA" dirty="0"/>
            </a:br>
            <a:endParaRPr lang="fr-CA" dirty="0"/>
          </a:p>
        </p:txBody>
      </p:sp>
      <p:sp>
        <p:nvSpPr>
          <p:cNvPr id="5" name="Rectangle 4"/>
          <p:cNvSpPr/>
          <p:nvPr/>
        </p:nvSpPr>
        <p:spPr>
          <a:xfrm>
            <a:off x="6549427" y="2348881"/>
            <a:ext cx="2088232" cy="3744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7" name="Image 6">
            <a:extLst>
              <a:ext uri="{FF2B5EF4-FFF2-40B4-BE49-F238E27FC236}">
                <a16:creationId xmlns:a16="http://schemas.microsoft.com/office/drawing/2014/main" id="{32C2C175-3C5C-4393-8D06-C556B0E443DE}"/>
              </a:ext>
            </a:extLst>
          </p:cNvPr>
          <p:cNvPicPr/>
          <p:nvPr/>
        </p:nvPicPr>
        <p:blipFill>
          <a:blip r:embed="rId3"/>
          <a:stretch>
            <a:fillRect/>
          </a:stretch>
        </p:blipFill>
        <p:spPr>
          <a:xfrm>
            <a:off x="734930" y="2419168"/>
            <a:ext cx="7782023" cy="2594008"/>
          </a:xfrm>
          <a:prstGeom prst="rect">
            <a:avLst/>
          </a:prstGeom>
        </p:spPr>
      </p:pic>
    </p:spTree>
    <p:extLst>
      <p:ext uri="{BB962C8B-B14F-4D97-AF65-F5344CB8AC3E}">
        <p14:creationId xmlns:p14="http://schemas.microsoft.com/office/powerpoint/2010/main" val="390837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17883" y="2492897"/>
            <a:ext cx="5531544" cy="3456384"/>
          </a:xfrm>
        </p:spPr>
        <p:txBody>
          <a:bodyPr>
            <a:normAutofit/>
          </a:bodyPr>
          <a:lstStyle/>
          <a:p>
            <a:pPr marL="342900" indent="-342900">
              <a:buFont typeface="Arial" panose="020B0604020202020204" pitchFamily="34" charset="0"/>
              <a:buChar char="•"/>
            </a:pPr>
            <a:r>
              <a:rPr lang="fr-CA" dirty="0"/>
              <a:t>Certains programmes restreignent la liste des dépenses admissibles, même si généralement on peut se fier aux règles générale du</a:t>
            </a:r>
            <a:r>
              <a:rPr lang="fr-CA" b="1" dirty="0"/>
              <a:t> Guide d’administration financière </a:t>
            </a:r>
            <a:r>
              <a:rPr lang="fr-CA" dirty="0"/>
              <a:t>des trois organismes fédéraux (ex: </a:t>
            </a:r>
            <a:r>
              <a:rPr lang="fr-CA" dirty="0">
                <a:hlinkClick r:id="rId3"/>
              </a:rPr>
              <a:t>OIR</a:t>
            </a:r>
            <a:r>
              <a:rPr lang="fr-CA" dirty="0"/>
              <a:t>) et des Règles générales communes des Fonds de recherche québécois.</a:t>
            </a:r>
          </a:p>
          <a:p>
            <a:pPr marL="342900" indent="-342900">
              <a:buFont typeface="Arial" panose="020B0604020202020204" pitchFamily="34" charset="0"/>
              <a:buChar char="•"/>
            </a:pPr>
            <a:r>
              <a:rPr lang="fr-CA" dirty="0"/>
              <a:t>Particulièrement vrai au Québec :</a:t>
            </a:r>
          </a:p>
          <a:p>
            <a:pPr marL="609600" lvl="1" indent="-342900">
              <a:buFont typeface="Arial" panose="020B0604020202020204" pitchFamily="34" charset="0"/>
              <a:buChar char="•"/>
            </a:pPr>
            <a:r>
              <a:rPr lang="fr-CA" dirty="0">
                <a:hlinkClick r:id="rId4"/>
              </a:rPr>
              <a:t>FRQNT</a:t>
            </a:r>
            <a:endParaRPr lang="fr-CA" dirty="0"/>
          </a:p>
          <a:p>
            <a:pPr marL="609600" lvl="1" indent="-342900">
              <a:buFont typeface="Arial" panose="020B0604020202020204" pitchFamily="34" charset="0"/>
              <a:buChar char="•"/>
            </a:pPr>
            <a:r>
              <a:rPr lang="fr-CA" dirty="0">
                <a:hlinkClick r:id="rId5"/>
              </a:rPr>
              <a:t>FRQSC</a:t>
            </a:r>
            <a:endParaRPr lang="fr-CA" dirty="0"/>
          </a:p>
          <a:p>
            <a:pPr marL="609600" lvl="1" indent="-342900">
              <a:buFont typeface="Arial" panose="020B0604020202020204" pitchFamily="34" charset="0"/>
              <a:buChar char="•"/>
            </a:pPr>
            <a:r>
              <a:rPr lang="fr-CA" dirty="0">
                <a:hlinkClick r:id="rId6"/>
              </a:rPr>
              <a:t>FRQS</a:t>
            </a:r>
            <a:endParaRPr lang="fr-CA" dirty="0"/>
          </a:p>
          <a:p>
            <a:pPr marL="342900" indent="-342900">
              <a:buFont typeface="Arial" panose="020B0604020202020204" pitchFamily="34" charset="0"/>
              <a:buChar char="•"/>
            </a:pPr>
            <a:endParaRPr lang="fr-CA" dirty="0"/>
          </a:p>
        </p:txBody>
      </p:sp>
      <p:sp>
        <p:nvSpPr>
          <p:cNvPr id="3" name="Espace réservé du numéro de diapositive 2"/>
          <p:cNvSpPr>
            <a:spLocks noGrp="1"/>
          </p:cNvSpPr>
          <p:nvPr>
            <p:ph type="sldNum" sz="quarter" idx="11"/>
          </p:nvPr>
        </p:nvSpPr>
        <p:spPr/>
        <p:txBody>
          <a:bodyPr/>
          <a:lstStyle/>
          <a:p>
            <a:fld id="{BC872325-CFE1-4496-83BC-FAAC16177CF3}" type="slidenum">
              <a:rPr lang="fr-CA" smtClean="0">
                <a:solidFill>
                  <a:prstClr val="black">
                    <a:tint val="75000"/>
                  </a:prstClr>
                </a:solidFill>
              </a:rPr>
              <a:pPr/>
              <a:t>75</a:t>
            </a:fld>
            <a:endParaRPr lang="fr-CA" dirty="0">
              <a:solidFill>
                <a:prstClr val="black">
                  <a:tint val="75000"/>
                </a:prstClr>
              </a:solidFill>
            </a:endParaRPr>
          </a:p>
        </p:txBody>
      </p:sp>
      <p:sp>
        <p:nvSpPr>
          <p:cNvPr id="4" name="Titre 3"/>
          <p:cNvSpPr>
            <a:spLocks noGrp="1"/>
          </p:cNvSpPr>
          <p:nvPr>
            <p:ph type="title"/>
          </p:nvPr>
        </p:nvSpPr>
        <p:spPr>
          <a:xfrm>
            <a:off x="1017883" y="1610400"/>
            <a:ext cx="7560000" cy="431968"/>
          </a:xfrm>
        </p:spPr>
        <p:txBody>
          <a:bodyPr/>
          <a:lstStyle/>
          <a:p>
            <a:r>
              <a:rPr lang="fr-CA" sz="2400" dirty="0"/>
              <a:t>Admissibilité des dépenses selon les programmes</a:t>
            </a:r>
            <a:r>
              <a:rPr lang="fr-CA" dirty="0"/>
              <a:t/>
            </a:r>
            <a:br>
              <a:rPr lang="fr-CA" dirty="0"/>
            </a:br>
            <a:endParaRPr lang="fr-CA" dirty="0"/>
          </a:p>
        </p:txBody>
      </p:sp>
      <p:sp>
        <p:nvSpPr>
          <p:cNvPr id="5" name="Rectangle 4"/>
          <p:cNvSpPr/>
          <p:nvPr/>
        </p:nvSpPr>
        <p:spPr>
          <a:xfrm>
            <a:off x="6549427" y="2348881"/>
            <a:ext cx="2088232" cy="3744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 name="Imag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40152" y="4191925"/>
            <a:ext cx="2852056" cy="1901371"/>
          </a:xfrm>
          <a:prstGeom prst="rect">
            <a:avLst/>
          </a:prstGeom>
        </p:spPr>
      </p:pic>
    </p:spTree>
    <p:extLst>
      <p:ext uri="{BB962C8B-B14F-4D97-AF65-F5344CB8AC3E}">
        <p14:creationId xmlns:p14="http://schemas.microsoft.com/office/powerpoint/2010/main" val="3173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1087681" y="2132856"/>
            <a:ext cx="7560000" cy="383574"/>
          </a:xfrm>
        </p:spPr>
        <p:txBody>
          <a:bodyPr/>
          <a:lstStyle/>
          <a:p>
            <a:r>
              <a:rPr lang="fr-CA" sz="1800" dirty="0"/>
              <a:t>Rappel des principes généraux : coûts directs de la recherche.</a:t>
            </a:r>
          </a:p>
          <a:p>
            <a:endParaRPr lang="fr-CA" sz="2000" dirty="0"/>
          </a:p>
        </p:txBody>
      </p:sp>
      <p:sp>
        <p:nvSpPr>
          <p:cNvPr id="3" name="Titre 2"/>
          <p:cNvSpPr>
            <a:spLocks noGrp="1"/>
          </p:cNvSpPr>
          <p:nvPr>
            <p:ph type="title"/>
            <p:custDataLst>
              <p:tags r:id="rId2"/>
            </p:custDataLst>
          </p:nvPr>
        </p:nvSpPr>
        <p:spPr>
          <a:xfrm>
            <a:off x="1064874" y="1556792"/>
            <a:ext cx="7560000" cy="431968"/>
          </a:xfrm>
        </p:spPr>
        <p:txBody>
          <a:bodyPr/>
          <a:lstStyle/>
          <a:p>
            <a:r>
              <a:rPr lang="fr-CA" dirty="0"/>
              <a:t>Dépenses liées à la rémunération</a:t>
            </a:r>
          </a:p>
        </p:txBody>
      </p:sp>
      <p:graphicFrame>
        <p:nvGraphicFramePr>
          <p:cNvPr id="4" name="Tableau 3"/>
          <p:cNvGraphicFramePr>
            <a:graphicFrameLocks noGrp="1"/>
          </p:cNvGraphicFramePr>
          <p:nvPr>
            <p:custDataLst>
              <p:tags r:id="rId3"/>
            </p:custDataLst>
            <p:extLst>
              <p:ext uri="{D42A27DB-BD31-4B8C-83A1-F6EECF244321}">
                <p14:modId xmlns:p14="http://schemas.microsoft.com/office/powerpoint/2010/main" val="871488195"/>
              </p:ext>
            </p:extLst>
          </p:nvPr>
        </p:nvGraphicFramePr>
        <p:xfrm>
          <a:off x="1115616" y="2537696"/>
          <a:ext cx="7272808" cy="3729092"/>
        </p:xfrm>
        <a:graphic>
          <a:graphicData uri="http://schemas.openxmlformats.org/drawingml/2006/table">
            <a:tbl>
              <a:tblPr firstRow="1" bandRow="1">
                <a:tableStyleId>{5C22544A-7EE6-4342-B048-85BDC9FD1C3A}</a:tableStyleId>
              </a:tblPr>
              <a:tblGrid>
                <a:gridCol w="3046571">
                  <a:extLst>
                    <a:ext uri="{9D8B030D-6E8A-4147-A177-3AD203B41FA5}">
                      <a16:colId xmlns:a16="http://schemas.microsoft.com/office/drawing/2014/main" val="20000"/>
                    </a:ext>
                  </a:extLst>
                </a:gridCol>
                <a:gridCol w="4226237">
                  <a:extLst>
                    <a:ext uri="{9D8B030D-6E8A-4147-A177-3AD203B41FA5}">
                      <a16:colId xmlns:a16="http://schemas.microsoft.com/office/drawing/2014/main" val="20001"/>
                    </a:ext>
                  </a:extLst>
                </a:gridCol>
              </a:tblGrid>
              <a:tr h="358005">
                <a:tc>
                  <a:txBody>
                    <a:bodyPr/>
                    <a:lstStyle/>
                    <a:p>
                      <a:r>
                        <a:rPr lang="fr-CA" b="0" dirty="0"/>
                        <a:t>Admissible</a:t>
                      </a:r>
                    </a:p>
                  </a:txBody>
                  <a:tcPr>
                    <a:solidFill>
                      <a:schemeClr val="tx2"/>
                    </a:solidFill>
                  </a:tcPr>
                </a:tc>
                <a:tc>
                  <a:txBody>
                    <a:bodyPr/>
                    <a:lstStyle/>
                    <a:p>
                      <a:r>
                        <a:rPr lang="fr-CA" b="0" dirty="0"/>
                        <a:t>Non admissible</a:t>
                      </a:r>
                    </a:p>
                  </a:txBody>
                  <a:tcPr>
                    <a:solidFill>
                      <a:schemeClr val="tx2"/>
                    </a:solidFill>
                  </a:tcPr>
                </a:tc>
                <a:extLst>
                  <a:ext uri="{0D108BD9-81ED-4DB2-BD59-A6C34878D82A}">
                    <a16:rowId xmlns:a16="http://schemas.microsoft.com/office/drawing/2014/main" val="10000"/>
                  </a:ext>
                </a:extLst>
              </a:tr>
              <a:tr h="3363332">
                <a:tc>
                  <a:txBody>
                    <a:bodyPr/>
                    <a:lstStyle/>
                    <a:p>
                      <a:pPr marL="285750" indent="-285750">
                        <a:lnSpc>
                          <a:spcPct val="85000"/>
                        </a:lnSpc>
                        <a:spcBef>
                          <a:spcPts val="200"/>
                        </a:spcBef>
                        <a:spcAft>
                          <a:spcPts val="200"/>
                        </a:spcAft>
                        <a:buFont typeface="Arial" panose="020B0604020202020204" pitchFamily="34" charset="0"/>
                        <a:buChar char="•"/>
                      </a:pPr>
                      <a:r>
                        <a:rPr lang="fr-CA" dirty="0"/>
                        <a:t>Salaires du personnel de recherche</a:t>
                      </a:r>
                    </a:p>
                    <a:p>
                      <a:pPr marL="285750" marR="0" indent="-285750" algn="l" defTabSz="914400" rtl="0" eaLnBrk="1" fontAlgn="auto" latinLnBrk="0" hangingPunct="1">
                        <a:lnSpc>
                          <a:spcPct val="85000"/>
                        </a:lnSpc>
                        <a:spcBef>
                          <a:spcPts val="200"/>
                        </a:spcBef>
                        <a:spcAft>
                          <a:spcPts val="200"/>
                        </a:spcAft>
                        <a:buClrTx/>
                        <a:buSzTx/>
                        <a:buFont typeface="Arial" panose="020B0604020202020204" pitchFamily="34" charset="0"/>
                        <a:buChar char="•"/>
                        <a:tabLst/>
                        <a:defRPr/>
                      </a:pPr>
                      <a:r>
                        <a:rPr lang="fr-CA" baseline="0" dirty="0"/>
                        <a:t>Avantages sociaux non forfaitaires</a:t>
                      </a:r>
                      <a:endParaRPr lang="fr-CA" dirty="0"/>
                    </a:p>
                    <a:p>
                      <a:pPr marL="285750" indent="-285750">
                        <a:lnSpc>
                          <a:spcPct val="85000"/>
                        </a:lnSpc>
                        <a:spcBef>
                          <a:spcPts val="200"/>
                        </a:spcBef>
                        <a:spcAft>
                          <a:spcPts val="200"/>
                        </a:spcAft>
                        <a:buFont typeface="Arial" panose="020B0604020202020204" pitchFamily="34" charset="0"/>
                        <a:buChar char="•"/>
                      </a:pPr>
                      <a:r>
                        <a:rPr lang="fr-CA" dirty="0"/>
                        <a:t>Allocation</a:t>
                      </a:r>
                      <a:r>
                        <a:rPr lang="fr-CA" baseline="0" dirty="0"/>
                        <a:t> de recherche</a:t>
                      </a:r>
                    </a:p>
                    <a:p>
                      <a:pPr marL="285750" indent="-285750">
                        <a:lnSpc>
                          <a:spcPct val="85000"/>
                        </a:lnSpc>
                        <a:spcBef>
                          <a:spcPts val="200"/>
                        </a:spcBef>
                        <a:spcAft>
                          <a:spcPts val="200"/>
                        </a:spcAft>
                        <a:buFont typeface="Arial" panose="020B0604020202020204" pitchFamily="34" charset="0"/>
                        <a:buChar char="•"/>
                      </a:pPr>
                      <a:r>
                        <a:rPr lang="fr-CA" sz="1800" kern="1200" dirty="0">
                          <a:solidFill>
                            <a:schemeClr val="dk1"/>
                          </a:solidFill>
                          <a:latin typeface="+mn-lt"/>
                          <a:ea typeface="+mn-ea"/>
                          <a:cs typeface="+mn-cs"/>
                        </a:rPr>
                        <a:t>Honoraires de conférenciers invités et d’experts-conseils</a:t>
                      </a:r>
                    </a:p>
                    <a:p>
                      <a:pPr marL="285750" indent="-285750">
                        <a:lnSpc>
                          <a:spcPct val="85000"/>
                        </a:lnSpc>
                        <a:spcBef>
                          <a:spcPts val="200"/>
                        </a:spcBef>
                        <a:spcAft>
                          <a:spcPts val="200"/>
                        </a:spcAft>
                        <a:buFont typeface="Arial" panose="020B0604020202020204" pitchFamily="34" charset="0"/>
                        <a:buChar char="•"/>
                      </a:pPr>
                      <a:r>
                        <a:rPr lang="fr-CA" baseline="0" dirty="0"/>
                        <a:t>Sommes versées aux participants à la recherche</a:t>
                      </a:r>
                    </a:p>
                    <a:p>
                      <a:pPr marL="285750" indent="-285750">
                        <a:lnSpc>
                          <a:spcPct val="85000"/>
                        </a:lnSpc>
                        <a:spcBef>
                          <a:spcPts val="200"/>
                        </a:spcBef>
                        <a:spcAft>
                          <a:spcPts val="200"/>
                        </a:spcAft>
                        <a:buFont typeface="Arial" panose="020B0604020202020204" pitchFamily="34" charset="0"/>
                        <a:buChar char="•"/>
                      </a:pPr>
                      <a:r>
                        <a:rPr lang="fr-CA" dirty="0"/>
                        <a:t>Travail de bureau lié à la recherche</a:t>
                      </a:r>
                    </a:p>
                  </a:txBody>
                  <a:tcPr>
                    <a:solidFill>
                      <a:schemeClr val="accent1">
                        <a:lumMod val="20000"/>
                        <a:lumOff val="80000"/>
                      </a:schemeClr>
                    </a:solidFill>
                  </a:tcPr>
                </a:tc>
                <a:tc>
                  <a:txBody>
                    <a:bodyPr/>
                    <a:lstStyle/>
                    <a:p>
                      <a:pPr marL="285750" indent="-285750">
                        <a:lnSpc>
                          <a:spcPct val="85000"/>
                        </a:lnSpc>
                        <a:spcBef>
                          <a:spcPts val="200"/>
                        </a:spcBef>
                        <a:spcAft>
                          <a:spcPts val="200"/>
                        </a:spcAft>
                        <a:buFont typeface="Arial" panose="020B0604020202020204" pitchFamily="34" charset="0"/>
                        <a:buChar char="•"/>
                      </a:pPr>
                      <a:r>
                        <a:rPr lang="fr-CA" dirty="0"/>
                        <a:t>Toute</a:t>
                      </a:r>
                      <a:r>
                        <a:rPr lang="fr-CA" baseline="0" dirty="0"/>
                        <a:t> forme de rémunération au titulaire de recherche (sauf les Chaires </a:t>
                      </a:r>
                      <a:r>
                        <a:rPr lang="fr-CA" sz="1800" kern="1200" baseline="0" dirty="0">
                          <a:solidFill>
                            <a:schemeClr val="dk1"/>
                          </a:solidFill>
                          <a:latin typeface="+mn-lt"/>
                          <a:ea typeface="+mn-ea"/>
                          <a:cs typeface="+mn-cs"/>
                        </a:rPr>
                        <a:t>du Canada, les directeurs scientifiques des RCE et les titulaires de subvention de centres de recherche FRQS)</a:t>
                      </a:r>
                    </a:p>
                    <a:p>
                      <a:pPr marL="285750" indent="-285750">
                        <a:spcBef>
                          <a:spcPts val="200"/>
                        </a:spcBef>
                        <a:spcAft>
                          <a:spcPts val="200"/>
                        </a:spcAft>
                        <a:buFont typeface="Arial" panose="020B0604020202020204" pitchFamily="34" charset="0"/>
                        <a:buChar char="•"/>
                      </a:pPr>
                      <a:r>
                        <a:rPr lang="fr-CA" baseline="0" dirty="0"/>
                        <a:t>Avantages sociaux sur les allocations</a:t>
                      </a:r>
                    </a:p>
                    <a:p>
                      <a:pPr marL="285750" indent="-285750">
                        <a:spcBef>
                          <a:spcPts val="200"/>
                        </a:spcBef>
                        <a:spcAft>
                          <a:spcPts val="200"/>
                        </a:spcAft>
                        <a:buFont typeface="Arial" panose="020B0604020202020204" pitchFamily="34" charset="0"/>
                        <a:buChar char="•"/>
                      </a:pPr>
                      <a:r>
                        <a:rPr lang="fr-CA" baseline="0" dirty="0"/>
                        <a:t>Indemnités de départ</a:t>
                      </a:r>
                    </a:p>
                    <a:p>
                      <a:pPr marL="285750" indent="-285750">
                        <a:spcBef>
                          <a:spcPts val="200"/>
                        </a:spcBef>
                        <a:spcAft>
                          <a:spcPts val="200"/>
                        </a:spcAft>
                        <a:buFont typeface="Arial" panose="020B0604020202020204" pitchFamily="34" charset="0"/>
                        <a:buChar char="•"/>
                      </a:pPr>
                      <a:r>
                        <a:rPr lang="fr-CA" baseline="0" dirty="0"/>
                        <a:t>Frais de soutenance de thèse</a:t>
                      </a:r>
                    </a:p>
                    <a:p>
                      <a:pPr marL="285750" indent="-285750">
                        <a:spcBef>
                          <a:spcPts val="200"/>
                        </a:spcBef>
                        <a:spcAft>
                          <a:spcPts val="200"/>
                        </a:spcAft>
                        <a:buFont typeface="Arial" panose="020B0604020202020204" pitchFamily="34" charset="0"/>
                        <a:buChar char="•"/>
                      </a:pPr>
                      <a:r>
                        <a:rPr lang="fr-CA" baseline="0" dirty="0"/>
                        <a:t>Honoraires d’examinateurs externes</a:t>
                      </a:r>
                    </a:p>
                    <a:p>
                      <a:pPr marL="285750" indent="-285750">
                        <a:lnSpc>
                          <a:spcPct val="85000"/>
                        </a:lnSpc>
                        <a:spcBef>
                          <a:spcPts val="200"/>
                        </a:spcBef>
                        <a:spcAft>
                          <a:spcPts val="200"/>
                        </a:spcAft>
                        <a:buFont typeface="Arial" panose="020B0604020202020204" pitchFamily="34" charset="0"/>
                        <a:buChar char="•"/>
                      </a:pPr>
                      <a:r>
                        <a:rPr lang="fr-CA" baseline="0" dirty="0"/>
                        <a:t>Honoraires de consultation versés à un collègue d’université ou d’établissement québécois</a:t>
                      </a:r>
                    </a:p>
                  </a:txBody>
                  <a:tcP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5" name="Espace réservé du numéro de diapositive 4"/>
          <p:cNvSpPr>
            <a:spLocks noGrp="1"/>
          </p:cNvSpPr>
          <p:nvPr>
            <p:ph type="sldNum" sz="quarter" idx="11"/>
            <p:custDataLst>
              <p:tags r:id="rId4"/>
            </p:custDataLst>
          </p:nvPr>
        </p:nvSpPr>
        <p:spPr/>
        <p:txBody>
          <a:bodyPr/>
          <a:lstStyle/>
          <a:p>
            <a:fld id="{BC872325-CFE1-4496-83BC-FAAC16177CF3}" type="slidenum">
              <a:rPr lang="fr-CA" smtClean="0">
                <a:solidFill>
                  <a:prstClr val="black">
                    <a:tint val="75000"/>
                  </a:prstClr>
                </a:solidFill>
              </a:rPr>
              <a:pPr/>
              <a:t>76</a:t>
            </a:fld>
            <a:endParaRPr lang="fr-CA" dirty="0">
              <a:solidFill>
                <a:prstClr val="black">
                  <a:tint val="75000"/>
                </a:prstClr>
              </a:solidFill>
            </a:endParaRPr>
          </a:p>
        </p:txBody>
      </p:sp>
      <p:pic>
        <p:nvPicPr>
          <p:cNvPr id="7" name="Image 6">
            <a:extLst>
              <a:ext uri="{FF2B5EF4-FFF2-40B4-BE49-F238E27FC236}">
                <a16:creationId xmlns:a16="http://schemas.microsoft.com/office/drawing/2014/main" id="{DD98331E-FDC7-4E68-B633-30EFE39E4810}"/>
              </a:ext>
            </a:extLst>
          </p:cNvPr>
          <p:cNvPicPr/>
          <p:nvPr/>
        </p:nvPicPr>
        <p:blipFill rotWithShape="1">
          <a:blip r:embed="rId7"/>
          <a:srcRect l="3491" r="3992"/>
          <a:stretch/>
        </p:blipFill>
        <p:spPr>
          <a:xfrm>
            <a:off x="5220072" y="83278"/>
            <a:ext cx="3816424" cy="1375034"/>
          </a:xfrm>
          <a:prstGeom prst="rect">
            <a:avLst/>
          </a:prstGeom>
          <a:ln>
            <a:solidFill>
              <a:srgbClr val="004397"/>
            </a:solidFill>
          </a:ln>
        </p:spPr>
      </p:pic>
    </p:spTree>
    <p:extLst>
      <p:ext uri="{BB962C8B-B14F-4D97-AF65-F5344CB8AC3E}">
        <p14:creationId xmlns:p14="http://schemas.microsoft.com/office/powerpoint/2010/main" val="42880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custDataLst>
              <p:tags r:id="rId2"/>
            </p:custDataLst>
          </p:nvPr>
        </p:nvSpPr>
        <p:spPr>
          <a:xfrm>
            <a:off x="0" y="31380"/>
            <a:ext cx="7560000" cy="431968"/>
          </a:xfrm>
        </p:spPr>
        <p:txBody>
          <a:bodyPr/>
          <a:lstStyle/>
          <a:p>
            <a:r>
              <a:rPr lang="en-CA" sz="2800" dirty="0">
                <a:solidFill>
                  <a:schemeClr val="accent2">
                    <a:lumMod val="50000"/>
                  </a:schemeClr>
                </a:solidFill>
              </a:rPr>
              <a:t>Please make your selection...</a:t>
            </a:r>
          </a:p>
        </p:txBody>
      </p:sp>
      <p:sp>
        <p:nvSpPr>
          <p:cNvPr id="3" name="TPAnswers"/>
          <p:cNvSpPr>
            <a:spLocks noGrp="1"/>
          </p:cNvSpPr>
          <p:nvPr>
            <p:ph type="body" idx="1"/>
            <p:custDataLst>
              <p:tags r:id="rId3"/>
            </p:custDataLst>
          </p:nvPr>
        </p:nvSpPr>
        <p:spPr>
          <a:xfrm>
            <a:off x="1043608" y="4869160"/>
            <a:ext cx="4680520" cy="864096"/>
          </a:xfrm>
        </p:spPr>
        <p:txBody>
          <a:bodyPr>
            <a:noAutofit/>
          </a:bodyPr>
          <a:lstStyle/>
          <a:p>
            <a:pPr marL="457200" indent="-457200">
              <a:lnSpc>
                <a:spcPct val="100000"/>
              </a:lnSpc>
              <a:spcBef>
                <a:spcPct val="20000"/>
              </a:spcBef>
              <a:buFontTx/>
              <a:buAutoNum type="arabicPeriod"/>
            </a:pPr>
            <a:r>
              <a:rPr lang="fr-CA" sz="2000" dirty="0"/>
              <a:t>Oui</a:t>
            </a:r>
          </a:p>
          <a:p>
            <a:pPr marL="457200" indent="-457200">
              <a:lnSpc>
                <a:spcPct val="100000"/>
              </a:lnSpc>
              <a:spcBef>
                <a:spcPct val="20000"/>
              </a:spcBef>
              <a:buFontTx/>
              <a:buAutoNum type="arabicPeriod"/>
            </a:pPr>
            <a:r>
              <a:rPr lang="fr-CA" sz="2000" dirty="0"/>
              <a:t>Non</a:t>
            </a:r>
          </a:p>
        </p:txBody>
      </p:sp>
      <p:sp>
        <p:nvSpPr>
          <p:cNvPr id="13" name="Rectangle 12"/>
          <p:cNvSpPr/>
          <p:nvPr>
            <p:custDataLst>
              <p:tags r:id="rId4"/>
            </p:custDataLst>
          </p:nvPr>
        </p:nvSpPr>
        <p:spPr>
          <a:xfrm>
            <a:off x="1042988" y="1628800"/>
            <a:ext cx="7416105" cy="3265509"/>
          </a:xfrm>
          <a:prstGeom prst="rect">
            <a:avLst/>
          </a:prstGeom>
        </p:spPr>
        <p:txBody>
          <a:bodyPr wrap="square">
            <a:spAutoFit/>
          </a:bodyPr>
          <a:lstStyle/>
          <a:p>
            <a:pPr lvl="0">
              <a:lnSpc>
                <a:spcPct val="90000"/>
              </a:lnSpc>
              <a:spcBef>
                <a:spcPts val="600"/>
              </a:spcBef>
              <a:spcAft>
                <a:spcPts val="600"/>
              </a:spcAft>
            </a:pPr>
            <a:r>
              <a:rPr lang="fr-CA" dirty="0"/>
              <a:t>Un chercheur fait préparer une saisie </a:t>
            </a:r>
            <a:r>
              <a:rPr lang="fr-CA" b="1" dirty="0"/>
              <a:t>Paiement externe – fournisseur sans BC </a:t>
            </a:r>
            <a:r>
              <a:rPr lang="fr-CA" dirty="0"/>
              <a:t>pour des honoraires professionnels sur services rendus à la recherche par une compagnie dans laquelle il est actionnaire majoritaire.</a:t>
            </a:r>
          </a:p>
          <a:p>
            <a:pPr lvl="0">
              <a:lnSpc>
                <a:spcPct val="90000"/>
              </a:lnSpc>
              <a:spcBef>
                <a:spcPts val="600"/>
              </a:spcBef>
              <a:spcAft>
                <a:spcPts val="600"/>
              </a:spcAft>
            </a:pPr>
            <a:r>
              <a:rPr lang="fr-CA" dirty="0"/>
              <a:t>La compagnie est la seule au Canada qui possède les équipements nécessaires pour mener à bien sa recherche, dit-il. Vous avez deux témoins qui confirment que les analyses ont vraiment eu lieu.</a:t>
            </a:r>
          </a:p>
          <a:p>
            <a:pPr lvl="0"/>
            <a:endParaRPr lang="fr-CA" dirty="0"/>
          </a:p>
          <a:p>
            <a:pPr lvl="0"/>
            <a:r>
              <a:rPr lang="fr-CA" sz="2000" b="1" dirty="0">
                <a:solidFill>
                  <a:schemeClr val="tx2">
                    <a:lumMod val="50000"/>
                  </a:schemeClr>
                </a:solidFill>
              </a:rPr>
              <a:t>Pouvez-vous passer cette dépense </a:t>
            </a:r>
          </a:p>
          <a:p>
            <a:pPr lvl="0"/>
            <a:r>
              <a:rPr lang="fr-CA" sz="2000" b="1" dirty="0">
                <a:solidFill>
                  <a:schemeClr val="tx2">
                    <a:lumMod val="50000"/>
                  </a:schemeClr>
                </a:solidFill>
              </a:rPr>
              <a:t>à même une subvention fédérale? </a:t>
            </a:r>
          </a:p>
          <a:p>
            <a:pPr lvl="0"/>
            <a:r>
              <a:rPr lang="fr-CA" dirty="0">
                <a:solidFill>
                  <a:schemeClr val="tx2"/>
                </a:solidFill>
              </a:rPr>
              <a:t>(voir grille GAFTO # 16 – </a:t>
            </a:r>
            <a:r>
              <a:rPr lang="fr-CA" i="1" dirty="0">
                <a:solidFill>
                  <a:schemeClr val="tx2"/>
                </a:solidFill>
              </a:rPr>
              <a:t>Ne procurer aucun profit personnel aux membres de l’équipe de recherche</a:t>
            </a:r>
            <a:r>
              <a:rPr lang="fr-CA" dirty="0">
                <a:solidFill>
                  <a:schemeClr val="tx2"/>
                </a:solidFill>
              </a:rPr>
              <a:t>)</a:t>
            </a:r>
          </a:p>
        </p:txBody>
      </p:sp>
      <p:sp>
        <p:nvSpPr>
          <p:cNvPr id="7" name="CorShape1"/>
          <p:cNvSpPr/>
          <p:nvPr>
            <p:custDataLst>
              <p:tags r:id="rId5"/>
            </p:custDataLst>
          </p:nvPr>
        </p:nvSpPr>
        <p:spPr>
          <a:xfrm>
            <a:off x="1362191" y="5261099"/>
            <a:ext cx="792336" cy="292608"/>
          </a:xfrm>
          <a:prstGeom prst="roundRect">
            <a:avLst/>
          </a:prstGeom>
          <a:noFill/>
          <a:ln w="25400" cap="flat" cmpd="sng" algn="ctr">
            <a:solidFill>
              <a:srgbClr val="00B050"/>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6" name="ResponseCounter"/>
          <p:cNvGrpSpPr/>
          <p:nvPr>
            <p:custDataLst>
              <p:tags r:id="rId6"/>
            </p:custDataLst>
          </p:nvPr>
        </p:nvGrpSpPr>
        <p:grpSpPr>
          <a:xfrm>
            <a:off x="8146144" y="136205"/>
            <a:ext cx="916608" cy="1132555"/>
            <a:chOff x="190500" y="1054100"/>
            <a:chExt cx="1511300" cy="5422900"/>
          </a:xfrm>
        </p:grpSpPr>
        <p:cxnSp>
          <p:nvCxnSpPr>
            <p:cNvPr id="17" name="RCPole"/>
            <p:cNvCxnSpPr/>
            <p:nvPr/>
          </p:nvCxnSpPr>
          <p:spPr>
            <a:xfrm>
              <a:off x="381000" y="1270000"/>
              <a:ext cx="0" cy="5080001"/>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RCFlag"/>
            <p:cNvSpPr/>
            <p:nvPr/>
          </p:nvSpPr>
          <p:spPr>
            <a:xfrm>
              <a:off x="431800" y="5273175"/>
              <a:ext cx="1270000" cy="1076828"/>
            </a:xfrm>
            <a:prstGeom prst="wav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b="1">
                  <a:latin typeface="Tahoma"/>
                </a:rPr>
                <a:t>0</a:t>
              </a:r>
            </a:p>
          </p:txBody>
        </p:sp>
        <p:sp>
          <p:nvSpPr>
            <p:cNvPr id="19" name="RCTop"/>
            <p:cNvSpPr/>
            <p:nvPr/>
          </p:nvSpPr>
          <p:spPr>
            <a:xfrm>
              <a:off x="190500" y="1054100"/>
              <a:ext cx="876299" cy="106450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000" b="1">
                  <a:solidFill>
                    <a:srgbClr val="FFFFFF"/>
                  </a:solidFill>
                  <a:latin typeface="Tahoma"/>
                </a:rPr>
                <a:t>20</a:t>
              </a:r>
              <a:endParaRPr lang="fr-CA" sz="1000" b="1" dirty="0">
                <a:solidFill>
                  <a:srgbClr val="FFFFFF"/>
                </a:solidFill>
                <a:latin typeface="Tahoma"/>
              </a:endParaRPr>
            </a:p>
          </p:txBody>
        </p:sp>
        <p:sp>
          <p:nvSpPr>
            <p:cNvPr id="20" name="RCBottom"/>
            <p:cNvSpPr/>
            <p:nvPr/>
          </p:nvSpPr>
          <p:spPr>
            <a:xfrm>
              <a:off x="190500" y="6350000"/>
              <a:ext cx="406400" cy="127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5" name="Espace réservé du numéro de diapositive 4"/>
          <p:cNvSpPr>
            <a:spLocks noGrp="1"/>
          </p:cNvSpPr>
          <p:nvPr>
            <p:ph type="sldNum" sz="quarter" idx="11"/>
            <p:custDataLst>
              <p:tags r:id="rId7"/>
            </p:custDataLst>
          </p:nvPr>
        </p:nvSpPr>
        <p:spPr/>
        <p:txBody>
          <a:bodyPr/>
          <a:lstStyle/>
          <a:p>
            <a:fld id="{BC872325-CFE1-4496-83BC-FAAC16177CF3}" type="slidenum">
              <a:rPr lang="fr-CA" smtClean="0">
                <a:solidFill>
                  <a:prstClr val="black">
                    <a:tint val="75000"/>
                  </a:prstClr>
                </a:solidFill>
              </a:rPr>
              <a:pPr/>
              <a:t>77</a:t>
            </a:fld>
            <a:endParaRPr lang="fr-CA" dirty="0">
              <a:solidFill>
                <a:prstClr val="black">
                  <a:tint val="75000"/>
                </a:prstClr>
              </a:solidFill>
            </a:endParaRPr>
          </a:p>
        </p:txBody>
      </p:sp>
      <p:sp>
        <p:nvSpPr>
          <p:cNvPr id="21" name="ZoneTexte 20"/>
          <p:cNvSpPr txBox="1"/>
          <p:nvPr/>
        </p:nvSpPr>
        <p:spPr>
          <a:xfrm rot="570554">
            <a:off x="6309534" y="544404"/>
            <a:ext cx="1194558" cy="584775"/>
          </a:xfrm>
          <a:prstGeom prst="rect">
            <a:avLst/>
          </a:prstGeom>
          <a:noFill/>
        </p:spPr>
        <p:txBody>
          <a:bodyPr wrap="none" rtlCol="0">
            <a:spAutoFit/>
          </a:bodyPr>
          <a:lstStyle/>
          <a:p>
            <a:r>
              <a:rPr lang="fr-CA" sz="3200" b="1" dirty="0">
                <a:solidFill>
                  <a:schemeClr val="bg1"/>
                </a:solidFill>
              </a:rPr>
              <a:t>Q - 11</a:t>
            </a:r>
          </a:p>
        </p:txBody>
      </p:sp>
    </p:spTree>
    <p:custDataLst>
      <p:tags r:id="rId1"/>
    </p:custDataLst>
    <p:extLst>
      <p:ext uri="{BB962C8B-B14F-4D97-AF65-F5344CB8AC3E}">
        <p14:creationId xmlns:p14="http://schemas.microsoft.com/office/powerpoint/2010/main" val="359659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ResponseCounter"/>
          <p:cNvGrpSpPr/>
          <p:nvPr>
            <p:custDataLst>
              <p:tags r:id="rId2"/>
            </p:custDataLst>
          </p:nvPr>
        </p:nvGrpSpPr>
        <p:grpSpPr>
          <a:xfrm>
            <a:off x="8146144" y="136205"/>
            <a:ext cx="916608" cy="1132555"/>
            <a:chOff x="190500" y="1054100"/>
            <a:chExt cx="1511300" cy="5422900"/>
          </a:xfrm>
        </p:grpSpPr>
        <p:cxnSp>
          <p:nvCxnSpPr>
            <p:cNvPr id="17" name="RCPole"/>
            <p:cNvCxnSpPr/>
            <p:nvPr/>
          </p:nvCxnSpPr>
          <p:spPr>
            <a:xfrm>
              <a:off x="381000" y="1270000"/>
              <a:ext cx="0" cy="5080001"/>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RCFlag"/>
            <p:cNvSpPr/>
            <p:nvPr/>
          </p:nvSpPr>
          <p:spPr>
            <a:xfrm>
              <a:off x="431800" y="5273175"/>
              <a:ext cx="1270000" cy="1076828"/>
            </a:xfrm>
            <a:prstGeom prst="wav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b="1">
                  <a:latin typeface="Tahoma"/>
                </a:rPr>
                <a:t>0</a:t>
              </a:r>
            </a:p>
          </p:txBody>
        </p:sp>
        <p:sp>
          <p:nvSpPr>
            <p:cNvPr id="19" name="RCTop"/>
            <p:cNvSpPr/>
            <p:nvPr/>
          </p:nvSpPr>
          <p:spPr>
            <a:xfrm>
              <a:off x="190500" y="1054100"/>
              <a:ext cx="876299" cy="106450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000" b="1">
                  <a:solidFill>
                    <a:srgbClr val="FFFFFF"/>
                  </a:solidFill>
                  <a:latin typeface="Tahoma"/>
                </a:rPr>
                <a:t>20</a:t>
              </a:r>
              <a:endParaRPr lang="fr-CA" sz="1000" b="1" dirty="0">
                <a:solidFill>
                  <a:srgbClr val="FFFFFF"/>
                </a:solidFill>
                <a:latin typeface="Tahoma"/>
              </a:endParaRPr>
            </a:p>
          </p:txBody>
        </p:sp>
        <p:sp>
          <p:nvSpPr>
            <p:cNvPr id="20" name="RCBottom"/>
            <p:cNvSpPr/>
            <p:nvPr/>
          </p:nvSpPr>
          <p:spPr>
            <a:xfrm>
              <a:off x="190500" y="6350000"/>
              <a:ext cx="406400" cy="127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2" name="TPQuestion"/>
          <p:cNvSpPr>
            <a:spLocks noGrp="1"/>
          </p:cNvSpPr>
          <p:nvPr>
            <p:ph type="title"/>
            <p:custDataLst>
              <p:tags r:id="rId3"/>
            </p:custDataLst>
          </p:nvPr>
        </p:nvSpPr>
        <p:spPr>
          <a:xfrm>
            <a:off x="0" y="31380"/>
            <a:ext cx="7560000" cy="431968"/>
          </a:xfrm>
        </p:spPr>
        <p:txBody>
          <a:bodyPr/>
          <a:lstStyle/>
          <a:p>
            <a:r>
              <a:rPr lang="en-CA" sz="2800" dirty="0">
                <a:solidFill>
                  <a:schemeClr val="accent2">
                    <a:lumMod val="50000"/>
                  </a:schemeClr>
                </a:solidFill>
              </a:rPr>
              <a:t>Please make your selection...</a:t>
            </a:r>
          </a:p>
        </p:txBody>
      </p:sp>
      <p:sp>
        <p:nvSpPr>
          <p:cNvPr id="13" name="Rectangle 12"/>
          <p:cNvSpPr/>
          <p:nvPr>
            <p:custDataLst>
              <p:tags r:id="rId4"/>
            </p:custDataLst>
          </p:nvPr>
        </p:nvSpPr>
        <p:spPr>
          <a:xfrm>
            <a:off x="1042988" y="1628800"/>
            <a:ext cx="7416105" cy="1477328"/>
          </a:xfrm>
          <a:prstGeom prst="rect">
            <a:avLst/>
          </a:prstGeom>
        </p:spPr>
        <p:txBody>
          <a:bodyPr wrap="square">
            <a:spAutoFit/>
          </a:bodyPr>
          <a:lstStyle/>
          <a:p>
            <a:pPr lvl="0"/>
            <a:r>
              <a:rPr lang="fr-CA" dirty="0"/>
              <a:t>Un chercheur souhaite verser une allocation (bourse) à un étudiant UdeM inscrit au doctorat. Comme le chercheur est à l’étranger pour la session complète dans le cadre d’une recherche terrain, il souhaite que le responsable administratif de son unité s’occupe de l’émission de la bourse et approuve en son nom. Peut-il fonctionner de cette manière?</a:t>
            </a:r>
          </a:p>
        </p:txBody>
      </p:sp>
      <p:sp>
        <p:nvSpPr>
          <p:cNvPr id="3" name="TPAnswers"/>
          <p:cNvSpPr>
            <a:spLocks noGrp="1"/>
          </p:cNvSpPr>
          <p:nvPr>
            <p:ph type="body" idx="1"/>
            <p:custDataLst>
              <p:tags r:id="rId5"/>
            </p:custDataLst>
          </p:nvPr>
        </p:nvSpPr>
        <p:spPr>
          <a:xfrm>
            <a:off x="1069347" y="3283538"/>
            <a:ext cx="7136521" cy="2232248"/>
          </a:xfrm>
        </p:spPr>
        <p:txBody>
          <a:bodyPr>
            <a:noAutofit/>
          </a:bodyPr>
          <a:lstStyle/>
          <a:p>
            <a:pPr marL="457200" lvl="1" indent="-457200">
              <a:lnSpc>
                <a:spcPct val="100000"/>
              </a:lnSpc>
              <a:spcBef>
                <a:spcPct val="20000"/>
              </a:spcBef>
              <a:buFont typeface="+mj-lt"/>
              <a:buAutoNum type="arabicPeriod"/>
            </a:pPr>
            <a:r>
              <a:rPr lang="fr-CA" sz="1800" dirty="0"/>
              <a:t>Oui, le responsable administratif peut s’en occuper.</a:t>
            </a:r>
          </a:p>
          <a:p>
            <a:pPr marL="457200" lvl="1" indent="-457200">
              <a:lnSpc>
                <a:spcPct val="100000"/>
              </a:lnSpc>
              <a:spcBef>
                <a:spcPct val="20000"/>
              </a:spcBef>
              <a:buFont typeface="+mj-lt"/>
              <a:buAutoNum type="arabicPeriod"/>
            </a:pPr>
            <a:r>
              <a:rPr lang="fr-CA" sz="1800" dirty="0"/>
              <a:t>Non, le chercheur doit approuver l’aide financière par l’envoi, à son unité, d’un courriel qui comprend le formulaire d’attestation d’aide financière. Ce courriel sera joint à la saisie de la bourse dans synchro académique.</a:t>
            </a:r>
          </a:p>
          <a:p>
            <a:pPr marL="457200" lvl="1" indent="-457200">
              <a:lnSpc>
                <a:spcPct val="100000"/>
              </a:lnSpc>
              <a:spcBef>
                <a:spcPct val="20000"/>
              </a:spcBef>
              <a:buFont typeface="+mj-lt"/>
              <a:buAutoNum type="arabicPeriod"/>
            </a:pPr>
            <a:endParaRPr lang="fr-CA" sz="2000" dirty="0"/>
          </a:p>
        </p:txBody>
      </p:sp>
      <p:sp>
        <p:nvSpPr>
          <p:cNvPr id="4" name="Espace réservé du numéro de diapositive 3"/>
          <p:cNvSpPr>
            <a:spLocks noGrp="1"/>
          </p:cNvSpPr>
          <p:nvPr>
            <p:ph type="sldNum" sz="quarter" idx="11"/>
            <p:custDataLst>
              <p:tags r:id="rId6"/>
            </p:custDataLst>
          </p:nvPr>
        </p:nvSpPr>
        <p:spPr/>
        <p:txBody>
          <a:bodyPr/>
          <a:lstStyle/>
          <a:p>
            <a:fld id="{BC872325-CFE1-4496-83BC-FAAC16177CF3}" type="slidenum">
              <a:rPr lang="fr-CA" smtClean="0">
                <a:solidFill>
                  <a:prstClr val="black">
                    <a:tint val="75000"/>
                  </a:prstClr>
                </a:solidFill>
              </a:rPr>
              <a:pPr/>
              <a:t>78</a:t>
            </a:fld>
            <a:endParaRPr lang="fr-CA" dirty="0">
              <a:solidFill>
                <a:prstClr val="black">
                  <a:tint val="75000"/>
                </a:prstClr>
              </a:solidFill>
            </a:endParaRPr>
          </a:p>
        </p:txBody>
      </p:sp>
      <p:sp>
        <p:nvSpPr>
          <p:cNvPr id="21" name="ZoneTexte 20"/>
          <p:cNvSpPr txBox="1"/>
          <p:nvPr/>
        </p:nvSpPr>
        <p:spPr>
          <a:xfrm rot="570554">
            <a:off x="6309534" y="544404"/>
            <a:ext cx="1194558" cy="584775"/>
          </a:xfrm>
          <a:prstGeom prst="rect">
            <a:avLst/>
          </a:prstGeom>
          <a:noFill/>
        </p:spPr>
        <p:txBody>
          <a:bodyPr wrap="none" rtlCol="0">
            <a:spAutoFit/>
          </a:bodyPr>
          <a:lstStyle/>
          <a:p>
            <a:r>
              <a:rPr lang="fr-CA" sz="3200" b="1" dirty="0">
                <a:solidFill>
                  <a:schemeClr val="bg1"/>
                </a:solidFill>
              </a:rPr>
              <a:t>Q - 12</a:t>
            </a:r>
          </a:p>
        </p:txBody>
      </p:sp>
      <p:sp>
        <p:nvSpPr>
          <p:cNvPr id="6" name="CorShape1"/>
          <p:cNvSpPr/>
          <p:nvPr>
            <p:custDataLst>
              <p:tags r:id="rId7"/>
            </p:custDataLst>
          </p:nvPr>
        </p:nvSpPr>
        <p:spPr>
          <a:xfrm>
            <a:off x="1403648" y="3576772"/>
            <a:ext cx="6552728" cy="1148371"/>
          </a:xfrm>
          <a:prstGeom prst="roundRect">
            <a:avLst/>
          </a:prstGeom>
          <a:noFill/>
          <a:ln w="25400" cap="flat" cmpd="sng" algn="ctr">
            <a:solidFill>
              <a:schemeClr val="folHlink"/>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custDataLst>
      <p:tags r:id="rId1"/>
    </p:custDataLst>
    <p:extLst>
      <p:ext uri="{BB962C8B-B14F-4D97-AF65-F5344CB8AC3E}">
        <p14:creationId xmlns:p14="http://schemas.microsoft.com/office/powerpoint/2010/main" val="2224839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42989" y="2924944"/>
            <a:ext cx="4033067" cy="2520280"/>
          </a:xfrm>
        </p:spPr>
        <p:txBody>
          <a:bodyPr>
            <a:normAutofit/>
          </a:bodyPr>
          <a:lstStyle/>
          <a:p>
            <a:pPr marL="288000" indent="-288000">
              <a:spcBef>
                <a:spcPts val="600"/>
              </a:spcBef>
              <a:spcAft>
                <a:spcPts val="600"/>
              </a:spcAft>
              <a:buFont typeface="Arial" panose="020B0604020202020204" pitchFamily="34" charset="0"/>
              <a:buChar char="•"/>
            </a:pPr>
            <a:r>
              <a:rPr lang="fr-CA" dirty="0"/>
              <a:t>Professeurs associés (professeurs auxiliaires sur le site fédéral de recherche) titulaires d’une subvention (CRSNG) :</a:t>
            </a:r>
          </a:p>
          <a:p>
            <a:pPr marL="609600" lvl="1" indent="-342900">
              <a:buFont typeface="Wingdings" panose="05000000000000000000" pitchFamily="2" charset="2"/>
              <a:buChar char="Ø"/>
            </a:pPr>
            <a:r>
              <a:rPr lang="fr-CA" sz="1800" dirty="0"/>
              <a:t>Les seules dépenses admissibles sont l’appui aux étudiants (salaire, allocation, frais de déplacement)</a:t>
            </a:r>
          </a:p>
          <a:p>
            <a:endParaRPr lang="fr-CA" dirty="0"/>
          </a:p>
        </p:txBody>
      </p:sp>
      <p:sp>
        <p:nvSpPr>
          <p:cNvPr id="3" name="Espace réservé du numéro de diapositive 2"/>
          <p:cNvSpPr>
            <a:spLocks noGrp="1"/>
          </p:cNvSpPr>
          <p:nvPr>
            <p:ph type="sldNum" sz="quarter" idx="11"/>
          </p:nvPr>
        </p:nvSpPr>
        <p:spPr/>
        <p:txBody>
          <a:bodyPr/>
          <a:lstStyle/>
          <a:p>
            <a:fld id="{BC872325-CFE1-4496-83BC-FAAC16177CF3}" type="slidenum">
              <a:rPr lang="fr-CA" smtClean="0">
                <a:solidFill>
                  <a:prstClr val="black">
                    <a:tint val="75000"/>
                  </a:prstClr>
                </a:solidFill>
              </a:rPr>
              <a:pPr/>
              <a:t>79</a:t>
            </a:fld>
            <a:endParaRPr lang="fr-CA" dirty="0">
              <a:solidFill>
                <a:prstClr val="black">
                  <a:tint val="75000"/>
                </a:prstClr>
              </a:solidFill>
            </a:endParaRPr>
          </a:p>
        </p:txBody>
      </p:sp>
      <p:sp>
        <p:nvSpPr>
          <p:cNvPr id="4" name="Titre 3"/>
          <p:cNvSpPr>
            <a:spLocks noGrp="1"/>
          </p:cNvSpPr>
          <p:nvPr>
            <p:ph type="title"/>
          </p:nvPr>
        </p:nvSpPr>
        <p:spPr/>
        <p:txBody>
          <a:bodyPr/>
          <a:lstStyle/>
          <a:p>
            <a:r>
              <a:rPr lang="fr-CA" dirty="0"/>
              <a:t>Cas particuliers fédéraux</a:t>
            </a:r>
          </a:p>
        </p:txBody>
      </p:sp>
      <p:sp>
        <p:nvSpPr>
          <p:cNvPr id="5" name="Rectangle 4"/>
          <p:cNvSpPr/>
          <p:nvPr/>
        </p:nvSpPr>
        <p:spPr>
          <a:xfrm>
            <a:off x="6516216" y="2348880"/>
            <a:ext cx="2304256" cy="37444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 name="Image 5"/>
          <p:cNvPicPr>
            <a:picLocks noChangeAspect="1"/>
          </p:cNvPicPr>
          <p:nvPr/>
        </p:nvPicPr>
        <p:blipFill>
          <a:blip r:embed="rId3"/>
          <a:stretch>
            <a:fillRect/>
          </a:stretch>
        </p:blipFill>
        <p:spPr>
          <a:xfrm>
            <a:off x="5652120" y="3222041"/>
            <a:ext cx="2663190" cy="1647081"/>
          </a:xfrm>
          <a:prstGeom prst="rect">
            <a:avLst/>
          </a:prstGeom>
        </p:spPr>
      </p:pic>
    </p:spTree>
    <p:extLst>
      <p:ext uri="{BB962C8B-B14F-4D97-AF65-F5344CB8AC3E}">
        <p14:creationId xmlns:p14="http://schemas.microsoft.com/office/powerpoint/2010/main" val="2391766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1031392" y="2276872"/>
            <a:ext cx="7560000" cy="3456384"/>
          </a:xfrm>
        </p:spPr>
        <p:txBody>
          <a:bodyPr/>
          <a:lstStyle/>
          <a:p>
            <a:pPr marL="342900" indent="-342900">
              <a:spcBef>
                <a:spcPts val="1200"/>
              </a:spcBef>
              <a:buFont typeface="Arial" panose="020B0604020202020204" pitchFamily="34" charset="0"/>
              <a:buChar char="•"/>
            </a:pPr>
            <a:endParaRPr lang="fr-CA" sz="1200" dirty="0">
              <a:solidFill>
                <a:schemeClr val="bg1">
                  <a:lumMod val="50000"/>
                </a:schemeClr>
              </a:solidFill>
            </a:endParaRPr>
          </a:p>
          <a:p>
            <a:pPr marL="342900" indent="-342900">
              <a:spcBef>
                <a:spcPts val="0"/>
              </a:spcBef>
              <a:buFont typeface="Arial" panose="020B0604020202020204" pitchFamily="34" charset="0"/>
              <a:buChar char="•"/>
            </a:pPr>
            <a:r>
              <a:rPr lang="fr-CA" sz="2000" dirty="0">
                <a:solidFill>
                  <a:schemeClr val="bg1">
                    <a:lumMod val="50000"/>
                  </a:schemeClr>
                </a:solidFill>
              </a:rPr>
              <a:t>Gérer les budgets de leurs fonds de recherche</a:t>
            </a:r>
          </a:p>
          <a:p>
            <a:pPr marL="342900" indent="-342900">
              <a:spcBef>
                <a:spcPts val="1200"/>
              </a:spcBef>
              <a:buFont typeface="Arial" panose="020B0604020202020204" pitchFamily="34" charset="0"/>
              <a:buChar char="•"/>
            </a:pPr>
            <a:r>
              <a:rPr lang="fr-CA" sz="2000" dirty="0">
                <a:solidFill>
                  <a:schemeClr val="tx2"/>
                </a:solidFill>
              </a:rPr>
              <a:t>Être en conformité avec les règles et directives</a:t>
            </a:r>
          </a:p>
          <a:p>
            <a:endParaRPr lang="fr-CA" dirty="0"/>
          </a:p>
        </p:txBody>
      </p:sp>
      <p:sp>
        <p:nvSpPr>
          <p:cNvPr id="3" name="Titre 2"/>
          <p:cNvSpPr>
            <a:spLocks noGrp="1"/>
          </p:cNvSpPr>
          <p:nvPr>
            <p:ph type="title"/>
            <p:custDataLst>
              <p:tags r:id="rId2"/>
            </p:custDataLst>
          </p:nvPr>
        </p:nvSpPr>
        <p:spPr>
          <a:xfrm>
            <a:off x="1010126" y="1844904"/>
            <a:ext cx="7560000" cy="431968"/>
          </a:xfrm>
        </p:spPr>
        <p:txBody>
          <a:bodyPr/>
          <a:lstStyle/>
          <a:p>
            <a:r>
              <a:rPr lang="fr-CA" dirty="0">
                <a:solidFill>
                  <a:schemeClr val="tx1">
                    <a:lumMod val="85000"/>
                    <a:lumOff val="15000"/>
                  </a:schemeClr>
                </a:solidFill>
              </a:rPr>
              <a:t>Rôles </a:t>
            </a:r>
            <a:r>
              <a:rPr lang="fr-CA" dirty="0"/>
              <a:t>et responsabilités des chercheurs</a:t>
            </a:r>
            <a:r>
              <a:rPr lang="fr-CA" dirty="0">
                <a:solidFill>
                  <a:schemeClr val="tx1">
                    <a:lumMod val="85000"/>
                    <a:lumOff val="15000"/>
                  </a:schemeClr>
                </a:solidFill>
              </a:rPr>
              <a:t> </a:t>
            </a:r>
            <a:endParaRPr lang="fr-CA" dirty="0"/>
          </a:p>
        </p:txBody>
      </p:sp>
      <p:sp>
        <p:nvSpPr>
          <p:cNvPr id="4" name="Espace réservé du numéro de diapositive 3"/>
          <p:cNvSpPr>
            <a:spLocks noGrp="1"/>
          </p:cNvSpPr>
          <p:nvPr>
            <p:ph type="sldNum" sz="quarter" idx="11"/>
            <p:custDataLst>
              <p:tags r:id="rId3"/>
            </p:custDataLst>
          </p:nvPr>
        </p:nvSpPr>
        <p:spPr/>
        <p:txBody>
          <a:bodyPr/>
          <a:lstStyle/>
          <a:p>
            <a:fld id="{BC872325-CFE1-4496-83BC-FAAC16177CF3}" type="slidenum">
              <a:rPr lang="fr-CA" smtClean="0">
                <a:solidFill>
                  <a:prstClr val="black">
                    <a:tint val="75000"/>
                  </a:prstClr>
                </a:solidFill>
              </a:rPr>
              <a:pPr/>
              <a:t>8</a:t>
            </a:fld>
            <a:endParaRPr lang="fr-CA" dirty="0">
              <a:solidFill>
                <a:prstClr val="black">
                  <a:tint val="75000"/>
                </a:prstClr>
              </a:solidFill>
            </a:endParaRPr>
          </a:p>
        </p:txBody>
      </p:sp>
    </p:spTree>
    <p:extLst>
      <p:ext uri="{BB962C8B-B14F-4D97-AF65-F5344CB8AC3E}">
        <p14:creationId xmlns:p14="http://schemas.microsoft.com/office/powerpoint/2010/main" val="4026241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2"/>
            </p:custDataLst>
          </p:nvPr>
        </p:nvSpPr>
        <p:spPr>
          <a:xfrm>
            <a:off x="1096773" y="2010106"/>
            <a:ext cx="7560000" cy="360040"/>
          </a:xfrm>
        </p:spPr>
        <p:txBody>
          <a:bodyPr/>
          <a:lstStyle/>
          <a:p>
            <a:r>
              <a:rPr lang="fr-CA" sz="1800" dirty="0"/>
              <a:t>Rappel des principes généraux : coûts directs de la recherche.</a:t>
            </a:r>
          </a:p>
          <a:p>
            <a:endParaRPr lang="fr-CA" sz="2000" dirty="0"/>
          </a:p>
        </p:txBody>
      </p:sp>
      <p:sp>
        <p:nvSpPr>
          <p:cNvPr id="3" name="Titre 2"/>
          <p:cNvSpPr>
            <a:spLocks noGrp="1"/>
          </p:cNvSpPr>
          <p:nvPr>
            <p:ph type="title"/>
            <p:custDataLst>
              <p:tags r:id="rId3"/>
            </p:custDataLst>
          </p:nvPr>
        </p:nvSpPr>
        <p:spPr>
          <a:xfrm>
            <a:off x="1092315" y="1546239"/>
            <a:ext cx="7560000" cy="431968"/>
          </a:xfrm>
        </p:spPr>
        <p:txBody>
          <a:bodyPr/>
          <a:lstStyle/>
          <a:p>
            <a:r>
              <a:rPr lang="fr-CA" dirty="0"/>
              <a:t>Frais de déplacement et de séjour</a:t>
            </a:r>
          </a:p>
        </p:txBody>
      </p:sp>
      <p:graphicFrame>
        <p:nvGraphicFramePr>
          <p:cNvPr id="4" name="Tableau 3"/>
          <p:cNvGraphicFramePr>
            <a:graphicFrameLocks noGrp="1"/>
          </p:cNvGraphicFramePr>
          <p:nvPr>
            <p:custDataLst>
              <p:tags r:id="rId4"/>
            </p:custDataLst>
            <p:extLst>
              <p:ext uri="{D42A27DB-BD31-4B8C-83A1-F6EECF244321}">
                <p14:modId xmlns:p14="http://schemas.microsoft.com/office/powerpoint/2010/main" val="2111822729"/>
              </p:ext>
            </p:extLst>
          </p:nvPr>
        </p:nvGraphicFramePr>
        <p:xfrm>
          <a:off x="1117467" y="2643600"/>
          <a:ext cx="7416824" cy="3382233"/>
        </p:xfrm>
        <a:graphic>
          <a:graphicData uri="http://schemas.openxmlformats.org/drawingml/2006/table">
            <a:tbl>
              <a:tblPr firstRow="1" bandRow="1">
                <a:tableStyleId>{5C22544A-7EE6-4342-B048-85BDC9FD1C3A}</a:tableStyleId>
              </a:tblPr>
              <a:tblGrid>
                <a:gridCol w="3814573">
                  <a:extLst>
                    <a:ext uri="{9D8B030D-6E8A-4147-A177-3AD203B41FA5}">
                      <a16:colId xmlns:a16="http://schemas.microsoft.com/office/drawing/2014/main" val="20000"/>
                    </a:ext>
                  </a:extLst>
                </a:gridCol>
                <a:gridCol w="3602251">
                  <a:extLst>
                    <a:ext uri="{9D8B030D-6E8A-4147-A177-3AD203B41FA5}">
                      <a16:colId xmlns:a16="http://schemas.microsoft.com/office/drawing/2014/main" val="20001"/>
                    </a:ext>
                  </a:extLst>
                </a:gridCol>
              </a:tblGrid>
              <a:tr h="419069">
                <a:tc>
                  <a:txBody>
                    <a:bodyPr/>
                    <a:lstStyle/>
                    <a:p>
                      <a:r>
                        <a:rPr lang="fr-CA" b="0" dirty="0"/>
                        <a:t>Admissible</a:t>
                      </a:r>
                    </a:p>
                  </a:txBody>
                  <a:tcPr>
                    <a:solidFill>
                      <a:schemeClr val="tx2"/>
                    </a:solidFill>
                  </a:tcPr>
                </a:tc>
                <a:tc>
                  <a:txBody>
                    <a:bodyPr/>
                    <a:lstStyle/>
                    <a:p>
                      <a:r>
                        <a:rPr lang="fr-CA" b="0" dirty="0"/>
                        <a:t>Non admissible</a:t>
                      </a:r>
                    </a:p>
                  </a:txBody>
                  <a:tcPr>
                    <a:solidFill>
                      <a:schemeClr val="tx2"/>
                    </a:solidFill>
                  </a:tcPr>
                </a:tc>
                <a:extLst>
                  <a:ext uri="{0D108BD9-81ED-4DB2-BD59-A6C34878D82A}">
                    <a16:rowId xmlns:a16="http://schemas.microsoft.com/office/drawing/2014/main" val="10000"/>
                  </a:ext>
                </a:extLst>
              </a:tr>
              <a:tr h="2893299">
                <a:tc>
                  <a:txBody>
                    <a:bodyPr/>
                    <a:lstStyle/>
                    <a:p>
                      <a:pPr marL="285750" indent="-285750">
                        <a:lnSpc>
                          <a:spcPct val="85000"/>
                        </a:lnSpc>
                        <a:spcBef>
                          <a:spcPts val="200"/>
                        </a:spcBef>
                        <a:spcAft>
                          <a:spcPts val="200"/>
                        </a:spcAft>
                        <a:buFont typeface="Arial" charset="0"/>
                        <a:buChar char="•"/>
                      </a:pPr>
                      <a:r>
                        <a:rPr lang="fr-CA" sz="1800" kern="1200" baseline="0" dirty="0">
                          <a:solidFill>
                            <a:schemeClr val="dk1"/>
                          </a:solidFill>
                          <a:latin typeface="+mn-lt"/>
                          <a:ea typeface="+mn-ea"/>
                          <a:cs typeface="+mn-cs"/>
                        </a:rPr>
                        <a:t>Billet d’avion tarif économique et réservation des sièges </a:t>
                      </a:r>
                    </a:p>
                    <a:p>
                      <a:pPr marL="285750" indent="-285750">
                        <a:lnSpc>
                          <a:spcPct val="85000"/>
                        </a:lnSpc>
                        <a:spcBef>
                          <a:spcPts val="200"/>
                        </a:spcBef>
                        <a:spcAft>
                          <a:spcPts val="200"/>
                        </a:spcAft>
                        <a:buFont typeface="Arial" charset="0"/>
                        <a:buChar char="•"/>
                      </a:pPr>
                      <a:r>
                        <a:rPr lang="fr-CA" sz="1800" kern="1200" baseline="0" dirty="0">
                          <a:solidFill>
                            <a:schemeClr val="dk1"/>
                          </a:solidFill>
                          <a:latin typeface="+mn-lt"/>
                          <a:ea typeface="+mn-ea"/>
                          <a:cs typeface="+mn-cs"/>
                        </a:rPr>
                        <a:t>Assurance annulation</a:t>
                      </a:r>
                    </a:p>
                    <a:p>
                      <a:pPr marL="285750" indent="-285750">
                        <a:lnSpc>
                          <a:spcPct val="85000"/>
                        </a:lnSpc>
                        <a:spcBef>
                          <a:spcPts val="200"/>
                        </a:spcBef>
                        <a:spcAft>
                          <a:spcPts val="200"/>
                        </a:spcAft>
                        <a:buFont typeface="Arial" charset="0"/>
                        <a:buChar char="•"/>
                      </a:pPr>
                      <a:r>
                        <a:rPr lang="fr-CA" sz="1800" kern="1200" baseline="0" dirty="0">
                          <a:solidFill>
                            <a:schemeClr val="dk1"/>
                          </a:solidFill>
                          <a:latin typeface="+mn-lt"/>
                          <a:ea typeface="+mn-ea"/>
                          <a:cs typeface="+mn-cs"/>
                        </a:rPr>
                        <a:t>Sécurité sur le terrain</a:t>
                      </a:r>
                    </a:p>
                    <a:p>
                      <a:pPr marL="285750" indent="-285750">
                        <a:lnSpc>
                          <a:spcPct val="85000"/>
                        </a:lnSpc>
                        <a:spcBef>
                          <a:spcPts val="200"/>
                        </a:spcBef>
                        <a:spcAft>
                          <a:spcPts val="200"/>
                        </a:spcAft>
                        <a:buFont typeface="Arial" charset="0"/>
                        <a:buChar char="•"/>
                      </a:pPr>
                      <a:r>
                        <a:rPr lang="fr-CA" sz="1800" kern="1200" baseline="0" dirty="0">
                          <a:solidFill>
                            <a:schemeClr val="dk1"/>
                          </a:solidFill>
                          <a:latin typeface="+mn-lt"/>
                          <a:ea typeface="+mn-ea"/>
                          <a:cs typeface="+mn-cs"/>
                        </a:rPr>
                        <a:t>Frais de réinstallation du personnel de recherche</a:t>
                      </a:r>
                    </a:p>
                    <a:p>
                      <a:pPr marL="285750" indent="-285750">
                        <a:lnSpc>
                          <a:spcPct val="85000"/>
                        </a:lnSpc>
                        <a:spcBef>
                          <a:spcPts val="200"/>
                        </a:spcBef>
                        <a:spcAft>
                          <a:spcPts val="200"/>
                        </a:spcAft>
                        <a:buFont typeface="Arial" charset="0"/>
                        <a:buChar char="•"/>
                      </a:pPr>
                      <a:r>
                        <a:rPr lang="fr-CA" sz="1800" kern="1200" baseline="0" dirty="0">
                          <a:solidFill>
                            <a:schemeClr val="dk1"/>
                          </a:solidFill>
                          <a:latin typeface="+mn-lt"/>
                          <a:ea typeface="+mn-ea"/>
                          <a:cs typeface="+mn-cs"/>
                        </a:rPr>
                        <a:t>Soins prodigués aux enfants en déplacement</a:t>
                      </a:r>
                    </a:p>
                    <a:p>
                      <a:pPr marL="285750" indent="-285750">
                        <a:lnSpc>
                          <a:spcPct val="85000"/>
                        </a:lnSpc>
                        <a:spcBef>
                          <a:spcPts val="200"/>
                        </a:spcBef>
                        <a:spcAft>
                          <a:spcPts val="200"/>
                        </a:spcAft>
                        <a:buFont typeface="Arial" charset="0"/>
                        <a:buChar char="•"/>
                      </a:pPr>
                      <a:r>
                        <a:rPr lang="fr-CA" sz="1800" kern="1200" baseline="0" dirty="0">
                          <a:solidFill>
                            <a:schemeClr val="dk1"/>
                          </a:solidFill>
                          <a:latin typeface="+mn-lt"/>
                          <a:ea typeface="+mn-ea"/>
                          <a:cs typeface="+mn-cs"/>
                        </a:rPr>
                        <a:t>Visa d’entrée </a:t>
                      </a:r>
                    </a:p>
                    <a:p>
                      <a:pPr marL="285750" indent="-285750">
                        <a:lnSpc>
                          <a:spcPct val="85000"/>
                        </a:lnSpc>
                        <a:spcBef>
                          <a:spcPts val="200"/>
                        </a:spcBef>
                        <a:spcAft>
                          <a:spcPts val="200"/>
                        </a:spcAft>
                        <a:buFont typeface="Arial" charset="0"/>
                        <a:buChar char="•"/>
                      </a:pPr>
                      <a:r>
                        <a:rPr lang="fr-CA" sz="1800" kern="1200" baseline="0" dirty="0">
                          <a:solidFill>
                            <a:schemeClr val="dk1"/>
                          </a:solidFill>
                          <a:latin typeface="+mn-lt"/>
                          <a:ea typeface="+mn-ea"/>
                          <a:cs typeface="+mn-cs"/>
                        </a:rPr>
                        <a:t>Frais (230$) lié au Programme de mobilité internationale</a:t>
                      </a:r>
                    </a:p>
                  </a:txBody>
                  <a:tcPr>
                    <a:solidFill>
                      <a:schemeClr val="accent1">
                        <a:lumMod val="20000"/>
                        <a:lumOff val="80000"/>
                      </a:schemeClr>
                    </a:solidFill>
                  </a:tcPr>
                </a:tc>
                <a:tc>
                  <a:txBody>
                    <a:bodyPr/>
                    <a:lstStyle/>
                    <a:p>
                      <a:pPr marL="285750" indent="-285750">
                        <a:lnSpc>
                          <a:spcPct val="85000"/>
                        </a:lnSpc>
                        <a:spcBef>
                          <a:spcPts val="200"/>
                        </a:spcBef>
                        <a:spcAft>
                          <a:spcPts val="200"/>
                        </a:spcAft>
                        <a:buFont typeface="Arial" panose="020B0604020202020204" pitchFamily="34" charset="0"/>
                        <a:buChar char="•"/>
                      </a:pPr>
                      <a:r>
                        <a:rPr lang="fr-CA" dirty="0"/>
                        <a:t>Frais de déplacement entre la maison</a:t>
                      </a:r>
                      <a:r>
                        <a:rPr lang="fr-CA" baseline="0" dirty="0"/>
                        <a:t> et le travail</a:t>
                      </a:r>
                    </a:p>
                    <a:p>
                      <a:pPr marL="285750" indent="-285750">
                        <a:lnSpc>
                          <a:spcPct val="85000"/>
                        </a:lnSpc>
                        <a:spcBef>
                          <a:spcPts val="200"/>
                        </a:spcBef>
                        <a:spcAft>
                          <a:spcPts val="200"/>
                        </a:spcAft>
                        <a:buFont typeface="Arial" panose="020B0604020202020204" pitchFamily="34" charset="0"/>
                        <a:buChar char="•"/>
                      </a:pPr>
                      <a:r>
                        <a:rPr lang="fr-CA" baseline="0" dirty="0"/>
                        <a:t>Frais de passeport</a:t>
                      </a:r>
                    </a:p>
                    <a:p>
                      <a:pPr marL="285750" indent="-285750">
                        <a:lnSpc>
                          <a:spcPct val="85000"/>
                        </a:lnSpc>
                        <a:spcBef>
                          <a:spcPts val="200"/>
                        </a:spcBef>
                        <a:spcAft>
                          <a:spcPts val="200"/>
                        </a:spcAft>
                        <a:buFont typeface="Arial" panose="020B0604020202020204" pitchFamily="34" charset="0"/>
                        <a:buChar char="•"/>
                      </a:pPr>
                      <a:r>
                        <a:rPr lang="fr-CA" baseline="0" dirty="0"/>
                        <a:t>Billet d’avion acheté par un programme de points « grand voyageur »</a:t>
                      </a:r>
                    </a:p>
                  </a:txBody>
                  <a:tcP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5" name="Espace réservé du numéro de diapositive 4"/>
          <p:cNvSpPr>
            <a:spLocks noGrp="1"/>
          </p:cNvSpPr>
          <p:nvPr>
            <p:ph type="sldNum" sz="quarter" idx="11"/>
            <p:custDataLst>
              <p:tags r:id="rId5"/>
            </p:custDataLst>
          </p:nvPr>
        </p:nvSpPr>
        <p:spPr/>
        <p:txBody>
          <a:bodyPr/>
          <a:lstStyle/>
          <a:p>
            <a:fld id="{BC872325-CFE1-4496-83BC-FAAC16177CF3}" type="slidenum">
              <a:rPr lang="fr-CA" smtClean="0">
                <a:solidFill>
                  <a:prstClr val="black">
                    <a:tint val="75000"/>
                  </a:prstClr>
                </a:solidFill>
              </a:rPr>
              <a:pPr/>
              <a:t>80</a:t>
            </a:fld>
            <a:endParaRPr lang="fr-CA" dirty="0">
              <a:solidFill>
                <a:prstClr val="black">
                  <a:tint val="75000"/>
                </a:prstClr>
              </a:solidFill>
            </a:endParaRPr>
          </a:p>
        </p:txBody>
      </p:sp>
      <p:pic>
        <p:nvPicPr>
          <p:cNvPr id="6" name="Image 5">
            <a:extLst>
              <a:ext uri="{FF2B5EF4-FFF2-40B4-BE49-F238E27FC236}">
                <a16:creationId xmlns:a16="http://schemas.microsoft.com/office/drawing/2014/main" id="{791F3753-04D5-46F6-83E5-FE37D56208D4}"/>
              </a:ext>
            </a:extLst>
          </p:cNvPr>
          <p:cNvPicPr/>
          <p:nvPr/>
        </p:nvPicPr>
        <p:blipFill rotWithShape="1">
          <a:blip r:embed="rId8"/>
          <a:srcRect l="3491" r="3992"/>
          <a:stretch/>
        </p:blipFill>
        <p:spPr>
          <a:xfrm>
            <a:off x="5220072" y="83278"/>
            <a:ext cx="3816424" cy="1375034"/>
          </a:xfrm>
          <a:prstGeom prst="rect">
            <a:avLst/>
          </a:prstGeom>
          <a:ln>
            <a:solidFill>
              <a:srgbClr val="004397"/>
            </a:solidFill>
          </a:ln>
        </p:spPr>
      </p:pic>
    </p:spTree>
    <p:custDataLst>
      <p:tags r:id="rId1"/>
    </p:custDataLst>
    <p:extLst>
      <p:ext uri="{BB962C8B-B14F-4D97-AF65-F5344CB8AC3E}">
        <p14:creationId xmlns:p14="http://schemas.microsoft.com/office/powerpoint/2010/main" val="180795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1087681" y="2132856"/>
            <a:ext cx="7560000" cy="383574"/>
          </a:xfrm>
        </p:spPr>
        <p:txBody>
          <a:bodyPr/>
          <a:lstStyle/>
          <a:p>
            <a:r>
              <a:rPr lang="fr-CA" sz="1800" dirty="0"/>
              <a:t>Rappel des principes généraux : coûts directs de la recherche.</a:t>
            </a:r>
          </a:p>
          <a:p>
            <a:endParaRPr lang="fr-CA" sz="2000" dirty="0"/>
          </a:p>
        </p:txBody>
      </p:sp>
      <p:sp>
        <p:nvSpPr>
          <p:cNvPr id="3" name="Titre 2"/>
          <p:cNvSpPr>
            <a:spLocks noGrp="1"/>
          </p:cNvSpPr>
          <p:nvPr>
            <p:ph type="title"/>
            <p:custDataLst>
              <p:tags r:id="rId2"/>
            </p:custDataLst>
          </p:nvPr>
        </p:nvSpPr>
        <p:spPr>
          <a:xfrm>
            <a:off x="1064874" y="1556792"/>
            <a:ext cx="7560000" cy="431968"/>
          </a:xfrm>
        </p:spPr>
        <p:txBody>
          <a:bodyPr/>
          <a:lstStyle/>
          <a:p>
            <a:r>
              <a:rPr lang="fr-CA" dirty="0"/>
              <a:t>Dépenses liées à la rémunération</a:t>
            </a:r>
          </a:p>
        </p:txBody>
      </p:sp>
      <p:graphicFrame>
        <p:nvGraphicFramePr>
          <p:cNvPr id="4" name="Tableau 3"/>
          <p:cNvGraphicFramePr>
            <a:graphicFrameLocks noGrp="1"/>
          </p:cNvGraphicFramePr>
          <p:nvPr>
            <p:custDataLst>
              <p:tags r:id="rId3"/>
            </p:custDataLst>
          </p:nvPr>
        </p:nvGraphicFramePr>
        <p:xfrm>
          <a:off x="1115616" y="2537696"/>
          <a:ext cx="7272808" cy="3729092"/>
        </p:xfrm>
        <a:graphic>
          <a:graphicData uri="http://schemas.openxmlformats.org/drawingml/2006/table">
            <a:tbl>
              <a:tblPr firstRow="1" bandRow="1">
                <a:tableStyleId>{5C22544A-7EE6-4342-B048-85BDC9FD1C3A}</a:tableStyleId>
              </a:tblPr>
              <a:tblGrid>
                <a:gridCol w="3046571">
                  <a:extLst>
                    <a:ext uri="{9D8B030D-6E8A-4147-A177-3AD203B41FA5}">
                      <a16:colId xmlns:a16="http://schemas.microsoft.com/office/drawing/2014/main" val="20000"/>
                    </a:ext>
                  </a:extLst>
                </a:gridCol>
                <a:gridCol w="4226237">
                  <a:extLst>
                    <a:ext uri="{9D8B030D-6E8A-4147-A177-3AD203B41FA5}">
                      <a16:colId xmlns:a16="http://schemas.microsoft.com/office/drawing/2014/main" val="20001"/>
                    </a:ext>
                  </a:extLst>
                </a:gridCol>
              </a:tblGrid>
              <a:tr h="358005">
                <a:tc>
                  <a:txBody>
                    <a:bodyPr/>
                    <a:lstStyle/>
                    <a:p>
                      <a:r>
                        <a:rPr lang="fr-CA" b="0" dirty="0"/>
                        <a:t>Admissible</a:t>
                      </a:r>
                    </a:p>
                  </a:txBody>
                  <a:tcPr>
                    <a:solidFill>
                      <a:schemeClr val="tx2"/>
                    </a:solidFill>
                  </a:tcPr>
                </a:tc>
                <a:tc>
                  <a:txBody>
                    <a:bodyPr/>
                    <a:lstStyle/>
                    <a:p>
                      <a:r>
                        <a:rPr lang="fr-CA" b="0" dirty="0"/>
                        <a:t>Non admissible</a:t>
                      </a:r>
                    </a:p>
                  </a:txBody>
                  <a:tcPr>
                    <a:solidFill>
                      <a:schemeClr val="tx2"/>
                    </a:solidFill>
                  </a:tcPr>
                </a:tc>
                <a:extLst>
                  <a:ext uri="{0D108BD9-81ED-4DB2-BD59-A6C34878D82A}">
                    <a16:rowId xmlns:a16="http://schemas.microsoft.com/office/drawing/2014/main" val="10000"/>
                  </a:ext>
                </a:extLst>
              </a:tr>
              <a:tr h="3363332">
                <a:tc>
                  <a:txBody>
                    <a:bodyPr/>
                    <a:lstStyle/>
                    <a:p>
                      <a:pPr marL="285750" indent="-285750">
                        <a:lnSpc>
                          <a:spcPct val="85000"/>
                        </a:lnSpc>
                        <a:spcBef>
                          <a:spcPts val="200"/>
                        </a:spcBef>
                        <a:spcAft>
                          <a:spcPts val="200"/>
                        </a:spcAft>
                        <a:buFont typeface="Arial" panose="020B0604020202020204" pitchFamily="34" charset="0"/>
                        <a:buChar char="•"/>
                      </a:pPr>
                      <a:r>
                        <a:rPr lang="fr-CA" dirty="0"/>
                        <a:t>Salaires du personnel de recherche</a:t>
                      </a:r>
                    </a:p>
                    <a:p>
                      <a:pPr marL="285750" marR="0" indent="-285750" algn="l" defTabSz="914400" rtl="0" eaLnBrk="1" fontAlgn="auto" latinLnBrk="0" hangingPunct="1">
                        <a:lnSpc>
                          <a:spcPct val="85000"/>
                        </a:lnSpc>
                        <a:spcBef>
                          <a:spcPts val="200"/>
                        </a:spcBef>
                        <a:spcAft>
                          <a:spcPts val="200"/>
                        </a:spcAft>
                        <a:buClrTx/>
                        <a:buSzTx/>
                        <a:buFont typeface="Arial" panose="020B0604020202020204" pitchFamily="34" charset="0"/>
                        <a:buChar char="•"/>
                        <a:tabLst/>
                        <a:defRPr/>
                      </a:pPr>
                      <a:r>
                        <a:rPr lang="fr-CA" baseline="0" dirty="0"/>
                        <a:t>Avantages sociaux non forfaitaires</a:t>
                      </a:r>
                      <a:endParaRPr lang="fr-CA" dirty="0"/>
                    </a:p>
                    <a:p>
                      <a:pPr marL="285750" indent="-285750">
                        <a:lnSpc>
                          <a:spcPct val="85000"/>
                        </a:lnSpc>
                        <a:spcBef>
                          <a:spcPts val="200"/>
                        </a:spcBef>
                        <a:spcAft>
                          <a:spcPts val="200"/>
                        </a:spcAft>
                        <a:buFont typeface="Arial" panose="020B0604020202020204" pitchFamily="34" charset="0"/>
                        <a:buChar char="•"/>
                      </a:pPr>
                      <a:r>
                        <a:rPr lang="fr-CA" dirty="0"/>
                        <a:t>Allocation</a:t>
                      </a:r>
                      <a:r>
                        <a:rPr lang="fr-CA" baseline="0" dirty="0"/>
                        <a:t> de recherche</a:t>
                      </a:r>
                    </a:p>
                    <a:p>
                      <a:pPr marL="285750" indent="-285750">
                        <a:lnSpc>
                          <a:spcPct val="85000"/>
                        </a:lnSpc>
                        <a:spcBef>
                          <a:spcPts val="200"/>
                        </a:spcBef>
                        <a:spcAft>
                          <a:spcPts val="200"/>
                        </a:spcAft>
                        <a:buFont typeface="Arial" panose="020B0604020202020204" pitchFamily="34" charset="0"/>
                        <a:buChar char="•"/>
                      </a:pPr>
                      <a:r>
                        <a:rPr lang="fr-CA" sz="1800" kern="1200" dirty="0">
                          <a:solidFill>
                            <a:schemeClr val="dk1"/>
                          </a:solidFill>
                          <a:latin typeface="+mn-lt"/>
                          <a:ea typeface="+mn-ea"/>
                          <a:cs typeface="+mn-cs"/>
                        </a:rPr>
                        <a:t>Honoraires de conférenciers invités et d’experts-conseils</a:t>
                      </a:r>
                    </a:p>
                    <a:p>
                      <a:pPr marL="285750" indent="-285750">
                        <a:lnSpc>
                          <a:spcPct val="85000"/>
                        </a:lnSpc>
                        <a:spcBef>
                          <a:spcPts val="200"/>
                        </a:spcBef>
                        <a:spcAft>
                          <a:spcPts val="200"/>
                        </a:spcAft>
                        <a:buFont typeface="Arial" panose="020B0604020202020204" pitchFamily="34" charset="0"/>
                        <a:buChar char="•"/>
                      </a:pPr>
                      <a:r>
                        <a:rPr lang="fr-CA" baseline="0" dirty="0"/>
                        <a:t>Sommes versées aux participants à la recherche</a:t>
                      </a:r>
                    </a:p>
                    <a:p>
                      <a:pPr marL="285750" indent="-285750">
                        <a:lnSpc>
                          <a:spcPct val="85000"/>
                        </a:lnSpc>
                        <a:spcBef>
                          <a:spcPts val="200"/>
                        </a:spcBef>
                        <a:spcAft>
                          <a:spcPts val="200"/>
                        </a:spcAft>
                        <a:buFont typeface="Arial" panose="020B0604020202020204" pitchFamily="34" charset="0"/>
                        <a:buChar char="•"/>
                      </a:pPr>
                      <a:r>
                        <a:rPr lang="fr-CA" dirty="0"/>
                        <a:t>Travail de bureau lié à la recherche</a:t>
                      </a:r>
                    </a:p>
                  </a:txBody>
                  <a:tcPr>
                    <a:solidFill>
                      <a:schemeClr val="accent1">
                        <a:lumMod val="20000"/>
                        <a:lumOff val="80000"/>
                      </a:schemeClr>
                    </a:solidFill>
                  </a:tcPr>
                </a:tc>
                <a:tc>
                  <a:txBody>
                    <a:bodyPr/>
                    <a:lstStyle/>
                    <a:p>
                      <a:pPr marL="285750" indent="-285750">
                        <a:lnSpc>
                          <a:spcPct val="85000"/>
                        </a:lnSpc>
                        <a:spcBef>
                          <a:spcPts val="200"/>
                        </a:spcBef>
                        <a:spcAft>
                          <a:spcPts val="200"/>
                        </a:spcAft>
                        <a:buFont typeface="Arial" panose="020B0604020202020204" pitchFamily="34" charset="0"/>
                        <a:buChar char="•"/>
                      </a:pPr>
                      <a:r>
                        <a:rPr lang="fr-CA" dirty="0"/>
                        <a:t>Toute</a:t>
                      </a:r>
                      <a:r>
                        <a:rPr lang="fr-CA" baseline="0" dirty="0"/>
                        <a:t> forme de rémunération au titulaire de recherche (sauf les Chaires </a:t>
                      </a:r>
                      <a:r>
                        <a:rPr lang="fr-CA" sz="1800" kern="1200" baseline="0" dirty="0">
                          <a:solidFill>
                            <a:schemeClr val="dk1"/>
                          </a:solidFill>
                          <a:latin typeface="+mn-lt"/>
                          <a:ea typeface="+mn-ea"/>
                          <a:cs typeface="+mn-cs"/>
                        </a:rPr>
                        <a:t>du Canada, les directeurs scientifiques des RCE et les titulaires de subvention de centres de recherche FRQS)</a:t>
                      </a:r>
                    </a:p>
                    <a:p>
                      <a:pPr marL="285750" indent="-285750">
                        <a:spcBef>
                          <a:spcPts val="200"/>
                        </a:spcBef>
                        <a:spcAft>
                          <a:spcPts val="200"/>
                        </a:spcAft>
                        <a:buFont typeface="Arial" panose="020B0604020202020204" pitchFamily="34" charset="0"/>
                        <a:buChar char="•"/>
                      </a:pPr>
                      <a:r>
                        <a:rPr lang="fr-CA" baseline="0" dirty="0"/>
                        <a:t>Avantages sociaux sur les allocations</a:t>
                      </a:r>
                    </a:p>
                    <a:p>
                      <a:pPr marL="285750" indent="-285750">
                        <a:spcBef>
                          <a:spcPts val="200"/>
                        </a:spcBef>
                        <a:spcAft>
                          <a:spcPts val="200"/>
                        </a:spcAft>
                        <a:buFont typeface="Arial" panose="020B0604020202020204" pitchFamily="34" charset="0"/>
                        <a:buChar char="•"/>
                      </a:pPr>
                      <a:r>
                        <a:rPr lang="fr-CA" baseline="0" dirty="0"/>
                        <a:t>Indemnités de départ</a:t>
                      </a:r>
                    </a:p>
                    <a:p>
                      <a:pPr marL="285750" indent="-285750">
                        <a:spcBef>
                          <a:spcPts val="200"/>
                        </a:spcBef>
                        <a:spcAft>
                          <a:spcPts val="200"/>
                        </a:spcAft>
                        <a:buFont typeface="Arial" panose="020B0604020202020204" pitchFamily="34" charset="0"/>
                        <a:buChar char="•"/>
                      </a:pPr>
                      <a:r>
                        <a:rPr lang="fr-CA" baseline="0" dirty="0"/>
                        <a:t>Frais de soutenance de thèse</a:t>
                      </a:r>
                    </a:p>
                    <a:p>
                      <a:pPr marL="285750" indent="-285750">
                        <a:spcBef>
                          <a:spcPts val="200"/>
                        </a:spcBef>
                        <a:spcAft>
                          <a:spcPts val="200"/>
                        </a:spcAft>
                        <a:buFont typeface="Arial" panose="020B0604020202020204" pitchFamily="34" charset="0"/>
                        <a:buChar char="•"/>
                      </a:pPr>
                      <a:r>
                        <a:rPr lang="fr-CA" baseline="0" dirty="0"/>
                        <a:t>Honoraires d’examinateurs externes</a:t>
                      </a:r>
                    </a:p>
                    <a:p>
                      <a:pPr marL="285750" indent="-285750">
                        <a:lnSpc>
                          <a:spcPct val="85000"/>
                        </a:lnSpc>
                        <a:spcBef>
                          <a:spcPts val="200"/>
                        </a:spcBef>
                        <a:spcAft>
                          <a:spcPts val="200"/>
                        </a:spcAft>
                        <a:buFont typeface="Arial" panose="020B0604020202020204" pitchFamily="34" charset="0"/>
                        <a:buChar char="•"/>
                      </a:pPr>
                      <a:r>
                        <a:rPr lang="fr-CA" baseline="0" dirty="0"/>
                        <a:t>Honoraires de consultation versés à un collègue d’université ou d’établissement québécois</a:t>
                      </a:r>
                    </a:p>
                  </a:txBody>
                  <a:tcP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5" name="Espace réservé du numéro de diapositive 4"/>
          <p:cNvSpPr>
            <a:spLocks noGrp="1"/>
          </p:cNvSpPr>
          <p:nvPr>
            <p:ph type="sldNum" sz="quarter" idx="11"/>
            <p:custDataLst>
              <p:tags r:id="rId4"/>
            </p:custDataLst>
          </p:nvPr>
        </p:nvSpPr>
        <p:spPr/>
        <p:txBody>
          <a:bodyPr/>
          <a:lstStyle/>
          <a:p>
            <a:fld id="{BC872325-CFE1-4496-83BC-FAAC16177CF3}" type="slidenum">
              <a:rPr lang="fr-CA" smtClean="0">
                <a:solidFill>
                  <a:prstClr val="black">
                    <a:tint val="75000"/>
                  </a:prstClr>
                </a:solidFill>
              </a:rPr>
              <a:pPr/>
              <a:t>81</a:t>
            </a:fld>
            <a:endParaRPr lang="fr-CA" dirty="0">
              <a:solidFill>
                <a:prstClr val="black">
                  <a:tint val="75000"/>
                </a:prstClr>
              </a:solidFill>
            </a:endParaRPr>
          </a:p>
        </p:txBody>
      </p:sp>
      <p:pic>
        <p:nvPicPr>
          <p:cNvPr id="7" name="Image 6">
            <a:extLst>
              <a:ext uri="{FF2B5EF4-FFF2-40B4-BE49-F238E27FC236}">
                <a16:creationId xmlns:a16="http://schemas.microsoft.com/office/drawing/2014/main" id="{DD98331E-FDC7-4E68-B633-30EFE39E4810}"/>
              </a:ext>
            </a:extLst>
          </p:cNvPr>
          <p:cNvPicPr/>
          <p:nvPr/>
        </p:nvPicPr>
        <p:blipFill rotWithShape="1">
          <a:blip r:embed="rId7"/>
          <a:srcRect l="3491" r="3992"/>
          <a:stretch/>
        </p:blipFill>
        <p:spPr>
          <a:xfrm>
            <a:off x="5220072" y="83278"/>
            <a:ext cx="3816424" cy="1375034"/>
          </a:xfrm>
          <a:prstGeom prst="rect">
            <a:avLst/>
          </a:prstGeom>
          <a:ln>
            <a:solidFill>
              <a:srgbClr val="004397"/>
            </a:solidFill>
          </a:ln>
        </p:spPr>
      </p:pic>
    </p:spTree>
    <p:extLst>
      <p:ext uri="{BB962C8B-B14F-4D97-AF65-F5344CB8AC3E}">
        <p14:creationId xmlns:p14="http://schemas.microsoft.com/office/powerpoint/2010/main" val="252483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custDataLst>
              <p:tags r:id="rId2"/>
            </p:custDataLst>
          </p:nvPr>
        </p:nvSpPr>
        <p:spPr>
          <a:xfrm>
            <a:off x="0" y="31380"/>
            <a:ext cx="7560000" cy="431968"/>
          </a:xfrm>
        </p:spPr>
        <p:txBody>
          <a:bodyPr/>
          <a:lstStyle/>
          <a:p>
            <a:r>
              <a:rPr lang="en-CA" sz="2800" dirty="0">
                <a:solidFill>
                  <a:schemeClr val="accent2">
                    <a:lumMod val="50000"/>
                  </a:schemeClr>
                </a:solidFill>
              </a:rPr>
              <a:t>Please make your selection...</a:t>
            </a:r>
          </a:p>
        </p:txBody>
      </p:sp>
      <p:sp>
        <p:nvSpPr>
          <p:cNvPr id="13" name="Rectangle 12"/>
          <p:cNvSpPr/>
          <p:nvPr>
            <p:custDataLst>
              <p:tags r:id="rId3"/>
            </p:custDataLst>
          </p:nvPr>
        </p:nvSpPr>
        <p:spPr>
          <a:xfrm>
            <a:off x="1042988" y="1628800"/>
            <a:ext cx="7416105" cy="1877437"/>
          </a:xfrm>
          <a:prstGeom prst="rect">
            <a:avLst/>
          </a:prstGeom>
        </p:spPr>
        <p:txBody>
          <a:bodyPr wrap="square">
            <a:spAutoFit/>
          </a:bodyPr>
          <a:lstStyle/>
          <a:p>
            <a:pPr lvl="0">
              <a:lnSpc>
                <a:spcPct val="90000"/>
              </a:lnSpc>
            </a:pPr>
            <a:r>
              <a:rPr lang="fr-CA" dirty="0"/>
              <a:t>Vous recevez un formulaire de frais de voyage dans lequel il y a une demande de remboursement d’un billet d’avion pour un étudiant boursier collaborant à la recherche dans le cadre de ses études. Le lieu de destination est un site archéologique dans lequel l’étudiant procédera à des fouilles. L’organisme qui a octroyé la subvention est le FRQNT.</a:t>
            </a:r>
            <a:endParaRPr lang="fr-CA" sz="1600" dirty="0"/>
          </a:p>
          <a:p>
            <a:pPr lvl="0">
              <a:spcBef>
                <a:spcPts val="1800"/>
              </a:spcBef>
            </a:pPr>
            <a:r>
              <a:rPr lang="fr-CA" sz="2000" b="1" dirty="0">
                <a:solidFill>
                  <a:schemeClr val="tx2">
                    <a:lumMod val="50000"/>
                  </a:schemeClr>
                </a:solidFill>
              </a:rPr>
              <a:t>Pouvez-vous autoriser le billet d’avion?  </a:t>
            </a:r>
            <a:r>
              <a:rPr lang="fr-CA" dirty="0">
                <a:solidFill>
                  <a:schemeClr val="tx2">
                    <a:lumMod val="50000"/>
                  </a:schemeClr>
                </a:solidFill>
              </a:rPr>
              <a:t>(voir grille RGCFRQ # 22)</a:t>
            </a:r>
          </a:p>
        </p:txBody>
      </p:sp>
      <p:grpSp>
        <p:nvGrpSpPr>
          <p:cNvPr id="16" name="ResponseCounter"/>
          <p:cNvGrpSpPr/>
          <p:nvPr>
            <p:custDataLst>
              <p:tags r:id="rId4"/>
            </p:custDataLst>
          </p:nvPr>
        </p:nvGrpSpPr>
        <p:grpSpPr>
          <a:xfrm>
            <a:off x="8146144" y="136205"/>
            <a:ext cx="916608" cy="1132555"/>
            <a:chOff x="190500" y="1054100"/>
            <a:chExt cx="1511300" cy="5422900"/>
          </a:xfrm>
        </p:grpSpPr>
        <p:cxnSp>
          <p:nvCxnSpPr>
            <p:cNvPr id="17" name="RCPole"/>
            <p:cNvCxnSpPr/>
            <p:nvPr/>
          </p:nvCxnSpPr>
          <p:spPr>
            <a:xfrm>
              <a:off x="381000" y="1270000"/>
              <a:ext cx="0" cy="5080001"/>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RCFlag"/>
            <p:cNvSpPr/>
            <p:nvPr/>
          </p:nvSpPr>
          <p:spPr>
            <a:xfrm>
              <a:off x="431800" y="5273175"/>
              <a:ext cx="1270000" cy="1076828"/>
            </a:xfrm>
            <a:prstGeom prst="wav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b="1">
                  <a:latin typeface="Tahoma"/>
                </a:rPr>
                <a:t>0</a:t>
              </a:r>
            </a:p>
          </p:txBody>
        </p:sp>
        <p:sp>
          <p:nvSpPr>
            <p:cNvPr id="19" name="RCTop"/>
            <p:cNvSpPr/>
            <p:nvPr/>
          </p:nvSpPr>
          <p:spPr>
            <a:xfrm>
              <a:off x="190500" y="1054100"/>
              <a:ext cx="876299" cy="106450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000" b="1" dirty="0">
                  <a:solidFill>
                    <a:srgbClr val="FFFFFF"/>
                  </a:solidFill>
                  <a:latin typeface="Tahoma"/>
                </a:rPr>
                <a:t>20</a:t>
              </a:r>
            </a:p>
          </p:txBody>
        </p:sp>
        <p:sp>
          <p:nvSpPr>
            <p:cNvPr id="20" name="RCBottom"/>
            <p:cNvSpPr/>
            <p:nvPr/>
          </p:nvSpPr>
          <p:spPr>
            <a:xfrm>
              <a:off x="190500" y="6350000"/>
              <a:ext cx="406400" cy="127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6" name="Espace réservé du numéro de diapositive 5"/>
          <p:cNvSpPr>
            <a:spLocks noGrp="1"/>
          </p:cNvSpPr>
          <p:nvPr>
            <p:ph type="sldNum" sz="quarter" idx="11"/>
            <p:custDataLst>
              <p:tags r:id="rId5"/>
            </p:custDataLst>
          </p:nvPr>
        </p:nvSpPr>
        <p:spPr/>
        <p:txBody>
          <a:bodyPr/>
          <a:lstStyle/>
          <a:p>
            <a:fld id="{BC872325-CFE1-4496-83BC-FAAC16177CF3}" type="slidenum">
              <a:rPr lang="fr-CA" smtClean="0">
                <a:solidFill>
                  <a:prstClr val="black">
                    <a:tint val="75000"/>
                  </a:prstClr>
                </a:solidFill>
              </a:rPr>
              <a:pPr/>
              <a:t>82</a:t>
            </a:fld>
            <a:endParaRPr lang="fr-CA" dirty="0">
              <a:solidFill>
                <a:prstClr val="black">
                  <a:tint val="75000"/>
                </a:prstClr>
              </a:solidFill>
            </a:endParaRPr>
          </a:p>
        </p:txBody>
      </p:sp>
      <p:sp>
        <p:nvSpPr>
          <p:cNvPr id="21" name="ZoneTexte 20"/>
          <p:cNvSpPr txBox="1"/>
          <p:nvPr/>
        </p:nvSpPr>
        <p:spPr>
          <a:xfrm rot="570554">
            <a:off x="6309534" y="544404"/>
            <a:ext cx="1194558" cy="584775"/>
          </a:xfrm>
          <a:prstGeom prst="rect">
            <a:avLst/>
          </a:prstGeom>
          <a:noFill/>
        </p:spPr>
        <p:txBody>
          <a:bodyPr wrap="none" rtlCol="0">
            <a:spAutoFit/>
          </a:bodyPr>
          <a:lstStyle/>
          <a:p>
            <a:r>
              <a:rPr lang="fr-CA" sz="3200" b="1" dirty="0">
                <a:solidFill>
                  <a:schemeClr val="bg1"/>
                </a:solidFill>
              </a:rPr>
              <a:t>Q - 13</a:t>
            </a:r>
          </a:p>
        </p:txBody>
      </p:sp>
      <p:sp>
        <p:nvSpPr>
          <p:cNvPr id="7" name="CorShape1"/>
          <p:cNvSpPr/>
          <p:nvPr>
            <p:custDataLst>
              <p:tags r:id="rId6"/>
            </p:custDataLst>
          </p:nvPr>
        </p:nvSpPr>
        <p:spPr>
          <a:xfrm>
            <a:off x="1539206" y="3919344"/>
            <a:ext cx="2959100" cy="603504"/>
          </a:xfrm>
          <a:prstGeom prst="roundRect">
            <a:avLst/>
          </a:prstGeom>
          <a:noFill/>
          <a:ln w="25400" cap="flat" cmpd="sng" algn="ctr">
            <a:solidFill>
              <a:srgbClr val="00B050"/>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TPAnswers"/>
          <p:cNvSpPr>
            <a:spLocks noGrp="1"/>
          </p:cNvSpPr>
          <p:nvPr>
            <p:ph type="body" idx="1"/>
            <p:custDataLst>
              <p:tags r:id="rId7"/>
            </p:custDataLst>
          </p:nvPr>
        </p:nvSpPr>
        <p:spPr>
          <a:xfrm>
            <a:off x="1107406" y="3645024"/>
            <a:ext cx="4104456" cy="2160240"/>
          </a:xfrm>
        </p:spPr>
        <p:txBody>
          <a:bodyPr>
            <a:noAutofit/>
          </a:bodyPr>
          <a:lstStyle/>
          <a:p>
            <a:pPr marL="457200" lvl="1" indent="-457200">
              <a:lnSpc>
                <a:spcPct val="100000"/>
              </a:lnSpc>
              <a:spcBef>
                <a:spcPct val="20000"/>
              </a:spcBef>
              <a:buFont typeface="+mj-lt"/>
              <a:buAutoNum type="arabicPeriod"/>
            </a:pPr>
            <a:r>
              <a:rPr lang="fr-CA" sz="1800" dirty="0"/>
              <a:t>OUI, en tout temps</a:t>
            </a:r>
          </a:p>
          <a:p>
            <a:pPr marL="457200" lvl="1" indent="-457200">
              <a:lnSpc>
                <a:spcPct val="100000"/>
              </a:lnSpc>
              <a:spcBef>
                <a:spcPct val="20000"/>
              </a:spcBef>
              <a:buFont typeface="+mj-lt"/>
              <a:buAutoNum type="arabicPeriod"/>
            </a:pPr>
            <a:r>
              <a:rPr lang="fr-CA" sz="1800" dirty="0"/>
              <a:t>OUI, si le billet est en classe économique</a:t>
            </a:r>
          </a:p>
          <a:p>
            <a:pPr marL="457200" lvl="1" indent="-457200">
              <a:lnSpc>
                <a:spcPct val="100000"/>
              </a:lnSpc>
              <a:spcBef>
                <a:spcPct val="20000"/>
              </a:spcBef>
              <a:buFont typeface="+mj-lt"/>
              <a:buAutoNum type="arabicPeriod"/>
            </a:pPr>
            <a:r>
              <a:rPr lang="fr-CA" sz="1800" dirty="0"/>
              <a:t>NON, les billets d’avion sont admissibles seulement pour les chercheurs</a:t>
            </a:r>
            <a:endParaRPr lang="fr-CA" sz="2000" dirty="0"/>
          </a:p>
        </p:txBody>
      </p:sp>
      <p:pic>
        <p:nvPicPr>
          <p:cNvPr id="14" name="Image 13">
            <a:extLst>
              <a:ext uri="{FF2B5EF4-FFF2-40B4-BE49-F238E27FC236}">
                <a16:creationId xmlns:a16="http://schemas.microsoft.com/office/drawing/2014/main" id="{EADC9B90-2C6A-43CB-9D85-1B6A805181B3}"/>
              </a:ext>
            </a:extLst>
          </p:cNvPr>
          <p:cNvPicPr/>
          <p:nvPr/>
        </p:nvPicPr>
        <p:blipFill rotWithShape="1">
          <a:blip r:embed="rId10"/>
          <a:srcRect l="3491" r="3992"/>
          <a:stretch/>
        </p:blipFill>
        <p:spPr>
          <a:xfrm>
            <a:off x="4998601" y="3667741"/>
            <a:ext cx="3816424" cy="1375034"/>
          </a:xfrm>
          <a:prstGeom prst="rect">
            <a:avLst/>
          </a:prstGeom>
          <a:ln>
            <a:solidFill>
              <a:srgbClr val="004397"/>
            </a:solidFill>
          </a:ln>
        </p:spPr>
      </p:pic>
    </p:spTree>
    <p:custDataLst>
      <p:tags r:id="rId1"/>
    </p:custDataLst>
    <p:extLst>
      <p:ext uri="{BB962C8B-B14F-4D97-AF65-F5344CB8AC3E}">
        <p14:creationId xmlns:p14="http://schemas.microsoft.com/office/powerpoint/2010/main" val="93613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2"/>
            </p:custDataLst>
          </p:nvPr>
        </p:nvSpPr>
        <p:spPr>
          <a:xfrm>
            <a:off x="1039149" y="2450365"/>
            <a:ext cx="7560000" cy="360039"/>
          </a:xfrm>
        </p:spPr>
        <p:txBody>
          <a:bodyPr/>
          <a:lstStyle/>
          <a:p>
            <a:r>
              <a:rPr lang="fr-CA" sz="1800" dirty="0"/>
              <a:t>Rappel des principes généraux : coûts directs de la recherche.</a:t>
            </a:r>
          </a:p>
          <a:p>
            <a:endParaRPr lang="fr-CA" sz="1800" dirty="0"/>
          </a:p>
          <a:p>
            <a:endParaRPr lang="fr-CA" sz="2000" dirty="0"/>
          </a:p>
        </p:txBody>
      </p:sp>
      <p:sp>
        <p:nvSpPr>
          <p:cNvPr id="3" name="Titre 2"/>
          <p:cNvSpPr>
            <a:spLocks noGrp="1"/>
          </p:cNvSpPr>
          <p:nvPr>
            <p:ph type="title"/>
            <p:custDataLst>
              <p:tags r:id="rId3"/>
            </p:custDataLst>
          </p:nvPr>
        </p:nvSpPr>
        <p:spPr>
          <a:xfrm>
            <a:off x="1044448" y="1772816"/>
            <a:ext cx="7560000" cy="431968"/>
          </a:xfrm>
        </p:spPr>
        <p:txBody>
          <a:bodyPr/>
          <a:lstStyle/>
          <a:p>
            <a:r>
              <a:rPr lang="fr-CA" dirty="0"/>
              <a:t>Congés sabbatiques</a:t>
            </a:r>
          </a:p>
        </p:txBody>
      </p:sp>
      <p:graphicFrame>
        <p:nvGraphicFramePr>
          <p:cNvPr id="4" name="Tableau 3"/>
          <p:cNvGraphicFramePr>
            <a:graphicFrameLocks noGrp="1"/>
          </p:cNvGraphicFramePr>
          <p:nvPr>
            <p:custDataLst>
              <p:tags r:id="rId4"/>
            </p:custDataLst>
            <p:extLst>
              <p:ext uri="{D42A27DB-BD31-4B8C-83A1-F6EECF244321}">
                <p14:modId xmlns:p14="http://schemas.microsoft.com/office/powerpoint/2010/main" val="2123894678"/>
              </p:ext>
            </p:extLst>
          </p:nvPr>
        </p:nvGraphicFramePr>
        <p:xfrm>
          <a:off x="1043608" y="2852936"/>
          <a:ext cx="7416824" cy="3107988"/>
        </p:xfrm>
        <a:graphic>
          <a:graphicData uri="http://schemas.openxmlformats.org/drawingml/2006/table">
            <a:tbl>
              <a:tblPr firstRow="1" bandRow="1">
                <a:tableStyleId>{5C22544A-7EE6-4342-B048-85BDC9FD1C3A}</a:tableStyleId>
              </a:tblPr>
              <a:tblGrid>
                <a:gridCol w="3061991">
                  <a:extLst>
                    <a:ext uri="{9D8B030D-6E8A-4147-A177-3AD203B41FA5}">
                      <a16:colId xmlns:a16="http://schemas.microsoft.com/office/drawing/2014/main" val="20000"/>
                    </a:ext>
                  </a:extLst>
                </a:gridCol>
                <a:gridCol w="4354833">
                  <a:extLst>
                    <a:ext uri="{9D8B030D-6E8A-4147-A177-3AD203B41FA5}">
                      <a16:colId xmlns:a16="http://schemas.microsoft.com/office/drawing/2014/main" val="20001"/>
                    </a:ext>
                  </a:extLst>
                </a:gridCol>
              </a:tblGrid>
              <a:tr h="377996">
                <a:tc>
                  <a:txBody>
                    <a:bodyPr/>
                    <a:lstStyle/>
                    <a:p>
                      <a:r>
                        <a:rPr lang="fr-CA" b="0" dirty="0"/>
                        <a:t>Admissible</a:t>
                      </a:r>
                    </a:p>
                  </a:txBody>
                  <a:tcPr>
                    <a:solidFill>
                      <a:schemeClr val="tx2"/>
                    </a:solidFill>
                  </a:tcPr>
                </a:tc>
                <a:tc>
                  <a:txBody>
                    <a:bodyPr/>
                    <a:lstStyle/>
                    <a:p>
                      <a:r>
                        <a:rPr lang="fr-CA" b="0" dirty="0"/>
                        <a:t>Non admissible</a:t>
                      </a:r>
                    </a:p>
                  </a:txBody>
                  <a:tcPr>
                    <a:solidFill>
                      <a:schemeClr val="tx2"/>
                    </a:solidFill>
                  </a:tcPr>
                </a:tc>
                <a:extLst>
                  <a:ext uri="{0D108BD9-81ED-4DB2-BD59-A6C34878D82A}">
                    <a16:rowId xmlns:a16="http://schemas.microsoft.com/office/drawing/2014/main" val="10000"/>
                  </a:ext>
                </a:extLst>
              </a:tr>
              <a:tr h="2544776">
                <a:tc>
                  <a:txBody>
                    <a:bodyPr/>
                    <a:lstStyle/>
                    <a:p>
                      <a:pPr marL="285750" indent="-285750">
                        <a:lnSpc>
                          <a:spcPct val="85000"/>
                        </a:lnSpc>
                        <a:spcBef>
                          <a:spcPts val="600"/>
                        </a:spcBef>
                        <a:spcAft>
                          <a:spcPts val="600"/>
                        </a:spcAft>
                        <a:buFont typeface="Arial" charset="0"/>
                        <a:buChar char="•"/>
                      </a:pPr>
                      <a:r>
                        <a:rPr lang="fr-CA" dirty="0"/>
                        <a:t>Billet aller-retour pour aller au lieu du congé à</a:t>
                      </a:r>
                      <a:r>
                        <a:rPr lang="fr-CA" baseline="0" dirty="0"/>
                        <a:t> partir de l’établissement – Un seul billet aller-retour sauf exception</a:t>
                      </a:r>
                    </a:p>
                    <a:p>
                      <a:pPr marL="285750" indent="-285750">
                        <a:lnSpc>
                          <a:spcPct val="85000"/>
                        </a:lnSpc>
                        <a:spcBef>
                          <a:spcPts val="600"/>
                        </a:spcBef>
                        <a:spcAft>
                          <a:spcPts val="600"/>
                        </a:spcAft>
                        <a:buFont typeface="Arial" charset="0"/>
                        <a:buChar char="•"/>
                      </a:pPr>
                      <a:r>
                        <a:rPr lang="fr-CA" baseline="0" dirty="0"/>
                        <a:t>Transport d’équipement ou de matériel de recherche au lieu du congé</a:t>
                      </a:r>
                    </a:p>
                    <a:p>
                      <a:pPr marL="285750" indent="-285750">
                        <a:lnSpc>
                          <a:spcPct val="85000"/>
                        </a:lnSpc>
                        <a:spcBef>
                          <a:spcPts val="600"/>
                        </a:spcBef>
                        <a:spcAft>
                          <a:spcPts val="600"/>
                        </a:spcAft>
                        <a:buFont typeface="Arial" charset="0"/>
                        <a:buChar char="•"/>
                      </a:pPr>
                      <a:r>
                        <a:rPr lang="fr-CA" baseline="0" dirty="0"/>
                        <a:t>Frais de déplacement pour assister à une conférence</a:t>
                      </a:r>
                      <a:endParaRPr lang="fr-CA" dirty="0"/>
                    </a:p>
                  </a:txBody>
                  <a:tcPr>
                    <a:solidFill>
                      <a:schemeClr val="accent1">
                        <a:lumMod val="20000"/>
                        <a:lumOff val="80000"/>
                      </a:schemeClr>
                    </a:solidFill>
                  </a:tcPr>
                </a:tc>
                <a:tc>
                  <a:txBody>
                    <a:bodyPr/>
                    <a:lstStyle/>
                    <a:p>
                      <a:pPr marL="285750" indent="-285750">
                        <a:lnSpc>
                          <a:spcPct val="85000"/>
                        </a:lnSpc>
                        <a:spcBef>
                          <a:spcPts val="600"/>
                        </a:spcBef>
                        <a:spcAft>
                          <a:spcPts val="600"/>
                        </a:spcAft>
                        <a:buFont typeface="Arial" charset="0"/>
                        <a:buChar char="•"/>
                      </a:pPr>
                      <a:r>
                        <a:rPr lang="fr-CA" dirty="0"/>
                        <a:t>Frais de subsistance</a:t>
                      </a:r>
                    </a:p>
                    <a:p>
                      <a:pPr marL="285750" indent="-285750">
                        <a:lnSpc>
                          <a:spcPct val="85000"/>
                        </a:lnSpc>
                        <a:spcBef>
                          <a:spcPts val="600"/>
                        </a:spcBef>
                        <a:spcAft>
                          <a:spcPts val="600"/>
                        </a:spcAft>
                        <a:buFont typeface="Arial" charset="0"/>
                        <a:buChar char="•"/>
                      </a:pPr>
                      <a:r>
                        <a:rPr lang="fr-CA" dirty="0"/>
                        <a:t>Frais de déplacement du titulaire de la subvention devant se</a:t>
                      </a:r>
                      <a:r>
                        <a:rPr lang="fr-CA" baseline="0" dirty="0"/>
                        <a:t> rendre à l’établissement aux fins de supervision ou d’enseignement</a:t>
                      </a:r>
                    </a:p>
                    <a:p>
                      <a:pPr marL="285750" indent="-285750">
                        <a:lnSpc>
                          <a:spcPct val="85000"/>
                        </a:lnSpc>
                        <a:spcBef>
                          <a:spcPts val="600"/>
                        </a:spcBef>
                        <a:spcAft>
                          <a:spcPts val="600"/>
                        </a:spcAft>
                        <a:buFont typeface="Arial" charset="0"/>
                        <a:buChar char="•"/>
                      </a:pPr>
                      <a:r>
                        <a:rPr lang="fr-CA" sz="1800" b="1" kern="1200" dirty="0">
                          <a:solidFill>
                            <a:schemeClr val="tx2"/>
                          </a:solidFill>
                          <a:latin typeface="+mn-lt"/>
                          <a:ea typeface="+mn-ea"/>
                          <a:cs typeface="+mn-cs"/>
                        </a:rPr>
                        <a:t>Si le projet est financé par le provincial</a:t>
                      </a:r>
                      <a:r>
                        <a:rPr lang="fr-CA" sz="1800" kern="1200" dirty="0">
                          <a:solidFill>
                            <a:schemeClr val="dk1"/>
                          </a:solidFill>
                          <a:latin typeface="+mn-lt"/>
                          <a:ea typeface="+mn-ea"/>
                          <a:cs typeface="+mn-cs"/>
                        </a:rPr>
                        <a:t>, </a:t>
                      </a:r>
                      <a:r>
                        <a:rPr lang="fr-CA" sz="1800" b="1" kern="1200" dirty="0">
                          <a:solidFill>
                            <a:schemeClr val="tx2"/>
                          </a:solidFill>
                          <a:latin typeface="+mn-lt"/>
                          <a:ea typeface="+mn-ea"/>
                          <a:cs typeface="+mn-cs"/>
                        </a:rPr>
                        <a:t>toute dépense de déplacement et de séjour pendant un congé sabbatique</a:t>
                      </a:r>
                    </a:p>
                  </a:txBody>
                  <a:tcP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5" name="Espace réservé du numéro de diapositive 4"/>
          <p:cNvSpPr>
            <a:spLocks noGrp="1"/>
          </p:cNvSpPr>
          <p:nvPr>
            <p:ph type="sldNum" sz="quarter" idx="11"/>
            <p:custDataLst>
              <p:tags r:id="rId5"/>
            </p:custDataLst>
          </p:nvPr>
        </p:nvSpPr>
        <p:spPr/>
        <p:txBody>
          <a:bodyPr/>
          <a:lstStyle/>
          <a:p>
            <a:fld id="{BC872325-CFE1-4496-83BC-FAAC16177CF3}" type="slidenum">
              <a:rPr lang="fr-CA" smtClean="0">
                <a:solidFill>
                  <a:prstClr val="black">
                    <a:tint val="75000"/>
                  </a:prstClr>
                </a:solidFill>
              </a:rPr>
              <a:pPr/>
              <a:t>83</a:t>
            </a:fld>
            <a:endParaRPr lang="fr-CA" dirty="0">
              <a:solidFill>
                <a:prstClr val="black">
                  <a:tint val="75000"/>
                </a:prstClr>
              </a:solidFill>
            </a:endParaRPr>
          </a:p>
        </p:txBody>
      </p:sp>
    </p:spTree>
    <p:custDataLst>
      <p:tags r:id="rId1"/>
    </p:custDataLst>
    <p:extLst>
      <p:ext uri="{BB962C8B-B14F-4D97-AF65-F5344CB8AC3E}">
        <p14:creationId xmlns:p14="http://schemas.microsoft.com/office/powerpoint/2010/main" val="1496734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ResponseCounter"/>
          <p:cNvGrpSpPr/>
          <p:nvPr>
            <p:custDataLst>
              <p:tags r:id="rId2"/>
            </p:custDataLst>
          </p:nvPr>
        </p:nvGrpSpPr>
        <p:grpSpPr>
          <a:xfrm>
            <a:off x="8146144" y="136205"/>
            <a:ext cx="916608" cy="1132555"/>
            <a:chOff x="190500" y="1054100"/>
            <a:chExt cx="1511300" cy="5422900"/>
          </a:xfrm>
        </p:grpSpPr>
        <p:cxnSp>
          <p:nvCxnSpPr>
            <p:cNvPr id="17" name="RCPole"/>
            <p:cNvCxnSpPr/>
            <p:nvPr/>
          </p:nvCxnSpPr>
          <p:spPr>
            <a:xfrm>
              <a:off x="381000" y="1270000"/>
              <a:ext cx="0" cy="5080001"/>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RCFlag"/>
            <p:cNvSpPr/>
            <p:nvPr/>
          </p:nvSpPr>
          <p:spPr>
            <a:xfrm>
              <a:off x="431800" y="5273175"/>
              <a:ext cx="1270000" cy="1076828"/>
            </a:xfrm>
            <a:prstGeom prst="wav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b="1">
                  <a:latin typeface="Tahoma"/>
                </a:rPr>
                <a:t>0</a:t>
              </a:r>
            </a:p>
          </p:txBody>
        </p:sp>
        <p:sp>
          <p:nvSpPr>
            <p:cNvPr id="19" name="RCTop"/>
            <p:cNvSpPr/>
            <p:nvPr/>
          </p:nvSpPr>
          <p:spPr>
            <a:xfrm>
              <a:off x="190500" y="1054100"/>
              <a:ext cx="876299" cy="106450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000" b="1">
                  <a:solidFill>
                    <a:srgbClr val="FFFFFF"/>
                  </a:solidFill>
                  <a:latin typeface="Tahoma"/>
                </a:rPr>
                <a:t>20</a:t>
              </a:r>
              <a:endParaRPr lang="fr-CA" sz="1000" b="1" dirty="0">
                <a:solidFill>
                  <a:srgbClr val="FFFFFF"/>
                </a:solidFill>
                <a:latin typeface="Tahoma"/>
              </a:endParaRPr>
            </a:p>
          </p:txBody>
        </p:sp>
        <p:sp>
          <p:nvSpPr>
            <p:cNvPr id="20" name="RCBottom"/>
            <p:cNvSpPr/>
            <p:nvPr/>
          </p:nvSpPr>
          <p:spPr>
            <a:xfrm>
              <a:off x="190500" y="6350000"/>
              <a:ext cx="406400" cy="127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2" name="TPQuestion"/>
          <p:cNvSpPr>
            <a:spLocks noGrp="1"/>
          </p:cNvSpPr>
          <p:nvPr>
            <p:ph type="title"/>
            <p:custDataLst>
              <p:tags r:id="rId3"/>
            </p:custDataLst>
          </p:nvPr>
        </p:nvSpPr>
        <p:spPr>
          <a:xfrm>
            <a:off x="0" y="31380"/>
            <a:ext cx="7560000" cy="431968"/>
          </a:xfrm>
        </p:spPr>
        <p:txBody>
          <a:bodyPr/>
          <a:lstStyle/>
          <a:p>
            <a:r>
              <a:rPr lang="en-CA" sz="2800" dirty="0">
                <a:solidFill>
                  <a:schemeClr val="accent2">
                    <a:lumMod val="50000"/>
                  </a:schemeClr>
                </a:solidFill>
              </a:rPr>
              <a:t>Please make your selection...</a:t>
            </a:r>
          </a:p>
        </p:txBody>
      </p:sp>
      <p:sp>
        <p:nvSpPr>
          <p:cNvPr id="13" name="Rectangle 12"/>
          <p:cNvSpPr/>
          <p:nvPr>
            <p:custDataLst>
              <p:tags r:id="rId4"/>
            </p:custDataLst>
          </p:nvPr>
        </p:nvSpPr>
        <p:spPr>
          <a:xfrm>
            <a:off x="1042988" y="1628800"/>
            <a:ext cx="7705476" cy="1538883"/>
          </a:xfrm>
          <a:prstGeom prst="rect">
            <a:avLst/>
          </a:prstGeom>
        </p:spPr>
        <p:txBody>
          <a:bodyPr wrap="square">
            <a:spAutoFit/>
          </a:bodyPr>
          <a:lstStyle/>
          <a:p>
            <a:pPr lvl="0"/>
            <a:r>
              <a:rPr lang="fr-CA" sz="2000" dirty="0"/>
              <a:t>Un chercheur doit revenir à Montréal pour une soutenance de thèse et retournera au lieu de recherche 48 heures plus tard.</a:t>
            </a:r>
          </a:p>
          <a:p>
            <a:pPr lvl="0"/>
            <a:endParaRPr lang="fr-CA" dirty="0"/>
          </a:p>
          <a:p>
            <a:pPr lvl="0"/>
            <a:r>
              <a:rPr lang="fr-CA" b="1" dirty="0">
                <a:solidFill>
                  <a:schemeClr val="tx2">
                    <a:lumMod val="50000"/>
                  </a:schemeClr>
                </a:solidFill>
              </a:rPr>
              <a:t>Est-ce que le billet aller-retour peut être autorisé sur son projet de recherche fédéral ou provincial? </a:t>
            </a:r>
            <a:r>
              <a:rPr lang="fr-CA" dirty="0">
                <a:solidFill>
                  <a:schemeClr val="tx2">
                    <a:lumMod val="50000"/>
                  </a:schemeClr>
                </a:solidFill>
              </a:rPr>
              <a:t>(voir grille GAFTO # 28 et grille RGCFRQ # 74)</a:t>
            </a:r>
          </a:p>
        </p:txBody>
      </p:sp>
      <p:sp>
        <p:nvSpPr>
          <p:cNvPr id="5" name="Espace réservé du numéro de diapositive 4"/>
          <p:cNvSpPr>
            <a:spLocks noGrp="1"/>
          </p:cNvSpPr>
          <p:nvPr>
            <p:ph type="sldNum" sz="quarter" idx="11"/>
            <p:custDataLst>
              <p:tags r:id="rId5"/>
            </p:custDataLst>
          </p:nvPr>
        </p:nvSpPr>
        <p:spPr/>
        <p:txBody>
          <a:bodyPr/>
          <a:lstStyle/>
          <a:p>
            <a:fld id="{BC872325-CFE1-4496-83BC-FAAC16177CF3}" type="slidenum">
              <a:rPr lang="fr-CA" smtClean="0">
                <a:solidFill>
                  <a:prstClr val="black">
                    <a:tint val="75000"/>
                  </a:prstClr>
                </a:solidFill>
              </a:rPr>
              <a:pPr/>
              <a:t>84</a:t>
            </a:fld>
            <a:endParaRPr lang="fr-CA" dirty="0">
              <a:solidFill>
                <a:prstClr val="black">
                  <a:tint val="75000"/>
                </a:prstClr>
              </a:solidFill>
            </a:endParaRPr>
          </a:p>
        </p:txBody>
      </p:sp>
      <p:sp>
        <p:nvSpPr>
          <p:cNvPr id="21" name="ZoneTexte 20"/>
          <p:cNvSpPr txBox="1"/>
          <p:nvPr/>
        </p:nvSpPr>
        <p:spPr>
          <a:xfrm rot="570554">
            <a:off x="6309534" y="544404"/>
            <a:ext cx="1194558" cy="584775"/>
          </a:xfrm>
          <a:prstGeom prst="rect">
            <a:avLst/>
          </a:prstGeom>
          <a:noFill/>
        </p:spPr>
        <p:txBody>
          <a:bodyPr wrap="none" rtlCol="0">
            <a:spAutoFit/>
          </a:bodyPr>
          <a:lstStyle/>
          <a:p>
            <a:r>
              <a:rPr lang="fr-CA" sz="3200" b="1" dirty="0">
                <a:solidFill>
                  <a:schemeClr val="bg1"/>
                </a:solidFill>
              </a:rPr>
              <a:t>Q - 14</a:t>
            </a:r>
          </a:p>
        </p:txBody>
      </p:sp>
      <p:sp>
        <p:nvSpPr>
          <p:cNvPr id="6" name="CorShape1"/>
          <p:cNvSpPr/>
          <p:nvPr>
            <p:custDataLst>
              <p:tags r:id="rId6"/>
            </p:custDataLst>
          </p:nvPr>
        </p:nvSpPr>
        <p:spPr>
          <a:xfrm>
            <a:off x="1464775" y="5055708"/>
            <a:ext cx="3905250" cy="365760"/>
          </a:xfrm>
          <a:prstGeom prst="roundRect">
            <a:avLst/>
          </a:prstGeom>
          <a:noFill/>
          <a:ln w="25400" cap="flat" cmpd="sng" algn="ctr">
            <a:solidFill>
              <a:srgbClr val="00B050"/>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TPAnswers"/>
          <p:cNvSpPr>
            <a:spLocks noGrp="1"/>
          </p:cNvSpPr>
          <p:nvPr>
            <p:ph type="body" idx="1"/>
            <p:custDataLst>
              <p:tags r:id="rId7"/>
            </p:custDataLst>
          </p:nvPr>
        </p:nvSpPr>
        <p:spPr>
          <a:xfrm>
            <a:off x="1043608" y="4005064"/>
            <a:ext cx="4680520" cy="1584176"/>
          </a:xfrm>
        </p:spPr>
        <p:txBody>
          <a:bodyPr>
            <a:noAutofit/>
          </a:bodyPr>
          <a:lstStyle/>
          <a:p>
            <a:pPr marL="457200" indent="-457200">
              <a:lnSpc>
                <a:spcPct val="100000"/>
              </a:lnSpc>
              <a:spcBef>
                <a:spcPct val="20000"/>
              </a:spcBef>
              <a:buFontTx/>
              <a:buAutoNum type="arabicPeriod"/>
            </a:pPr>
            <a:r>
              <a:rPr lang="fr-CA" sz="2000" dirty="0"/>
              <a:t>Oui, autant au fédéral qu’au provincial</a:t>
            </a:r>
          </a:p>
          <a:p>
            <a:pPr marL="457200" indent="-457200">
              <a:lnSpc>
                <a:spcPct val="100000"/>
              </a:lnSpc>
              <a:spcBef>
                <a:spcPct val="20000"/>
              </a:spcBef>
              <a:buFontTx/>
              <a:buAutoNum type="arabicPeriod"/>
            </a:pPr>
            <a:r>
              <a:rPr lang="fr-CA" sz="2000" dirty="0"/>
              <a:t>Oui, mais seulement au provincial</a:t>
            </a:r>
          </a:p>
          <a:p>
            <a:pPr marL="457200" indent="-457200">
              <a:lnSpc>
                <a:spcPct val="100000"/>
              </a:lnSpc>
              <a:spcBef>
                <a:spcPct val="20000"/>
              </a:spcBef>
              <a:buFontTx/>
              <a:buAutoNum type="arabicPeriod"/>
            </a:pPr>
            <a:r>
              <a:rPr lang="fr-CA" sz="2000" dirty="0"/>
              <a:t>Non, sur aucun des projets.</a:t>
            </a:r>
          </a:p>
        </p:txBody>
      </p:sp>
    </p:spTree>
    <p:custDataLst>
      <p:tags r:id="rId1"/>
    </p:custDataLst>
    <p:extLst>
      <p:ext uri="{BB962C8B-B14F-4D97-AF65-F5344CB8AC3E}">
        <p14:creationId xmlns:p14="http://schemas.microsoft.com/office/powerpoint/2010/main" val="1544577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2"/>
            </p:custDataLst>
          </p:nvPr>
        </p:nvSpPr>
        <p:spPr>
          <a:xfrm>
            <a:off x="1017883" y="2420888"/>
            <a:ext cx="7560000" cy="3456384"/>
          </a:xfrm>
        </p:spPr>
        <p:txBody>
          <a:bodyPr/>
          <a:lstStyle/>
          <a:p>
            <a:r>
              <a:rPr lang="fr-CA" sz="1800" dirty="0"/>
              <a:t>Rappel des principes généraux : coûts directs de la recherche.</a:t>
            </a:r>
          </a:p>
          <a:p>
            <a:endParaRPr lang="fr-CA" sz="2000" dirty="0"/>
          </a:p>
        </p:txBody>
      </p:sp>
      <p:sp>
        <p:nvSpPr>
          <p:cNvPr id="3" name="Titre 2"/>
          <p:cNvSpPr>
            <a:spLocks noGrp="1"/>
          </p:cNvSpPr>
          <p:nvPr>
            <p:ph type="title"/>
            <p:custDataLst>
              <p:tags r:id="rId3"/>
            </p:custDataLst>
          </p:nvPr>
        </p:nvSpPr>
        <p:spPr>
          <a:xfrm>
            <a:off x="1017884" y="1844904"/>
            <a:ext cx="7560000" cy="431968"/>
          </a:xfrm>
        </p:spPr>
        <p:txBody>
          <a:bodyPr/>
          <a:lstStyle/>
          <a:p>
            <a:r>
              <a:rPr lang="fr-CA" dirty="0"/>
              <a:t>Matériel et fournitures</a:t>
            </a:r>
          </a:p>
        </p:txBody>
      </p:sp>
      <p:graphicFrame>
        <p:nvGraphicFramePr>
          <p:cNvPr id="4" name="Tableau 3"/>
          <p:cNvGraphicFramePr>
            <a:graphicFrameLocks noGrp="1"/>
          </p:cNvGraphicFramePr>
          <p:nvPr>
            <p:custDataLst>
              <p:tags r:id="rId4"/>
            </p:custDataLst>
            <p:extLst>
              <p:ext uri="{D42A27DB-BD31-4B8C-83A1-F6EECF244321}">
                <p14:modId xmlns:p14="http://schemas.microsoft.com/office/powerpoint/2010/main" val="2120980587"/>
              </p:ext>
            </p:extLst>
          </p:nvPr>
        </p:nvGraphicFramePr>
        <p:xfrm>
          <a:off x="1043608" y="3028225"/>
          <a:ext cx="7272808" cy="2464419"/>
        </p:xfrm>
        <a:graphic>
          <a:graphicData uri="http://schemas.openxmlformats.org/drawingml/2006/table">
            <a:tbl>
              <a:tblPr firstRow="1" bandRow="1">
                <a:tableStyleId>{5C22544A-7EE6-4342-B048-85BDC9FD1C3A}</a:tableStyleId>
              </a:tblPr>
              <a:tblGrid>
                <a:gridCol w="3202704">
                  <a:extLst>
                    <a:ext uri="{9D8B030D-6E8A-4147-A177-3AD203B41FA5}">
                      <a16:colId xmlns:a16="http://schemas.microsoft.com/office/drawing/2014/main" val="20000"/>
                    </a:ext>
                  </a:extLst>
                </a:gridCol>
                <a:gridCol w="4070104">
                  <a:extLst>
                    <a:ext uri="{9D8B030D-6E8A-4147-A177-3AD203B41FA5}">
                      <a16:colId xmlns:a16="http://schemas.microsoft.com/office/drawing/2014/main" val="20001"/>
                    </a:ext>
                  </a:extLst>
                </a:gridCol>
              </a:tblGrid>
              <a:tr h="318340">
                <a:tc>
                  <a:txBody>
                    <a:bodyPr/>
                    <a:lstStyle/>
                    <a:p>
                      <a:r>
                        <a:rPr lang="fr-CA" b="0" dirty="0"/>
                        <a:t>Admissible</a:t>
                      </a:r>
                    </a:p>
                  </a:txBody>
                  <a:tcPr>
                    <a:solidFill>
                      <a:schemeClr val="tx2"/>
                    </a:solidFill>
                  </a:tcPr>
                </a:tc>
                <a:tc>
                  <a:txBody>
                    <a:bodyPr/>
                    <a:lstStyle/>
                    <a:p>
                      <a:r>
                        <a:rPr lang="fr-CA" b="0" dirty="0"/>
                        <a:t>Non admissible</a:t>
                      </a:r>
                    </a:p>
                  </a:txBody>
                  <a:tcPr>
                    <a:solidFill>
                      <a:schemeClr val="tx2"/>
                    </a:solidFill>
                  </a:tcPr>
                </a:tc>
                <a:extLst>
                  <a:ext uri="{0D108BD9-81ED-4DB2-BD59-A6C34878D82A}">
                    <a16:rowId xmlns:a16="http://schemas.microsoft.com/office/drawing/2014/main" val="10000"/>
                  </a:ext>
                </a:extLst>
              </a:tr>
              <a:tr h="2098659">
                <a:tc>
                  <a:txBody>
                    <a:bodyPr/>
                    <a:lstStyle/>
                    <a:p>
                      <a:pPr marL="285750" indent="-285750">
                        <a:lnSpc>
                          <a:spcPct val="85000"/>
                        </a:lnSpc>
                        <a:spcBef>
                          <a:spcPts val="300"/>
                        </a:spcBef>
                        <a:spcAft>
                          <a:spcPts val="300"/>
                        </a:spcAft>
                        <a:buFont typeface="Arial" charset="0"/>
                        <a:buChar char="•"/>
                      </a:pPr>
                      <a:r>
                        <a:rPr lang="fr-CA" dirty="0"/>
                        <a:t>Matériel et</a:t>
                      </a:r>
                      <a:r>
                        <a:rPr lang="fr-CA" baseline="0" dirty="0"/>
                        <a:t> fournitures de recherche</a:t>
                      </a:r>
                      <a:endParaRPr lang="fr-CA" sz="1600" baseline="0" dirty="0"/>
                    </a:p>
                    <a:p>
                      <a:pPr marL="285750" indent="-285750">
                        <a:lnSpc>
                          <a:spcPct val="85000"/>
                        </a:lnSpc>
                        <a:spcBef>
                          <a:spcPts val="300"/>
                        </a:spcBef>
                        <a:spcAft>
                          <a:spcPts val="300"/>
                        </a:spcAft>
                        <a:buFont typeface="Arial" charset="0"/>
                        <a:buChar char="•"/>
                      </a:pPr>
                      <a:r>
                        <a:rPr lang="fr-CA" baseline="0" dirty="0"/>
                        <a:t>Frais de déplacement pour visite aux fabricants de matériel </a:t>
                      </a:r>
                    </a:p>
                    <a:p>
                      <a:pPr marL="285750" indent="-285750">
                        <a:lnSpc>
                          <a:spcPct val="85000"/>
                        </a:lnSpc>
                        <a:spcBef>
                          <a:spcPts val="300"/>
                        </a:spcBef>
                        <a:spcAft>
                          <a:spcPts val="300"/>
                        </a:spcAft>
                        <a:buFont typeface="Arial" charset="0"/>
                        <a:buChar char="•"/>
                      </a:pPr>
                      <a:r>
                        <a:rPr lang="fr-CA" baseline="0" dirty="0"/>
                        <a:t>Frais d’entretien du matériel </a:t>
                      </a:r>
                      <a:r>
                        <a:rPr lang="fr-CA" sz="1600" baseline="0" dirty="0"/>
                        <a:t>(appareil et véhicule)</a:t>
                      </a:r>
                      <a:endParaRPr lang="fr-CA" sz="1600" dirty="0"/>
                    </a:p>
                  </a:txBody>
                  <a:tcPr>
                    <a:solidFill>
                      <a:schemeClr val="accent1">
                        <a:lumMod val="20000"/>
                        <a:lumOff val="80000"/>
                      </a:schemeClr>
                    </a:solidFill>
                  </a:tcPr>
                </a:tc>
                <a:tc>
                  <a:txBody>
                    <a:bodyPr/>
                    <a:lstStyle/>
                    <a:p>
                      <a:pPr marL="285750" indent="-285750">
                        <a:lnSpc>
                          <a:spcPct val="85000"/>
                        </a:lnSpc>
                        <a:spcBef>
                          <a:spcPts val="300"/>
                        </a:spcBef>
                        <a:spcAft>
                          <a:spcPts val="300"/>
                        </a:spcAft>
                        <a:buFont typeface="Arial" charset="0"/>
                        <a:buChar char="•"/>
                      </a:pPr>
                      <a:r>
                        <a:rPr lang="fr-CA" dirty="0"/>
                        <a:t>Primes d’assurance pour le matériel servant</a:t>
                      </a:r>
                      <a:r>
                        <a:rPr lang="fr-CA" baseline="0" dirty="0"/>
                        <a:t> à la recherche</a:t>
                      </a:r>
                    </a:p>
                    <a:p>
                      <a:pPr marL="285750" indent="-285750">
                        <a:lnSpc>
                          <a:spcPct val="85000"/>
                        </a:lnSpc>
                        <a:spcBef>
                          <a:spcPts val="300"/>
                        </a:spcBef>
                        <a:spcAft>
                          <a:spcPts val="300"/>
                        </a:spcAft>
                        <a:buFont typeface="Arial" charset="0"/>
                        <a:buChar char="•"/>
                      </a:pPr>
                      <a:r>
                        <a:rPr lang="fr-CA" baseline="0" dirty="0"/>
                        <a:t>Construction, rénovation d’un laboratoire</a:t>
                      </a:r>
                    </a:p>
                    <a:p>
                      <a:pPr marL="285750" indent="-285750">
                        <a:lnSpc>
                          <a:spcPct val="85000"/>
                        </a:lnSpc>
                        <a:spcBef>
                          <a:spcPts val="300"/>
                        </a:spcBef>
                        <a:spcAft>
                          <a:spcPts val="300"/>
                        </a:spcAft>
                        <a:buFont typeface="Arial" charset="0"/>
                        <a:buChar char="•"/>
                      </a:pPr>
                      <a:r>
                        <a:rPr lang="fr-CA" baseline="0" dirty="0"/>
                        <a:t>Équipement de recherche de grande taille</a:t>
                      </a:r>
                    </a:p>
                    <a:p>
                      <a:pPr marL="285750" indent="-285750">
                        <a:lnSpc>
                          <a:spcPct val="85000"/>
                        </a:lnSpc>
                        <a:spcBef>
                          <a:spcPts val="300"/>
                        </a:spcBef>
                        <a:spcAft>
                          <a:spcPts val="300"/>
                        </a:spcAft>
                        <a:buFont typeface="Arial" charset="0"/>
                        <a:buChar char="•"/>
                      </a:pPr>
                      <a:r>
                        <a:rPr lang="fr-CA" baseline="0" dirty="0"/>
                        <a:t>Frais d’administration</a:t>
                      </a:r>
                      <a:endParaRPr lang="fr-CA" dirty="0"/>
                    </a:p>
                  </a:txBody>
                  <a:tcP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5" name="Espace réservé du numéro de diapositive 4"/>
          <p:cNvSpPr>
            <a:spLocks noGrp="1"/>
          </p:cNvSpPr>
          <p:nvPr>
            <p:ph type="sldNum" sz="quarter" idx="11"/>
            <p:custDataLst>
              <p:tags r:id="rId5"/>
            </p:custDataLst>
          </p:nvPr>
        </p:nvSpPr>
        <p:spPr/>
        <p:txBody>
          <a:bodyPr/>
          <a:lstStyle/>
          <a:p>
            <a:fld id="{BC872325-CFE1-4496-83BC-FAAC16177CF3}" type="slidenum">
              <a:rPr lang="fr-CA" smtClean="0">
                <a:solidFill>
                  <a:prstClr val="black">
                    <a:tint val="75000"/>
                  </a:prstClr>
                </a:solidFill>
              </a:rPr>
              <a:pPr/>
              <a:t>85</a:t>
            </a:fld>
            <a:endParaRPr lang="fr-CA" dirty="0">
              <a:solidFill>
                <a:prstClr val="black">
                  <a:tint val="75000"/>
                </a:prstClr>
              </a:solidFill>
            </a:endParaRPr>
          </a:p>
        </p:txBody>
      </p:sp>
      <p:pic>
        <p:nvPicPr>
          <p:cNvPr id="6" name="Image 5">
            <a:extLst>
              <a:ext uri="{FF2B5EF4-FFF2-40B4-BE49-F238E27FC236}">
                <a16:creationId xmlns:a16="http://schemas.microsoft.com/office/drawing/2014/main" id="{420FA2CE-0DC5-41E5-87ED-2933C7BDE316}"/>
              </a:ext>
            </a:extLst>
          </p:cNvPr>
          <p:cNvPicPr/>
          <p:nvPr/>
        </p:nvPicPr>
        <p:blipFill rotWithShape="1">
          <a:blip r:embed="rId8"/>
          <a:srcRect l="3491" r="3992"/>
          <a:stretch/>
        </p:blipFill>
        <p:spPr>
          <a:xfrm>
            <a:off x="5220072" y="83278"/>
            <a:ext cx="3816424" cy="1375034"/>
          </a:xfrm>
          <a:prstGeom prst="rect">
            <a:avLst/>
          </a:prstGeom>
          <a:ln>
            <a:solidFill>
              <a:srgbClr val="004397"/>
            </a:solidFill>
          </a:ln>
        </p:spPr>
      </p:pic>
    </p:spTree>
    <p:custDataLst>
      <p:tags r:id="rId1"/>
    </p:custDataLst>
    <p:extLst>
      <p:ext uri="{BB962C8B-B14F-4D97-AF65-F5344CB8AC3E}">
        <p14:creationId xmlns:p14="http://schemas.microsoft.com/office/powerpoint/2010/main" val="86166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custDataLst>
              <p:tags r:id="rId2"/>
            </p:custDataLst>
          </p:nvPr>
        </p:nvSpPr>
        <p:spPr>
          <a:xfrm>
            <a:off x="0" y="31380"/>
            <a:ext cx="7560000" cy="431968"/>
          </a:xfrm>
        </p:spPr>
        <p:txBody>
          <a:bodyPr/>
          <a:lstStyle/>
          <a:p>
            <a:r>
              <a:rPr lang="en-CA" sz="2800" dirty="0">
                <a:solidFill>
                  <a:schemeClr val="accent2">
                    <a:lumMod val="50000"/>
                  </a:schemeClr>
                </a:solidFill>
              </a:rPr>
              <a:t>Please make your selection...</a:t>
            </a:r>
          </a:p>
        </p:txBody>
      </p:sp>
      <p:sp>
        <p:nvSpPr>
          <p:cNvPr id="3" name="TPAnswers"/>
          <p:cNvSpPr>
            <a:spLocks noGrp="1"/>
          </p:cNvSpPr>
          <p:nvPr>
            <p:ph type="body" idx="1"/>
            <p:custDataLst>
              <p:tags r:id="rId3"/>
            </p:custDataLst>
          </p:nvPr>
        </p:nvSpPr>
        <p:spPr>
          <a:xfrm>
            <a:off x="1043608" y="4221088"/>
            <a:ext cx="4680520" cy="864096"/>
          </a:xfrm>
        </p:spPr>
        <p:txBody>
          <a:bodyPr>
            <a:noAutofit/>
          </a:bodyPr>
          <a:lstStyle/>
          <a:p>
            <a:pPr marL="457200" indent="-457200">
              <a:lnSpc>
                <a:spcPct val="100000"/>
              </a:lnSpc>
              <a:spcBef>
                <a:spcPct val="20000"/>
              </a:spcBef>
              <a:buFontTx/>
              <a:buAutoNum type="arabicPeriod"/>
            </a:pPr>
            <a:r>
              <a:rPr lang="fr-CA" sz="2000" dirty="0"/>
              <a:t>Oui</a:t>
            </a:r>
          </a:p>
          <a:p>
            <a:pPr marL="457200" indent="-457200">
              <a:lnSpc>
                <a:spcPct val="100000"/>
              </a:lnSpc>
              <a:spcBef>
                <a:spcPct val="20000"/>
              </a:spcBef>
              <a:buFontTx/>
              <a:buAutoNum type="arabicPeriod"/>
            </a:pPr>
            <a:r>
              <a:rPr lang="fr-CA" sz="2000" dirty="0"/>
              <a:t>Non</a:t>
            </a:r>
          </a:p>
        </p:txBody>
      </p:sp>
      <p:sp>
        <p:nvSpPr>
          <p:cNvPr id="13" name="Rectangle 12"/>
          <p:cNvSpPr/>
          <p:nvPr>
            <p:custDataLst>
              <p:tags r:id="rId4"/>
            </p:custDataLst>
          </p:nvPr>
        </p:nvSpPr>
        <p:spPr>
          <a:xfrm>
            <a:off x="1042988" y="1628800"/>
            <a:ext cx="7633468" cy="1846659"/>
          </a:xfrm>
          <a:prstGeom prst="rect">
            <a:avLst/>
          </a:prstGeom>
        </p:spPr>
        <p:txBody>
          <a:bodyPr wrap="square">
            <a:spAutoFit/>
          </a:bodyPr>
          <a:lstStyle/>
          <a:p>
            <a:pPr lvl="0"/>
            <a:r>
              <a:rPr lang="fr-CA" sz="2000" dirty="0"/>
              <a:t>Afin de pouvoir utiliser les nouvelles cuves récemment installées dans le laboratoire, il faudrait payer une formation pour tous les auxiliaires de recherche. Le prix est de 5000 $ pour le groupe.</a:t>
            </a:r>
          </a:p>
          <a:p>
            <a:pPr lvl="0"/>
            <a:endParaRPr lang="fr-CA" dirty="0"/>
          </a:p>
          <a:p>
            <a:pPr lvl="0"/>
            <a:r>
              <a:rPr lang="fr-CA" b="1" dirty="0">
                <a:solidFill>
                  <a:schemeClr val="tx2">
                    <a:lumMod val="50000"/>
                  </a:schemeClr>
                </a:solidFill>
              </a:rPr>
              <a:t>Peut-on payer cette formation sur le projet de recherche FRQS?</a:t>
            </a:r>
          </a:p>
          <a:p>
            <a:pPr lvl="0"/>
            <a:r>
              <a:rPr lang="fr-CA" dirty="0">
                <a:solidFill>
                  <a:schemeClr val="tx2">
                    <a:lumMod val="50000"/>
                  </a:schemeClr>
                </a:solidFill>
              </a:rPr>
              <a:t>(voir grille RGFRQ # 5)</a:t>
            </a:r>
          </a:p>
        </p:txBody>
      </p:sp>
      <p:sp>
        <p:nvSpPr>
          <p:cNvPr id="7" name="CorShape1"/>
          <p:cNvSpPr/>
          <p:nvPr>
            <p:custDataLst>
              <p:tags r:id="rId5"/>
            </p:custDataLst>
          </p:nvPr>
        </p:nvSpPr>
        <p:spPr>
          <a:xfrm>
            <a:off x="1475408" y="4237778"/>
            <a:ext cx="792336" cy="292608"/>
          </a:xfrm>
          <a:prstGeom prst="roundRect">
            <a:avLst/>
          </a:prstGeom>
          <a:noFill/>
          <a:ln w="25400" cap="flat" cmpd="sng" algn="ctr">
            <a:solidFill>
              <a:srgbClr val="00B050"/>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6" name="ResponseCounter"/>
          <p:cNvGrpSpPr/>
          <p:nvPr>
            <p:custDataLst>
              <p:tags r:id="rId6"/>
            </p:custDataLst>
          </p:nvPr>
        </p:nvGrpSpPr>
        <p:grpSpPr>
          <a:xfrm>
            <a:off x="8146144" y="136205"/>
            <a:ext cx="916608" cy="1132555"/>
            <a:chOff x="190500" y="1054100"/>
            <a:chExt cx="1511300" cy="5422900"/>
          </a:xfrm>
        </p:grpSpPr>
        <p:cxnSp>
          <p:nvCxnSpPr>
            <p:cNvPr id="17" name="RCPole"/>
            <p:cNvCxnSpPr/>
            <p:nvPr/>
          </p:nvCxnSpPr>
          <p:spPr>
            <a:xfrm>
              <a:off x="381000" y="1270000"/>
              <a:ext cx="0" cy="5080001"/>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RCFlag"/>
            <p:cNvSpPr/>
            <p:nvPr/>
          </p:nvSpPr>
          <p:spPr>
            <a:xfrm>
              <a:off x="431800" y="5273175"/>
              <a:ext cx="1270000" cy="1076828"/>
            </a:xfrm>
            <a:prstGeom prst="wav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b="1">
                  <a:latin typeface="Tahoma"/>
                </a:rPr>
                <a:t>0</a:t>
              </a:r>
            </a:p>
          </p:txBody>
        </p:sp>
        <p:sp>
          <p:nvSpPr>
            <p:cNvPr id="19" name="RCTop"/>
            <p:cNvSpPr/>
            <p:nvPr/>
          </p:nvSpPr>
          <p:spPr>
            <a:xfrm>
              <a:off x="190500" y="1054100"/>
              <a:ext cx="876299" cy="106450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000" b="1">
                  <a:solidFill>
                    <a:srgbClr val="FFFFFF"/>
                  </a:solidFill>
                  <a:latin typeface="Tahoma"/>
                </a:rPr>
                <a:t>20</a:t>
              </a:r>
              <a:endParaRPr lang="fr-CA" sz="1000" b="1" dirty="0">
                <a:solidFill>
                  <a:srgbClr val="FFFFFF"/>
                </a:solidFill>
                <a:latin typeface="Tahoma"/>
              </a:endParaRPr>
            </a:p>
          </p:txBody>
        </p:sp>
        <p:sp>
          <p:nvSpPr>
            <p:cNvPr id="20" name="RCBottom"/>
            <p:cNvSpPr/>
            <p:nvPr/>
          </p:nvSpPr>
          <p:spPr>
            <a:xfrm>
              <a:off x="190500" y="6350000"/>
              <a:ext cx="406400" cy="127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5" name="Espace réservé du numéro de diapositive 4"/>
          <p:cNvSpPr>
            <a:spLocks noGrp="1"/>
          </p:cNvSpPr>
          <p:nvPr>
            <p:ph type="sldNum" sz="quarter" idx="11"/>
            <p:custDataLst>
              <p:tags r:id="rId7"/>
            </p:custDataLst>
          </p:nvPr>
        </p:nvSpPr>
        <p:spPr/>
        <p:txBody>
          <a:bodyPr/>
          <a:lstStyle/>
          <a:p>
            <a:fld id="{BC872325-CFE1-4496-83BC-FAAC16177CF3}" type="slidenum">
              <a:rPr lang="fr-CA" smtClean="0">
                <a:solidFill>
                  <a:prstClr val="black">
                    <a:tint val="75000"/>
                  </a:prstClr>
                </a:solidFill>
              </a:rPr>
              <a:pPr/>
              <a:t>86</a:t>
            </a:fld>
            <a:endParaRPr lang="fr-CA" dirty="0">
              <a:solidFill>
                <a:prstClr val="black">
                  <a:tint val="75000"/>
                </a:prstClr>
              </a:solidFill>
            </a:endParaRPr>
          </a:p>
        </p:txBody>
      </p:sp>
      <p:sp>
        <p:nvSpPr>
          <p:cNvPr id="21" name="ZoneTexte 20"/>
          <p:cNvSpPr txBox="1"/>
          <p:nvPr/>
        </p:nvSpPr>
        <p:spPr>
          <a:xfrm rot="570554">
            <a:off x="6309534" y="544404"/>
            <a:ext cx="1194558" cy="584775"/>
          </a:xfrm>
          <a:prstGeom prst="rect">
            <a:avLst/>
          </a:prstGeom>
          <a:noFill/>
        </p:spPr>
        <p:txBody>
          <a:bodyPr wrap="none" rtlCol="0">
            <a:spAutoFit/>
          </a:bodyPr>
          <a:lstStyle/>
          <a:p>
            <a:r>
              <a:rPr lang="fr-CA" sz="3200" b="1" dirty="0">
                <a:solidFill>
                  <a:schemeClr val="bg1"/>
                </a:solidFill>
              </a:rPr>
              <a:t>Q - 15</a:t>
            </a:r>
          </a:p>
        </p:txBody>
      </p:sp>
    </p:spTree>
    <p:custDataLst>
      <p:tags r:id="rId1"/>
    </p:custDataLst>
    <p:extLst>
      <p:ext uri="{BB962C8B-B14F-4D97-AF65-F5344CB8AC3E}">
        <p14:creationId xmlns:p14="http://schemas.microsoft.com/office/powerpoint/2010/main" val="1876727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2"/>
            </p:custDataLst>
          </p:nvPr>
        </p:nvSpPr>
        <p:spPr>
          <a:xfrm>
            <a:off x="1017883" y="1988840"/>
            <a:ext cx="7560000" cy="504136"/>
          </a:xfrm>
        </p:spPr>
        <p:txBody>
          <a:bodyPr/>
          <a:lstStyle/>
          <a:p>
            <a:r>
              <a:rPr lang="fr-CA" sz="1800" dirty="0"/>
              <a:t>Rappel des principes généraux : coûts directs de la recherche.</a:t>
            </a:r>
          </a:p>
          <a:p>
            <a:endParaRPr lang="fr-CA" sz="2000" dirty="0"/>
          </a:p>
        </p:txBody>
      </p:sp>
      <p:sp>
        <p:nvSpPr>
          <p:cNvPr id="3" name="Titre 2"/>
          <p:cNvSpPr>
            <a:spLocks noGrp="1"/>
          </p:cNvSpPr>
          <p:nvPr>
            <p:ph type="title"/>
            <p:custDataLst>
              <p:tags r:id="rId3"/>
            </p:custDataLst>
          </p:nvPr>
        </p:nvSpPr>
        <p:spPr>
          <a:xfrm>
            <a:off x="1017884" y="1556792"/>
            <a:ext cx="7560000" cy="431968"/>
          </a:xfrm>
        </p:spPr>
        <p:txBody>
          <a:bodyPr/>
          <a:lstStyle/>
          <a:p>
            <a:r>
              <a:rPr lang="fr-CA" sz="2800" dirty="0"/>
              <a:t>Ordinateurs et communications électroniques</a:t>
            </a:r>
          </a:p>
        </p:txBody>
      </p:sp>
      <p:graphicFrame>
        <p:nvGraphicFramePr>
          <p:cNvPr id="4" name="Tableau 3"/>
          <p:cNvGraphicFramePr>
            <a:graphicFrameLocks noGrp="1"/>
          </p:cNvGraphicFramePr>
          <p:nvPr>
            <p:custDataLst>
              <p:tags r:id="rId4"/>
            </p:custDataLst>
            <p:extLst>
              <p:ext uri="{D42A27DB-BD31-4B8C-83A1-F6EECF244321}">
                <p14:modId xmlns:p14="http://schemas.microsoft.com/office/powerpoint/2010/main" val="3993042849"/>
              </p:ext>
            </p:extLst>
          </p:nvPr>
        </p:nvGraphicFramePr>
        <p:xfrm>
          <a:off x="1043608" y="2378052"/>
          <a:ext cx="7200800" cy="3593084"/>
        </p:xfrm>
        <a:graphic>
          <a:graphicData uri="http://schemas.openxmlformats.org/drawingml/2006/table">
            <a:tbl>
              <a:tblPr firstRow="1" bandRow="1">
                <a:tableStyleId>{5C22544A-7EE6-4342-B048-85BDC9FD1C3A}</a:tableStyleId>
              </a:tblPr>
              <a:tblGrid>
                <a:gridCol w="7200800">
                  <a:extLst>
                    <a:ext uri="{9D8B030D-6E8A-4147-A177-3AD203B41FA5}">
                      <a16:colId xmlns:a16="http://schemas.microsoft.com/office/drawing/2014/main" val="20000"/>
                    </a:ext>
                  </a:extLst>
                </a:gridCol>
              </a:tblGrid>
              <a:tr h="0">
                <a:tc>
                  <a:txBody>
                    <a:bodyPr/>
                    <a:lstStyle/>
                    <a:p>
                      <a:pPr>
                        <a:lnSpc>
                          <a:spcPct val="90000"/>
                        </a:lnSpc>
                      </a:pPr>
                      <a:r>
                        <a:rPr lang="fr-CA" dirty="0"/>
                        <a:t>Admissible</a:t>
                      </a:r>
                      <a:endParaRPr lang="fr-CA" b="0" dirty="0"/>
                    </a:p>
                  </a:txBody>
                  <a:tcPr anchor="ctr">
                    <a:solidFill>
                      <a:schemeClr val="tx2"/>
                    </a:solidFill>
                  </a:tcPr>
                </a:tc>
                <a:extLst>
                  <a:ext uri="{0D108BD9-81ED-4DB2-BD59-A6C34878D82A}">
                    <a16:rowId xmlns:a16="http://schemas.microsoft.com/office/drawing/2014/main" val="10000"/>
                  </a:ext>
                </a:extLst>
              </a:tr>
              <a:tr h="0">
                <a:tc>
                  <a:txBody>
                    <a:bodyPr/>
                    <a:lstStyle/>
                    <a:p>
                      <a:pPr marL="285750" indent="-285750">
                        <a:lnSpc>
                          <a:spcPct val="90000"/>
                        </a:lnSpc>
                        <a:spcBef>
                          <a:spcPts val="600"/>
                        </a:spcBef>
                        <a:spcAft>
                          <a:spcPts val="300"/>
                        </a:spcAft>
                        <a:buFont typeface="Arial" charset="0"/>
                        <a:buChar char="•"/>
                      </a:pPr>
                      <a:r>
                        <a:rPr lang="fr-CA" dirty="0"/>
                        <a:t>Ordinateurs, tablettes, nouvelles technologies, logiciels et autre matériel informatique non fourni</a:t>
                      </a:r>
                      <a:r>
                        <a:rPr lang="fr-CA" baseline="0" dirty="0"/>
                        <a:t> par l’Université </a:t>
                      </a:r>
                      <a:br>
                        <a:rPr lang="fr-CA" baseline="0" dirty="0"/>
                      </a:br>
                      <a:r>
                        <a:rPr lang="fr-CA" sz="1600" baseline="0" dirty="0">
                          <a:solidFill>
                            <a:schemeClr val="accent2">
                              <a:lumMod val="50000"/>
                            </a:schemeClr>
                          </a:solidFill>
                        </a:rPr>
                        <a:t>– </a:t>
                      </a:r>
                      <a:r>
                        <a:rPr lang="fr-CA" sz="1600" b="1" baseline="0" dirty="0">
                          <a:solidFill>
                            <a:schemeClr val="accent2">
                              <a:lumMod val="50000"/>
                            </a:schemeClr>
                          </a:solidFill>
                        </a:rPr>
                        <a:t>justification requise – en quoi est-ce nécessaire à la recherche?</a:t>
                      </a:r>
                    </a:p>
                    <a:p>
                      <a:pPr marL="285750" marR="0" lvl="0" indent="-285750" algn="l" defTabSz="914400" rtl="0" eaLnBrk="1" fontAlgn="auto" latinLnBrk="0" hangingPunct="1">
                        <a:lnSpc>
                          <a:spcPct val="90000"/>
                        </a:lnSpc>
                        <a:spcBef>
                          <a:spcPts val="600"/>
                        </a:spcBef>
                        <a:spcAft>
                          <a:spcPts val="300"/>
                        </a:spcAft>
                        <a:buClrTx/>
                        <a:buSzTx/>
                        <a:buFont typeface="Arial" charset="0"/>
                        <a:buChar char="•"/>
                        <a:tabLst/>
                        <a:defRPr/>
                      </a:pPr>
                      <a:r>
                        <a:rPr lang="fr-CA" baseline="0" dirty="0"/>
                        <a:t>Téléphones cellulaires, téléphones intelligents </a:t>
                      </a:r>
                      <a:br>
                        <a:rPr lang="fr-CA" baseline="0" dirty="0"/>
                      </a:br>
                      <a:r>
                        <a:rPr lang="fr-CA" sz="1600" baseline="0" dirty="0">
                          <a:solidFill>
                            <a:schemeClr val="accent2">
                              <a:lumMod val="50000"/>
                            </a:schemeClr>
                          </a:solidFill>
                        </a:rPr>
                        <a:t>– </a:t>
                      </a:r>
                      <a:r>
                        <a:rPr lang="fr-CA" sz="1600" b="1" baseline="0" dirty="0">
                          <a:solidFill>
                            <a:schemeClr val="accent2">
                              <a:lumMod val="50000"/>
                            </a:schemeClr>
                          </a:solidFill>
                        </a:rPr>
                        <a:t>justification requise – en quoi est-ce nécessaire à la recherche?</a:t>
                      </a:r>
                    </a:p>
                    <a:p>
                      <a:pPr marL="285750" indent="-285750">
                        <a:lnSpc>
                          <a:spcPct val="90000"/>
                        </a:lnSpc>
                        <a:spcBef>
                          <a:spcPts val="600"/>
                        </a:spcBef>
                        <a:spcAft>
                          <a:spcPts val="300"/>
                        </a:spcAft>
                        <a:buFont typeface="Arial" charset="0"/>
                        <a:buChar char="•"/>
                      </a:pPr>
                      <a:r>
                        <a:rPr lang="fr-CA" baseline="0" dirty="0"/>
                        <a:t>Forfait mensuel pour appareils électroniques utilisés aux fins de la recherche ou de sécurité </a:t>
                      </a:r>
                    </a:p>
                    <a:p>
                      <a:pPr marL="285750" indent="-285750">
                        <a:lnSpc>
                          <a:spcPct val="90000"/>
                        </a:lnSpc>
                        <a:spcBef>
                          <a:spcPts val="600"/>
                        </a:spcBef>
                        <a:spcAft>
                          <a:spcPts val="300"/>
                        </a:spcAft>
                        <a:buFont typeface="Arial" charset="0"/>
                        <a:buChar char="•"/>
                      </a:pPr>
                      <a:r>
                        <a:rPr lang="fr-CA" baseline="0" dirty="0"/>
                        <a:t>Frais mensuels d’utilisation du réseau internet sur les lieux de la recherche</a:t>
                      </a:r>
                      <a:endParaRPr lang="fr-CA" dirty="0"/>
                    </a:p>
                  </a:txBody>
                  <a:tcPr>
                    <a:solidFill>
                      <a:schemeClr val="accent1">
                        <a:lumMod val="20000"/>
                        <a:lumOff val="80000"/>
                      </a:schemeClr>
                    </a:solidFill>
                  </a:tcPr>
                </a:tc>
                <a:extLst>
                  <a:ext uri="{0D108BD9-81ED-4DB2-BD59-A6C34878D82A}">
                    <a16:rowId xmlns:a16="http://schemas.microsoft.com/office/drawing/2014/main" val="10001"/>
                  </a:ext>
                </a:extLst>
              </a:tr>
              <a:tr h="0">
                <a:tc>
                  <a:txBody>
                    <a:bodyPr/>
                    <a:lstStyle/>
                    <a:p>
                      <a:pPr marL="0" indent="0">
                        <a:lnSpc>
                          <a:spcPct val="85000"/>
                        </a:lnSpc>
                        <a:spcBef>
                          <a:spcPts val="600"/>
                        </a:spcBef>
                        <a:spcAft>
                          <a:spcPts val="0"/>
                        </a:spcAft>
                        <a:buFont typeface="Arial" charset="0"/>
                        <a:buNone/>
                      </a:pPr>
                      <a:r>
                        <a:rPr lang="fr-CA" dirty="0">
                          <a:solidFill>
                            <a:schemeClr val="bg1"/>
                          </a:solidFill>
                        </a:rPr>
                        <a:t>Non</a:t>
                      </a:r>
                      <a:r>
                        <a:rPr lang="fr-CA" baseline="0" dirty="0">
                          <a:solidFill>
                            <a:schemeClr val="bg1"/>
                          </a:solidFill>
                        </a:rPr>
                        <a:t> admissible</a:t>
                      </a:r>
                      <a:endParaRPr lang="fr-CA" dirty="0">
                        <a:solidFill>
                          <a:schemeClr val="bg1"/>
                        </a:solidFill>
                      </a:endParaRPr>
                    </a:p>
                  </a:txBody>
                  <a:tcPr>
                    <a:solidFill>
                      <a:schemeClr val="tx2"/>
                    </a:solidFill>
                  </a:tcPr>
                </a:tc>
                <a:extLst>
                  <a:ext uri="{0D108BD9-81ED-4DB2-BD59-A6C34878D82A}">
                    <a16:rowId xmlns:a16="http://schemas.microsoft.com/office/drawing/2014/main" val="10002"/>
                  </a:ext>
                </a:extLst>
              </a:tr>
              <a:tr h="0">
                <a:tc>
                  <a:txBody>
                    <a:bodyPr/>
                    <a:lstStyle/>
                    <a:p>
                      <a:pPr marL="285750" indent="-285750">
                        <a:lnSpc>
                          <a:spcPct val="85000"/>
                        </a:lnSpc>
                        <a:spcBef>
                          <a:spcPts val="600"/>
                        </a:spcBef>
                        <a:spcAft>
                          <a:spcPts val="0"/>
                        </a:spcAft>
                        <a:buFont typeface="Arial" charset="0"/>
                        <a:buChar char="•"/>
                      </a:pPr>
                      <a:r>
                        <a:rPr lang="fr-CA" dirty="0"/>
                        <a:t>Frais d’utilisation du réseau</a:t>
                      </a:r>
                      <a:r>
                        <a:rPr lang="fr-CA" baseline="0" dirty="0"/>
                        <a:t> internet à la maison</a:t>
                      </a:r>
                      <a:endParaRPr lang="fr-CA" dirty="0"/>
                    </a:p>
                  </a:txBody>
                  <a:tcPr>
                    <a:solidFill>
                      <a:schemeClr val="accent1">
                        <a:lumMod val="20000"/>
                        <a:lumOff val="80000"/>
                      </a:schemeClr>
                    </a:solidFill>
                  </a:tcPr>
                </a:tc>
                <a:extLst>
                  <a:ext uri="{0D108BD9-81ED-4DB2-BD59-A6C34878D82A}">
                    <a16:rowId xmlns:a16="http://schemas.microsoft.com/office/drawing/2014/main" val="10003"/>
                  </a:ext>
                </a:extLst>
              </a:tr>
            </a:tbl>
          </a:graphicData>
        </a:graphic>
      </p:graphicFrame>
      <p:sp>
        <p:nvSpPr>
          <p:cNvPr id="5" name="Espace réservé du numéro de diapositive 4"/>
          <p:cNvSpPr>
            <a:spLocks noGrp="1"/>
          </p:cNvSpPr>
          <p:nvPr>
            <p:ph type="sldNum" sz="quarter" idx="11"/>
            <p:custDataLst>
              <p:tags r:id="rId5"/>
            </p:custDataLst>
          </p:nvPr>
        </p:nvSpPr>
        <p:spPr/>
        <p:txBody>
          <a:bodyPr/>
          <a:lstStyle/>
          <a:p>
            <a:fld id="{BC872325-CFE1-4496-83BC-FAAC16177CF3}" type="slidenum">
              <a:rPr lang="fr-CA" smtClean="0">
                <a:solidFill>
                  <a:prstClr val="black">
                    <a:tint val="75000"/>
                  </a:prstClr>
                </a:solidFill>
              </a:rPr>
              <a:pPr/>
              <a:t>87</a:t>
            </a:fld>
            <a:endParaRPr lang="fr-CA" dirty="0">
              <a:solidFill>
                <a:prstClr val="black">
                  <a:tint val="75000"/>
                </a:prstClr>
              </a:solidFill>
            </a:endParaRPr>
          </a:p>
        </p:txBody>
      </p:sp>
    </p:spTree>
    <p:custDataLst>
      <p:tags r:id="rId1"/>
    </p:custDataLst>
    <p:extLst>
      <p:ext uri="{BB962C8B-B14F-4D97-AF65-F5344CB8AC3E}">
        <p14:creationId xmlns:p14="http://schemas.microsoft.com/office/powerpoint/2010/main" val="362688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2"/>
            </p:custDataLst>
          </p:nvPr>
        </p:nvSpPr>
        <p:spPr/>
        <p:txBody>
          <a:bodyPr/>
          <a:lstStyle/>
          <a:p>
            <a:r>
              <a:rPr lang="fr-CA" sz="2000" dirty="0"/>
              <a:t>Une justification appropriée peut être requise pour certaines dépenses admissibles.</a:t>
            </a:r>
          </a:p>
          <a:p>
            <a:r>
              <a:rPr lang="fr-CA" sz="2000" dirty="0"/>
              <a:t>Voici les moyens utilisés pour présenter la justification :</a:t>
            </a:r>
          </a:p>
          <a:p>
            <a:endParaRPr lang="fr-CA" dirty="0"/>
          </a:p>
        </p:txBody>
      </p:sp>
      <p:sp>
        <p:nvSpPr>
          <p:cNvPr id="3" name="Titre 2"/>
          <p:cNvSpPr>
            <a:spLocks noGrp="1"/>
          </p:cNvSpPr>
          <p:nvPr>
            <p:ph type="title"/>
            <p:custDataLst>
              <p:tags r:id="rId3"/>
            </p:custDataLst>
          </p:nvPr>
        </p:nvSpPr>
        <p:spPr>
          <a:xfrm>
            <a:off x="1017884" y="1844904"/>
            <a:ext cx="7560000" cy="431968"/>
          </a:xfrm>
        </p:spPr>
        <p:txBody>
          <a:bodyPr/>
          <a:lstStyle/>
          <a:p>
            <a:r>
              <a:rPr lang="fr-CA" dirty="0"/>
              <a:t>Justification requise</a:t>
            </a:r>
          </a:p>
        </p:txBody>
      </p:sp>
      <p:graphicFrame>
        <p:nvGraphicFramePr>
          <p:cNvPr id="4" name="Tableau 3"/>
          <p:cNvGraphicFramePr>
            <a:graphicFrameLocks noGrp="1"/>
          </p:cNvGraphicFramePr>
          <p:nvPr>
            <p:custDataLst>
              <p:tags r:id="rId4"/>
            </p:custDataLst>
            <p:extLst>
              <p:ext uri="{D42A27DB-BD31-4B8C-83A1-F6EECF244321}">
                <p14:modId xmlns:p14="http://schemas.microsoft.com/office/powerpoint/2010/main" val="1444148897"/>
              </p:ext>
            </p:extLst>
          </p:nvPr>
        </p:nvGraphicFramePr>
        <p:xfrm>
          <a:off x="1043608" y="4033872"/>
          <a:ext cx="7776864" cy="1381760"/>
        </p:xfrm>
        <a:graphic>
          <a:graphicData uri="http://schemas.openxmlformats.org/drawingml/2006/table">
            <a:tbl>
              <a:tblPr firstRow="1" bandRow="1">
                <a:tableStyleId>{5C22544A-7EE6-4342-B048-85BDC9FD1C3A}</a:tableStyleId>
              </a:tblPr>
              <a:tblGrid>
                <a:gridCol w="3849933">
                  <a:extLst>
                    <a:ext uri="{9D8B030D-6E8A-4147-A177-3AD203B41FA5}">
                      <a16:colId xmlns:a16="http://schemas.microsoft.com/office/drawing/2014/main" val="20000"/>
                    </a:ext>
                  </a:extLst>
                </a:gridCol>
                <a:gridCol w="3926931">
                  <a:extLst>
                    <a:ext uri="{9D8B030D-6E8A-4147-A177-3AD203B41FA5}">
                      <a16:colId xmlns:a16="http://schemas.microsoft.com/office/drawing/2014/main" val="20001"/>
                    </a:ext>
                  </a:extLst>
                </a:gridCol>
              </a:tblGrid>
              <a:tr h="370840">
                <a:tc>
                  <a:txBody>
                    <a:bodyPr/>
                    <a:lstStyle/>
                    <a:p>
                      <a:r>
                        <a:rPr lang="fr-CA" b="1" dirty="0"/>
                        <a:t>Modalité d’achats</a:t>
                      </a:r>
                    </a:p>
                  </a:txBody>
                  <a:tcPr>
                    <a:solidFill>
                      <a:schemeClr val="tx2"/>
                    </a:solidFill>
                  </a:tcPr>
                </a:tc>
                <a:tc>
                  <a:txBody>
                    <a:bodyPr/>
                    <a:lstStyle/>
                    <a:p>
                      <a:r>
                        <a:rPr lang="fr-CA" b="1" dirty="0"/>
                        <a:t>Présentation</a:t>
                      </a:r>
                      <a:r>
                        <a:rPr lang="fr-CA" b="1" baseline="0" dirty="0"/>
                        <a:t> de la justification</a:t>
                      </a:r>
                      <a:endParaRPr lang="fr-CA" b="1" dirty="0"/>
                    </a:p>
                  </a:txBody>
                  <a:tcPr>
                    <a:solidFill>
                      <a:schemeClr val="tx2"/>
                    </a:solidFill>
                  </a:tcPr>
                </a:tc>
                <a:extLst>
                  <a:ext uri="{0D108BD9-81ED-4DB2-BD59-A6C34878D82A}">
                    <a16:rowId xmlns:a16="http://schemas.microsoft.com/office/drawing/2014/main" val="10000"/>
                  </a:ext>
                </a:extLst>
              </a:tr>
              <a:tr h="370840">
                <a:tc>
                  <a:txBody>
                    <a:bodyPr/>
                    <a:lstStyle/>
                    <a:p>
                      <a:r>
                        <a:rPr lang="fr-CA" dirty="0"/>
                        <a:t>Demande d’approvisionnement (DA)</a:t>
                      </a:r>
                    </a:p>
                  </a:txBody>
                  <a:tcPr>
                    <a:solidFill>
                      <a:schemeClr val="bg1"/>
                    </a:solidFill>
                  </a:tcPr>
                </a:tc>
                <a:tc>
                  <a:txBody>
                    <a:bodyPr/>
                    <a:lstStyle/>
                    <a:p>
                      <a:r>
                        <a:rPr lang="fr-CA" dirty="0"/>
                        <a:t>Par fichier joint à la DA</a:t>
                      </a:r>
                    </a:p>
                  </a:txBody>
                  <a:tcPr>
                    <a:solidFill>
                      <a:schemeClr val="bg1"/>
                    </a:solidFill>
                  </a:tcPr>
                </a:tc>
                <a:extLst>
                  <a:ext uri="{0D108BD9-81ED-4DB2-BD59-A6C34878D82A}">
                    <a16:rowId xmlns:a16="http://schemas.microsoft.com/office/drawing/2014/main" val="10001"/>
                  </a:ext>
                </a:extLst>
              </a:tr>
              <a:tr h="370840">
                <a:tc>
                  <a:txBody>
                    <a:bodyPr/>
                    <a:lstStyle/>
                    <a:p>
                      <a:r>
                        <a:rPr lang="fr-CA" dirty="0"/>
                        <a:t>Carte d’achats</a:t>
                      </a:r>
                    </a:p>
                  </a:txBody>
                  <a:tcPr>
                    <a:solidFill>
                      <a:schemeClr val="accent1">
                        <a:lumMod val="20000"/>
                        <a:lumOff val="80000"/>
                      </a:schemeClr>
                    </a:solidFill>
                  </a:tcPr>
                </a:tc>
                <a:tc>
                  <a:txBody>
                    <a:bodyPr/>
                    <a:lstStyle/>
                    <a:p>
                      <a:r>
                        <a:rPr lang="fr-CA" dirty="0"/>
                        <a:t>Conservée avec la facture d’achat et jointe à la transaction</a:t>
                      </a:r>
                    </a:p>
                  </a:txBody>
                  <a:tcPr>
                    <a:solidFill>
                      <a:schemeClr val="accent1">
                        <a:lumMod val="20000"/>
                        <a:lumOff val="80000"/>
                      </a:schemeClr>
                    </a:solidFill>
                  </a:tcPr>
                </a:tc>
                <a:extLst>
                  <a:ext uri="{0D108BD9-81ED-4DB2-BD59-A6C34878D82A}">
                    <a16:rowId xmlns:a16="http://schemas.microsoft.com/office/drawing/2014/main" val="10002"/>
                  </a:ext>
                </a:extLst>
              </a:tr>
            </a:tbl>
          </a:graphicData>
        </a:graphic>
      </p:graphicFrame>
      <p:sp>
        <p:nvSpPr>
          <p:cNvPr id="5" name="Espace réservé du numéro de diapositive 4"/>
          <p:cNvSpPr>
            <a:spLocks noGrp="1"/>
          </p:cNvSpPr>
          <p:nvPr>
            <p:ph type="sldNum" sz="quarter" idx="11"/>
            <p:custDataLst>
              <p:tags r:id="rId5"/>
            </p:custDataLst>
          </p:nvPr>
        </p:nvSpPr>
        <p:spPr/>
        <p:txBody>
          <a:bodyPr/>
          <a:lstStyle/>
          <a:p>
            <a:fld id="{BC872325-CFE1-4496-83BC-FAAC16177CF3}" type="slidenum">
              <a:rPr lang="fr-CA" smtClean="0">
                <a:solidFill>
                  <a:prstClr val="black">
                    <a:tint val="75000"/>
                  </a:prstClr>
                </a:solidFill>
              </a:rPr>
              <a:pPr/>
              <a:t>88</a:t>
            </a:fld>
            <a:endParaRPr lang="fr-CA" dirty="0">
              <a:solidFill>
                <a:prstClr val="black">
                  <a:tint val="75000"/>
                </a:prstClr>
              </a:solidFill>
            </a:endParaRPr>
          </a:p>
        </p:txBody>
      </p:sp>
    </p:spTree>
    <p:custDataLst>
      <p:tags r:id="rId1"/>
    </p:custDataLst>
    <p:extLst>
      <p:ext uri="{BB962C8B-B14F-4D97-AF65-F5344CB8AC3E}">
        <p14:creationId xmlns:p14="http://schemas.microsoft.com/office/powerpoint/2010/main" val="92097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2"/>
            </p:custDataLst>
          </p:nvPr>
        </p:nvSpPr>
        <p:spPr>
          <a:xfrm>
            <a:off x="7595963" y="2852936"/>
            <a:ext cx="1440533" cy="2016224"/>
          </a:xfrm>
        </p:spPr>
        <p:txBody>
          <a:bodyPr/>
          <a:lstStyle/>
          <a:p>
            <a:r>
              <a:rPr lang="fr-CA" sz="1600" dirty="0"/>
              <a:t>À l’étape </a:t>
            </a:r>
            <a:br>
              <a:rPr lang="fr-CA" sz="1600" dirty="0"/>
            </a:br>
            <a:r>
              <a:rPr lang="fr-CA" sz="1600" b="1" dirty="0"/>
              <a:t>3. Révision et soumission</a:t>
            </a:r>
            <a:r>
              <a:rPr lang="fr-CA" sz="1600" dirty="0"/>
              <a:t>, vous devez cliquer sur le bouton commentaire</a:t>
            </a:r>
          </a:p>
        </p:txBody>
      </p:sp>
      <p:sp>
        <p:nvSpPr>
          <p:cNvPr id="3" name="Titre 2"/>
          <p:cNvSpPr>
            <a:spLocks noGrp="1"/>
          </p:cNvSpPr>
          <p:nvPr>
            <p:ph type="title"/>
            <p:custDataLst>
              <p:tags r:id="rId3"/>
            </p:custDataLst>
          </p:nvPr>
        </p:nvSpPr>
        <p:spPr>
          <a:xfrm>
            <a:off x="1017884" y="1844904"/>
            <a:ext cx="7560000" cy="431968"/>
          </a:xfrm>
        </p:spPr>
        <p:txBody>
          <a:bodyPr/>
          <a:lstStyle/>
          <a:p>
            <a:r>
              <a:rPr lang="fr-CA" dirty="0"/>
              <a:t>Comment joindre un fichier à la DA</a:t>
            </a:r>
          </a:p>
        </p:txBody>
      </p:sp>
      <p:pic>
        <p:nvPicPr>
          <p:cNvPr id="4" name="Picture 2"/>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323528" y="2373598"/>
            <a:ext cx="7123313" cy="429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èche droite 4"/>
          <p:cNvSpPr/>
          <p:nvPr>
            <p:custDataLst>
              <p:tags r:id="rId5"/>
            </p:custDataLst>
          </p:nvPr>
        </p:nvSpPr>
        <p:spPr>
          <a:xfrm flipH="1">
            <a:off x="6497617" y="2845278"/>
            <a:ext cx="584030" cy="308746"/>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Flèche droite 5"/>
          <p:cNvSpPr/>
          <p:nvPr>
            <p:custDataLst>
              <p:tags r:id="rId6"/>
            </p:custDataLst>
          </p:nvPr>
        </p:nvSpPr>
        <p:spPr>
          <a:xfrm flipH="1">
            <a:off x="6876256" y="4365104"/>
            <a:ext cx="432048" cy="432048"/>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Espace réservé du numéro de diapositive 6"/>
          <p:cNvSpPr>
            <a:spLocks noGrp="1"/>
          </p:cNvSpPr>
          <p:nvPr>
            <p:ph type="sldNum" sz="quarter" idx="11"/>
            <p:custDataLst>
              <p:tags r:id="rId7"/>
            </p:custDataLst>
          </p:nvPr>
        </p:nvSpPr>
        <p:spPr/>
        <p:txBody>
          <a:bodyPr/>
          <a:lstStyle/>
          <a:p>
            <a:fld id="{BC872325-CFE1-4496-83BC-FAAC16177CF3}" type="slidenum">
              <a:rPr lang="fr-CA" smtClean="0">
                <a:solidFill>
                  <a:prstClr val="black">
                    <a:tint val="75000"/>
                  </a:prstClr>
                </a:solidFill>
              </a:rPr>
              <a:pPr/>
              <a:t>89</a:t>
            </a:fld>
            <a:endParaRPr lang="fr-CA" dirty="0">
              <a:solidFill>
                <a:prstClr val="black">
                  <a:tint val="75000"/>
                </a:prstClr>
              </a:solidFill>
            </a:endParaRPr>
          </a:p>
        </p:txBody>
      </p:sp>
    </p:spTree>
    <p:custDataLst>
      <p:tags r:id="rId1"/>
    </p:custDataLst>
    <p:extLst>
      <p:ext uri="{BB962C8B-B14F-4D97-AF65-F5344CB8AC3E}">
        <p14:creationId xmlns:p14="http://schemas.microsoft.com/office/powerpoint/2010/main" val="414969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1031392" y="2276872"/>
            <a:ext cx="7560000" cy="3456384"/>
          </a:xfrm>
        </p:spPr>
        <p:txBody>
          <a:bodyPr/>
          <a:lstStyle/>
          <a:p>
            <a:pPr marL="342900" indent="-342900">
              <a:spcBef>
                <a:spcPts val="1200"/>
              </a:spcBef>
              <a:buFont typeface="Arial" panose="020B0604020202020204" pitchFamily="34" charset="0"/>
              <a:buChar char="•"/>
            </a:pPr>
            <a:endParaRPr lang="fr-CA" sz="1200" dirty="0"/>
          </a:p>
          <a:p>
            <a:pPr marL="342900" indent="-342900">
              <a:spcBef>
                <a:spcPts val="0"/>
              </a:spcBef>
              <a:buFont typeface="Arial" panose="020B0604020202020204" pitchFamily="34" charset="0"/>
              <a:buChar char="•"/>
            </a:pPr>
            <a:r>
              <a:rPr lang="fr-CA" sz="2000" dirty="0">
                <a:solidFill>
                  <a:schemeClr val="bg1">
                    <a:lumMod val="50000"/>
                  </a:schemeClr>
                </a:solidFill>
              </a:rPr>
              <a:t>Gérer les budgets de leurs fonds de recherche</a:t>
            </a:r>
          </a:p>
          <a:p>
            <a:pPr marL="342900" indent="-342900">
              <a:spcBef>
                <a:spcPts val="1200"/>
              </a:spcBef>
              <a:buFont typeface="Arial" panose="020B0604020202020204" pitchFamily="34" charset="0"/>
              <a:buChar char="•"/>
            </a:pPr>
            <a:r>
              <a:rPr lang="fr-CA" sz="2000" dirty="0">
                <a:solidFill>
                  <a:schemeClr val="bg1">
                    <a:lumMod val="50000"/>
                  </a:schemeClr>
                </a:solidFill>
              </a:rPr>
              <a:t>Être en conformité avec les règles et directives</a:t>
            </a:r>
          </a:p>
          <a:p>
            <a:pPr marL="342900" indent="-342900">
              <a:spcBef>
                <a:spcPts val="1200"/>
              </a:spcBef>
              <a:buFont typeface="Arial" panose="020B0604020202020204" pitchFamily="34" charset="0"/>
              <a:buChar char="•"/>
            </a:pPr>
            <a:r>
              <a:rPr lang="fr-CA" sz="2000" dirty="0">
                <a:solidFill>
                  <a:schemeClr val="tx2"/>
                </a:solidFill>
              </a:rPr>
              <a:t>Remplir la déclaration d’intérêt (www.interets.umontreal.ca)</a:t>
            </a:r>
          </a:p>
        </p:txBody>
      </p:sp>
      <p:sp>
        <p:nvSpPr>
          <p:cNvPr id="3" name="Titre 2"/>
          <p:cNvSpPr>
            <a:spLocks noGrp="1"/>
          </p:cNvSpPr>
          <p:nvPr>
            <p:ph type="title"/>
            <p:custDataLst>
              <p:tags r:id="rId2"/>
            </p:custDataLst>
          </p:nvPr>
        </p:nvSpPr>
        <p:spPr>
          <a:xfrm>
            <a:off x="1010126" y="1844904"/>
            <a:ext cx="7560000" cy="431968"/>
          </a:xfrm>
        </p:spPr>
        <p:txBody>
          <a:bodyPr/>
          <a:lstStyle/>
          <a:p>
            <a:r>
              <a:rPr lang="fr-CA" dirty="0">
                <a:solidFill>
                  <a:schemeClr val="tx1">
                    <a:lumMod val="85000"/>
                    <a:lumOff val="15000"/>
                  </a:schemeClr>
                </a:solidFill>
              </a:rPr>
              <a:t>Rôles </a:t>
            </a:r>
            <a:r>
              <a:rPr lang="fr-CA" dirty="0"/>
              <a:t>et responsabilités des chercheurs</a:t>
            </a:r>
            <a:r>
              <a:rPr lang="fr-CA" dirty="0">
                <a:solidFill>
                  <a:schemeClr val="tx1">
                    <a:lumMod val="85000"/>
                    <a:lumOff val="15000"/>
                  </a:schemeClr>
                </a:solidFill>
              </a:rPr>
              <a:t> </a:t>
            </a:r>
            <a:endParaRPr lang="fr-CA" dirty="0"/>
          </a:p>
        </p:txBody>
      </p:sp>
      <p:sp>
        <p:nvSpPr>
          <p:cNvPr id="4" name="Espace réservé du numéro de diapositive 3"/>
          <p:cNvSpPr>
            <a:spLocks noGrp="1"/>
          </p:cNvSpPr>
          <p:nvPr>
            <p:ph type="sldNum" sz="quarter" idx="11"/>
            <p:custDataLst>
              <p:tags r:id="rId3"/>
            </p:custDataLst>
          </p:nvPr>
        </p:nvSpPr>
        <p:spPr/>
        <p:txBody>
          <a:bodyPr/>
          <a:lstStyle/>
          <a:p>
            <a:fld id="{BC872325-CFE1-4496-83BC-FAAC16177CF3}" type="slidenum">
              <a:rPr lang="fr-CA" smtClean="0">
                <a:solidFill>
                  <a:prstClr val="black">
                    <a:tint val="75000"/>
                  </a:prstClr>
                </a:solidFill>
              </a:rPr>
              <a:pPr/>
              <a:t>9</a:t>
            </a:fld>
            <a:endParaRPr lang="fr-CA" dirty="0">
              <a:solidFill>
                <a:prstClr val="black">
                  <a:tint val="75000"/>
                </a:prstClr>
              </a:solidFill>
            </a:endParaRPr>
          </a:p>
        </p:txBody>
      </p:sp>
    </p:spTree>
    <p:extLst>
      <p:ext uri="{BB962C8B-B14F-4D97-AF65-F5344CB8AC3E}">
        <p14:creationId xmlns:p14="http://schemas.microsoft.com/office/powerpoint/2010/main" val="84851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2"/>
            </p:custDataLst>
          </p:nvPr>
        </p:nvSpPr>
        <p:spPr/>
        <p:txBody>
          <a:bodyPr/>
          <a:lstStyle/>
          <a:p>
            <a:r>
              <a:rPr lang="fr-CA" sz="2000" dirty="0"/>
              <a:t>Vous pouvez saisir un commentaire et cliquer sur le bouton </a:t>
            </a:r>
            <a:r>
              <a:rPr lang="fr-CA" sz="2000" b="1" dirty="0"/>
              <a:t>Ajout fichiers joints</a:t>
            </a:r>
            <a:r>
              <a:rPr lang="fr-CA" sz="2000" dirty="0"/>
              <a:t> pour accéder à la boîte de chargement.</a:t>
            </a:r>
          </a:p>
          <a:p>
            <a:endParaRPr lang="fr-CA" dirty="0"/>
          </a:p>
        </p:txBody>
      </p:sp>
      <p:sp>
        <p:nvSpPr>
          <p:cNvPr id="3" name="Titre 2"/>
          <p:cNvSpPr>
            <a:spLocks noGrp="1"/>
          </p:cNvSpPr>
          <p:nvPr>
            <p:ph type="title"/>
            <p:custDataLst>
              <p:tags r:id="rId3"/>
            </p:custDataLst>
          </p:nvPr>
        </p:nvSpPr>
        <p:spPr>
          <a:xfrm>
            <a:off x="1017884" y="1844904"/>
            <a:ext cx="7560000" cy="431968"/>
          </a:xfrm>
        </p:spPr>
        <p:txBody>
          <a:bodyPr/>
          <a:lstStyle/>
          <a:p>
            <a:r>
              <a:rPr lang="fr-CA" dirty="0"/>
              <a:t>Ajout fichiers joints</a:t>
            </a:r>
          </a:p>
        </p:txBody>
      </p:sp>
      <p:pic>
        <p:nvPicPr>
          <p:cNvPr id="4" name="Picture 2"/>
          <p:cNvPicPr>
            <a:picLocks noChangeAspect="1" noChangeArrowheads="1"/>
          </p:cNvPicPr>
          <p:nvPr>
            <p:custDataLst>
              <p:tags r:id="rId4"/>
            </p:custDataLst>
          </p:nvPr>
        </p:nvPicPr>
        <p:blipFill rotWithShape="1">
          <a:blip r:embed="rId9">
            <a:extLst>
              <a:ext uri="{28A0092B-C50C-407E-A947-70E740481C1C}">
                <a14:useLocalDpi xmlns:a14="http://schemas.microsoft.com/office/drawing/2010/main" val="0"/>
              </a:ext>
            </a:extLst>
          </a:blip>
          <a:srcRect l="443" r="443"/>
          <a:stretch/>
        </p:blipFill>
        <p:spPr bwMode="auto">
          <a:xfrm>
            <a:off x="1861458" y="3284984"/>
            <a:ext cx="5760314"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èche droite 4"/>
          <p:cNvSpPr/>
          <p:nvPr>
            <p:custDataLst>
              <p:tags r:id="rId5"/>
            </p:custDataLst>
          </p:nvPr>
        </p:nvSpPr>
        <p:spPr>
          <a:xfrm>
            <a:off x="1518188" y="4960384"/>
            <a:ext cx="504056" cy="308746"/>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space réservé du numéro de diapositive 5"/>
          <p:cNvSpPr>
            <a:spLocks noGrp="1"/>
          </p:cNvSpPr>
          <p:nvPr>
            <p:ph type="sldNum" sz="quarter" idx="11"/>
            <p:custDataLst>
              <p:tags r:id="rId6"/>
            </p:custDataLst>
          </p:nvPr>
        </p:nvSpPr>
        <p:spPr/>
        <p:txBody>
          <a:bodyPr/>
          <a:lstStyle/>
          <a:p>
            <a:fld id="{BC872325-CFE1-4496-83BC-FAAC16177CF3}" type="slidenum">
              <a:rPr lang="fr-CA" smtClean="0">
                <a:solidFill>
                  <a:prstClr val="black">
                    <a:tint val="75000"/>
                  </a:prstClr>
                </a:solidFill>
              </a:rPr>
              <a:pPr/>
              <a:t>90</a:t>
            </a:fld>
            <a:endParaRPr lang="fr-CA" dirty="0">
              <a:solidFill>
                <a:prstClr val="black">
                  <a:tint val="75000"/>
                </a:prstClr>
              </a:solidFill>
            </a:endParaRPr>
          </a:p>
        </p:txBody>
      </p:sp>
      <p:pic>
        <p:nvPicPr>
          <p:cNvPr id="7" name="Image 6">
            <a:extLst>
              <a:ext uri="{FF2B5EF4-FFF2-40B4-BE49-F238E27FC236}">
                <a16:creationId xmlns:a16="http://schemas.microsoft.com/office/drawing/2014/main" id="{A912C62A-E22F-40E7-9B5F-8D399BB725A9}"/>
              </a:ext>
            </a:extLst>
          </p:cNvPr>
          <p:cNvPicPr/>
          <p:nvPr/>
        </p:nvPicPr>
        <p:blipFill rotWithShape="1">
          <a:blip r:embed="rId10"/>
          <a:srcRect l="3491" r="3992"/>
          <a:stretch/>
        </p:blipFill>
        <p:spPr>
          <a:xfrm>
            <a:off x="5220072" y="83278"/>
            <a:ext cx="3816424" cy="1375034"/>
          </a:xfrm>
          <a:prstGeom prst="rect">
            <a:avLst/>
          </a:prstGeom>
          <a:ln>
            <a:solidFill>
              <a:srgbClr val="004397"/>
            </a:solidFill>
          </a:ln>
        </p:spPr>
      </p:pic>
    </p:spTree>
    <p:custDataLst>
      <p:tags r:id="rId1"/>
    </p:custDataLst>
    <p:extLst>
      <p:ext uri="{BB962C8B-B14F-4D97-AF65-F5344CB8AC3E}">
        <p14:creationId xmlns:p14="http://schemas.microsoft.com/office/powerpoint/2010/main" val="2565883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ResponseCounter"/>
          <p:cNvGrpSpPr/>
          <p:nvPr>
            <p:custDataLst>
              <p:tags r:id="rId2"/>
            </p:custDataLst>
          </p:nvPr>
        </p:nvGrpSpPr>
        <p:grpSpPr>
          <a:xfrm>
            <a:off x="8146144" y="136205"/>
            <a:ext cx="916608" cy="1132555"/>
            <a:chOff x="190500" y="1054100"/>
            <a:chExt cx="1511300" cy="5422900"/>
          </a:xfrm>
        </p:grpSpPr>
        <p:cxnSp>
          <p:nvCxnSpPr>
            <p:cNvPr id="17" name="RCPole"/>
            <p:cNvCxnSpPr/>
            <p:nvPr/>
          </p:nvCxnSpPr>
          <p:spPr>
            <a:xfrm>
              <a:off x="381000" y="1270000"/>
              <a:ext cx="0" cy="5080001"/>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RCFlag"/>
            <p:cNvSpPr/>
            <p:nvPr/>
          </p:nvSpPr>
          <p:spPr>
            <a:xfrm>
              <a:off x="431800" y="5273175"/>
              <a:ext cx="1270000" cy="1076828"/>
            </a:xfrm>
            <a:prstGeom prst="wav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b="1">
                  <a:latin typeface="Tahoma"/>
                </a:rPr>
                <a:t>0</a:t>
              </a:r>
            </a:p>
          </p:txBody>
        </p:sp>
        <p:sp>
          <p:nvSpPr>
            <p:cNvPr id="19" name="RCTop"/>
            <p:cNvSpPr/>
            <p:nvPr/>
          </p:nvSpPr>
          <p:spPr>
            <a:xfrm>
              <a:off x="190500" y="1054100"/>
              <a:ext cx="876299" cy="106450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000" b="1">
                  <a:solidFill>
                    <a:srgbClr val="FFFFFF"/>
                  </a:solidFill>
                  <a:latin typeface="Tahoma"/>
                </a:rPr>
                <a:t>20</a:t>
              </a:r>
              <a:endParaRPr lang="fr-CA" sz="1000" b="1" dirty="0">
                <a:solidFill>
                  <a:srgbClr val="FFFFFF"/>
                </a:solidFill>
                <a:latin typeface="Tahoma"/>
              </a:endParaRPr>
            </a:p>
          </p:txBody>
        </p:sp>
        <p:sp>
          <p:nvSpPr>
            <p:cNvPr id="20" name="RCBottom"/>
            <p:cNvSpPr/>
            <p:nvPr/>
          </p:nvSpPr>
          <p:spPr>
            <a:xfrm>
              <a:off x="190500" y="6350000"/>
              <a:ext cx="406400" cy="127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2" name="TPQuestion"/>
          <p:cNvSpPr>
            <a:spLocks noGrp="1"/>
          </p:cNvSpPr>
          <p:nvPr>
            <p:ph type="title"/>
            <p:custDataLst>
              <p:tags r:id="rId3"/>
            </p:custDataLst>
          </p:nvPr>
        </p:nvSpPr>
        <p:spPr>
          <a:xfrm>
            <a:off x="0" y="31380"/>
            <a:ext cx="7560000" cy="431968"/>
          </a:xfrm>
        </p:spPr>
        <p:txBody>
          <a:bodyPr/>
          <a:lstStyle/>
          <a:p>
            <a:r>
              <a:rPr lang="en-CA" sz="2800" dirty="0">
                <a:solidFill>
                  <a:schemeClr val="accent2">
                    <a:lumMod val="50000"/>
                  </a:schemeClr>
                </a:solidFill>
              </a:rPr>
              <a:t>Please make your selection...</a:t>
            </a:r>
          </a:p>
        </p:txBody>
      </p:sp>
      <p:sp>
        <p:nvSpPr>
          <p:cNvPr id="13" name="Rectangle 12"/>
          <p:cNvSpPr/>
          <p:nvPr>
            <p:custDataLst>
              <p:tags r:id="rId4"/>
            </p:custDataLst>
          </p:nvPr>
        </p:nvSpPr>
        <p:spPr>
          <a:xfrm>
            <a:off x="1042988" y="1628800"/>
            <a:ext cx="7633468" cy="707886"/>
          </a:xfrm>
          <a:prstGeom prst="rect">
            <a:avLst/>
          </a:prstGeom>
        </p:spPr>
        <p:txBody>
          <a:bodyPr wrap="square">
            <a:spAutoFit/>
          </a:bodyPr>
          <a:lstStyle/>
          <a:p>
            <a:pPr lvl="0"/>
            <a:r>
              <a:rPr lang="fr-CA" sz="2000" b="1" dirty="0">
                <a:solidFill>
                  <a:schemeClr val="accent2">
                    <a:lumMod val="50000"/>
                  </a:schemeClr>
                </a:solidFill>
              </a:rPr>
              <a:t>Un chercheur veut acheter un iPhone sur sa subvention CRSH. Que faites-vous? </a:t>
            </a:r>
            <a:r>
              <a:rPr lang="fr-CA" dirty="0">
                <a:solidFill>
                  <a:schemeClr val="accent1">
                    <a:lumMod val="50000"/>
                  </a:schemeClr>
                </a:solidFill>
              </a:rPr>
              <a:t>(</a:t>
            </a:r>
            <a:r>
              <a:rPr lang="fr-CA" dirty="0">
                <a:solidFill>
                  <a:schemeClr val="accent2">
                    <a:lumMod val="50000"/>
                  </a:schemeClr>
                </a:solidFill>
              </a:rPr>
              <a:t>voir grille GAFTO # 73)</a:t>
            </a:r>
          </a:p>
        </p:txBody>
      </p:sp>
      <p:sp>
        <p:nvSpPr>
          <p:cNvPr id="5" name="Espace réservé du numéro de diapositive 4"/>
          <p:cNvSpPr>
            <a:spLocks noGrp="1"/>
          </p:cNvSpPr>
          <p:nvPr>
            <p:ph type="sldNum" sz="quarter" idx="11"/>
            <p:custDataLst>
              <p:tags r:id="rId5"/>
            </p:custDataLst>
          </p:nvPr>
        </p:nvSpPr>
        <p:spPr/>
        <p:txBody>
          <a:bodyPr/>
          <a:lstStyle/>
          <a:p>
            <a:fld id="{BC872325-CFE1-4496-83BC-FAAC16177CF3}" type="slidenum">
              <a:rPr lang="fr-CA" smtClean="0">
                <a:solidFill>
                  <a:prstClr val="black">
                    <a:tint val="75000"/>
                  </a:prstClr>
                </a:solidFill>
              </a:rPr>
              <a:pPr/>
              <a:t>91</a:t>
            </a:fld>
            <a:endParaRPr lang="fr-CA" dirty="0">
              <a:solidFill>
                <a:prstClr val="black">
                  <a:tint val="75000"/>
                </a:prstClr>
              </a:solidFill>
            </a:endParaRPr>
          </a:p>
        </p:txBody>
      </p:sp>
      <p:sp>
        <p:nvSpPr>
          <p:cNvPr id="21" name="ZoneTexte 20"/>
          <p:cNvSpPr txBox="1"/>
          <p:nvPr/>
        </p:nvSpPr>
        <p:spPr>
          <a:xfrm rot="570554">
            <a:off x="6309534" y="544404"/>
            <a:ext cx="1194558" cy="584775"/>
          </a:xfrm>
          <a:prstGeom prst="rect">
            <a:avLst/>
          </a:prstGeom>
          <a:noFill/>
        </p:spPr>
        <p:txBody>
          <a:bodyPr wrap="none" rtlCol="0">
            <a:spAutoFit/>
          </a:bodyPr>
          <a:lstStyle/>
          <a:p>
            <a:r>
              <a:rPr lang="fr-CA" sz="3200" b="1" dirty="0">
                <a:solidFill>
                  <a:schemeClr val="bg1"/>
                </a:solidFill>
              </a:rPr>
              <a:t>Q - 16</a:t>
            </a:r>
          </a:p>
        </p:txBody>
      </p:sp>
      <p:sp>
        <p:nvSpPr>
          <p:cNvPr id="6" name="CorShape1"/>
          <p:cNvSpPr/>
          <p:nvPr>
            <p:custDataLst>
              <p:tags r:id="rId6"/>
            </p:custDataLst>
          </p:nvPr>
        </p:nvSpPr>
        <p:spPr>
          <a:xfrm>
            <a:off x="1475408" y="3329568"/>
            <a:ext cx="3848164" cy="1152144"/>
          </a:xfrm>
          <a:prstGeom prst="roundRect">
            <a:avLst/>
          </a:prstGeom>
          <a:noFill/>
          <a:ln w="25400" cap="flat" cmpd="sng" algn="ctr">
            <a:solidFill>
              <a:srgbClr val="00B050"/>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TPAnswers"/>
          <p:cNvSpPr>
            <a:spLocks noGrp="1"/>
          </p:cNvSpPr>
          <p:nvPr>
            <p:ph type="body" idx="1"/>
            <p:custDataLst>
              <p:tags r:id="rId7"/>
            </p:custDataLst>
          </p:nvPr>
        </p:nvSpPr>
        <p:spPr>
          <a:xfrm>
            <a:off x="1043608" y="2780928"/>
            <a:ext cx="4249117" cy="2880320"/>
          </a:xfrm>
        </p:spPr>
        <p:txBody>
          <a:bodyPr>
            <a:noAutofit/>
          </a:bodyPr>
          <a:lstStyle/>
          <a:p>
            <a:pPr marL="457200" indent="-457200">
              <a:lnSpc>
                <a:spcPct val="100000"/>
              </a:lnSpc>
              <a:spcBef>
                <a:spcPct val="20000"/>
              </a:spcBef>
              <a:buFontTx/>
              <a:buAutoNum type="arabicPeriod"/>
            </a:pPr>
            <a:r>
              <a:rPr lang="fr-CA" sz="1800" dirty="0"/>
              <a:t>Vous refusez d’enjeu, les iPhone ne sont pas des dépenses admissibles.</a:t>
            </a:r>
          </a:p>
          <a:p>
            <a:pPr marL="457200" indent="-457200">
              <a:lnSpc>
                <a:spcPct val="100000"/>
              </a:lnSpc>
              <a:spcBef>
                <a:spcPct val="20000"/>
              </a:spcBef>
              <a:buFontTx/>
              <a:buAutoNum type="arabicPeriod"/>
            </a:pPr>
            <a:r>
              <a:rPr lang="fr-CA" sz="1800" dirty="0"/>
              <a:t>Vous lui demandez de documenter la raison pour laquelle il en a besoin dans le cadre de la recherche, puis vous passez la commande.</a:t>
            </a:r>
          </a:p>
          <a:p>
            <a:pPr marL="457200" indent="-457200">
              <a:lnSpc>
                <a:spcPct val="100000"/>
              </a:lnSpc>
              <a:spcBef>
                <a:spcPct val="20000"/>
              </a:spcBef>
              <a:buFontTx/>
              <a:buAutoNum type="arabicPeriod"/>
            </a:pPr>
            <a:r>
              <a:rPr lang="fr-CA" sz="1800" dirty="0"/>
              <a:t>Vous passez une commande tout simplement, c’est permis.</a:t>
            </a:r>
          </a:p>
        </p:txBody>
      </p:sp>
      <p:pic>
        <p:nvPicPr>
          <p:cNvPr id="14" name="Image 13">
            <a:extLst>
              <a:ext uri="{FF2B5EF4-FFF2-40B4-BE49-F238E27FC236}">
                <a16:creationId xmlns:a16="http://schemas.microsoft.com/office/drawing/2014/main" id="{E5294F42-82E8-47DF-B96E-9B2B065FED45}"/>
              </a:ext>
            </a:extLst>
          </p:cNvPr>
          <p:cNvPicPr/>
          <p:nvPr/>
        </p:nvPicPr>
        <p:blipFill rotWithShape="1">
          <a:blip r:embed="rId10"/>
          <a:srcRect l="3491" r="3992"/>
          <a:stretch/>
        </p:blipFill>
        <p:spPr>
          <a:xfrm>
            <a:off x="5600058" y="2790865"/>
            <a:ext cx="3333193" cy="1200929"/>
          </a:xfrm>
          <a:prstGeom prst="rect">
            <a:avLst/>
          </a:prstGeom>
          <a:ln>
            <a:solidFill>
              <a:srgbClr val="004397"/>
            </a:solidFill>
          </a:ln>
        </p:spPr>
      </p:pic>
    </p:spTree>
    <p:custDataLst>
      <p:tags r:id="rId1"/>
    </p:custDataLst>
    <p:extLst>
      <p:ext uri="{BB962C8B-B14F-4D97-AF65-F5344CB8AC3E}">
        <p14:creationId xmlns:p14="http://schemas.microsoft.com/office/powerpoint/2010/main" val="100938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ResponseCounter"/>
          <p:cNvGrpSpPr/>
          <p:nvPr>
            <p:custDataLst>
              <p:tags r:id="rId2"/>
            </p:custDataLst>
          </p:nvPr>
        </p:nvGrpSpPr>
        <p:grpSpPr>
          <a:xfrm>
            <a:off x="8146144" y="136205"/>
            <a:ext cx="916608" cy="1132555"/>
            <a:chOff x="190500" y="1054100"/>
            <a:chExt cx="1511300" cy="5422900"/>
          </a:xfrm>
        </p:grpSpPr>
        <p:cxnSp>
          <p:nvCxnSpPr>
            <p:cNvPr id="17" name="RCPole"/>
            <p:cNvCxnSpPr/>
            <p:nvPr/>
          </p:nvCxnSpPr>
          <p:spPr>
            <a:xfrm>
              <a:off x="381000" y="1270000"/>
              <a:ext cx="0" cy="5080001"/>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RCFlag"/>
            <p:cNvSpPr/>
            <p:nvPr/>
          </p:nvSpPr>
          <p:spPr>
            <a:xfrm>
              <a:off x="431800" y="5273175"/>
              <a:ext cx="1270000" cy="1076828"/>
            </a:xfrm>
            <a:prstGeom prst="wav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b="1">
                  <a:latin typeface="Tahoma"/>
                </a:rPr>
                <a:t>0</a:t>
              </a:r>
            </a:p>
          </p:txBody>
        </p:sp>
        <p:sp>
          <p:nvSpPr>
            <p:cNvPr id="19" name="RCTop"/>
            <p:cNvSpPr/>
            <p:nvPr/>
          </p:nvSpPr>
          <p:spPr>
            <a:xfrm>
              <a:off x="190500" y="1054100"/>
              <a:ext cx="876299" cy="106450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000" b="1">
                  <a:solidFill>
                    <a:srgbClr val="FFFFFF"/>
                  </a:solidFill>
                  <a:latin typeface="Tahoma"/>
                </a:rPr>
                <a:t>20</a:t>
              </a:r>
              <a:endParaRPr lang="fr-CA" sz="1000" b="1" dirty="0">
                <a:solidFill>
                  <a:srgbClr val="FFFFFF"/>
                </a:solidFill>
                <a:latin typeface="Tahoma"/>
              </a:endParaRPr>
            </a:p>
          </p:txBody>
        </p:sp>
        <p:sp>
          <p:nvSpPr>
            <p:cNvPr id="20" name="RCBottom"/>
            <p:cNvSpPr/>
            <p:nvPr/>
          </p:nvSpPr>
          <p:spPr>
            <a:xfrm>
              <a:off x="190500" y="6350000"/>
              <a:ext cx="406400" cy="127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2" name="TPQuestion"/>
          <p:cNvSpPr>
            <a:spLocks noGrp="1"/>
          </p:cNvSpPr>
          <p:nvPr>
            <p:ph type="title"/>
            <p:custDataLst>
              <p:tags r:id="rId3"/>
            </p:custDataLst>
          </p:nvPr>
        </p:nvSpPr>
        <p:spPr>
          <a:xfrm>
            <a:off x="0" y="31380"/>
            <a:ext cx="7560000" cy="431968"/>
          </a:xfrm>
        </p:spPr>
        <p:txBody>
          <a:bodyPr/>
          <a:lstStyle/>
          <a:p>
            <a:r>
              <a:rPr lang="en-CA" sz="2800" dirty="0">
                <a:solidFill>
                  <a:schemeClr val="accent2">
                    <a:lumMod val="50000"/>
                  </a:schemeClr>
                </a:solidFill>
              </a:rPr>
              <a:t>Please make your selection...</a:t>
            </a:r>
          </a:p>
        </p:txBody>
      </p:sp>
      <p:sp>
        <p:nvSpPr>
          <p:cNvPr id="3" name="TPAnswers"/>
          <p:cNvSpPr>
            <a:spLocks noGrp="1"/>
          </p:cNvSpPr>
          <p:nvPr>
            <p:ph type="body" idx="1"/>
            <p:custDataLst>
              <p:tags r:id="rId4"/>
            </p:custDataLst>
          </p:nvPr>
        </p:nvSpPr>
        <p:spPr>
          <a:xfrm>
            <a:off x="1042988" y="3982313"/>
            <a:ext cx="4680520" cy="864096"/>
          </a:xfrm>
        </p:spPr>
        <p:txBody>
          <a:bodyPr>
            <a:noAutofit/>
          </a:bodyPr>
          <a:lstStyle/>
          <a:p>
            <a:pPr marL="457200" indent="-457200">
              <a:lnSpc>
                <a:spcPct val="100000"/>
              </a:lnSpc>
              <a:spcBef>
                <a:spcPct val="20000"/>
              </a:spcBef>
              <a:buFontTx/>
              <a:buAutoNum type="arabicPeriod"/>
            </a:pPr>
            <a:r>
              <a:rPr lang="fr-CA" sz="2000" dirty="0"/>
              <a:t>Oui</a:t>
            </a:r>
          </a:p>
          <a:p>
            <a:pPr marL="457200" indent="-457200">
              <a:lnSpc>
                <a:spcPct val="100000"/>
              </a:lnSpc>
              <a:spcBef>
                <a:spcPct val="20000"/>
              </a:spcBef>
              <a:buFontTx/>
              <a:buAutoNum type="arabicPeriod"/>
            </a:pPr>
            <a:r>
              <a:rPr lang="fr-CA" sz="2000" dirty="0"/>
              <a:t>Non</a:t>
            </a:r>
          </a:p>
        </p:txBody>
      </p:sp>
      <p:sp>
        <p:nvSpPr>
          <p:cNvPr id="13" name="Rectangle 12"/>
          <p:cNvSpPr/>
          <p:nvPr>
            <p:custDataLst>
              <p:tags r:id="rId5"/>
            </p:custDataLst>
          </p:nvPr>
        </p:nvSpPr>
        <p:spPr>
          <a:xfrm>
            <a:off x="970980" y="1882658"/>
            <a:ext cx="7777484" cy="1569660"/>
          </a:xfrm>
          <a:prstGeom prst="rect">
            <a:avLst/>
          </a:prstGeom>
        </p:spPr>
        <p:txBody>
          <a:bodyPr wrap="square">
            <a:spAutoFit/>
          </a:bodyPr>
          <a:lstStyle/>
          <a:p>
            <a:pPr lvl="0"/>
            <a:r>
              <a:rPr lang="fr-CA" sz="2400" b="1" dirty="0">
                <a:solidFill>
                  <a:schemeClr val="tx2">
                    <a:lumMod val="50000"/>
                  </a:schemeClr>
                </a:solidFill>
              </a:rPr>
              <a:t>Le chercheur a acheté son iPhone. Peut-il faire payer  les frais d’utilisation mensuels par son projet de recherche FRQS? </a:t>
            </a:r>
          </a:p>
          <a:p>
            <a:r>
              <a:rPr lang="fr-CA" sz="2400" dirty="0">
                <a:solidFill>
                  <a:schemeClr val="accent2">
                    <a:lumMod val="50000"/>
                  </a:schemeClr>
                </a:solidFill>
              </a:rPr>
              <a:t>(voir grille RGCFRQ #48)</a:t>
            </a:r>
          </a:p>
        </p:txBody>
      </p:sp>
      <p:sp>
        <p:nvSpPr>
          <p:cNvPr id="7" name="CorShape1"/>
          <p:cNvSpPr/>
          <p:nvPr>
            <p:custDataLst>
              <p:tags r:id="rId6"/>
            </p:custDataLst>
          </p:nvPr>
        </p:nvSpPr>
        <p:spPr>
          <a:xfrm>
            <a:off x="1414281" y="4000488"/>
            <a:ext cx="576932" cy="292608"/>
          </a:xfrm>
          <a:prstGeom prst="roundRect">
            <a:avLst/>
          </a:prstGeom>
          <a:noFill/>
          <a:ln w="25400" cap="flat" cmpd="sng" algn="ctr">
            <a:solidFill>
              <a:srgbClr val="00B050"/>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Espace réservé du numéro de diapositive 4"/>
          <p:cNvSpPr>
            <a:spLocks noGrp="1"/>
          </p:cNvSpPr>
          <p:nvPr>
            <p:ph type="sldNum" sz="quarter" idx="11"/>
            <p:custDataLst>
              <p:tags r:id="rId7"/>
            </p:custDataLst>
          </p:nvPr>
        </p:nvSpPr>
        <p:spPr/>
        <p:txBody>
          <a:bodyPr/>
          <a:lstStyle/>
          <a:p>
            <a:fld id="{BC872325-CFE1-4496-83BC-FAAC16177CF3}" type="slidenum">
              <a:rPr lang="fr-CA" smtClean="0">
                <a:solidFill>
                  <a:prstClr val="black">
                    <a:tint val="75000"/>
                  </a:prstClr>
                </a:solidFill>
              </a:rPr>
              <a:pPr/>
              <a:t>92</a:t>
            </a:fld>
            <a:endParaRPr lang="fr-CA" dirty="0">
              <a:solidFill>
                <a:prstClr val="black">
                  <a:tint val="75000"/>
                </a:prstClr>
              </a:solidFill>
            </a:endParaRPr>
          </a:p>
        </p:txBody>
      </p:sp>
      <p:sp>
        <p:nvSpPr>
          <p:cNvPr id="21" name="ZoneTexte 20"/>
          <p:cNvSpPr txBox="1"/>
          <p:nvPr/>
        </p:nvSpPr>
        <p:spPr>
          <a:xfrm rot="570554">
            <a:off x="6309534" y="544404"/>
            <a:ext cx="1194558" cy="584775"/>
          </a:xfrm>
          <a:prstGeom prst="rect">
            <a:avLst/>
          </a:prstGeom>
          <a:noFill/>
        </p:spPr>
        <p:txBody>
          <a:bodyPr wrap="none" rtlCol="0">
            <a:spAutoFit/>
          </a:bodyPr>
          <a:lstStyle/>
          <a:p>
            <a:r>
              <a:rPr lang="fr-CA" sz="3200" b="1" dirty="0">
                <a:solidFill>
                  <a:schemeClr val="bg1"/>
                </a:solidFill>
              </a:rPr>
              <a:t>Q - 17</a:t>
            </a:r>
          </a:p>
        </p:txBody>
      </p:sp>
      <p:pic>
        <p:nvPicPr>
          <p:cNvPr id="14" name="Image 13">
            <a:extLst>
              <a:ext uri="{FF2B5EF4-FFF2-40B4-BE49-F238E27FC236}">
                <a16:creationId xmlns:a16="http://schemas.microsoft.com/office/drawing/2014/main" id="{C876FE41-CF86-4054-B294-BC952E8E6571}"/>
              </a:ext>
            </a:extLst>
          </p:cNvPr>
          <p:cNvPicPr/>
          <p:nvPr/>
        </p:nvPicPr>
        <p:blipFill rotWithShape="1">
          <a:blip r:embed="rId10"/>
          <a:srcRect l="3491" r="3992"/>
          <a:stretch/>
        </p:blipFill>
        <p:spPr>
          <a:xfrm>
            <a:off x="5415271" y="2781384"/>
            <a:ext cx="3333193" cy="1200929"/>
          </a:xfrm>
          <a:prstGeom prst="rect">
            <a:avLst/>
          </a:prstGeom>
          <a:ln>
            <a:solidFill>
              <a:srgbClr val="004397"/>
            </a:solidFill>
          </a:ln>
        </p:spPr>
      </p:pic>
    </p:spTree>
    <p:custDataLst>
      <p:tags r:id="rId1"/>
    </p:custDataLst>
    <p:extLst>
      <p:ext uri="{BB962C8B-B14F-4D97-AF65-F5344CB8AC3E}">
        <p14:creationId xmlns:p14="http://schemas.microsoft.com/office/powerpoint/2010/main" val="3589572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custDataLst>
              <p:tags r:id="rId2"/>
            </p:custDataLst>
          </p:nvPr>
        </p:nvSpPr>
        <p:spPr>
          <a:xfrm>
            <a:off x="0" y="31380"/>
            <a:ext cx="7560000" cy="431968"/>
          </a:xfrm>
        </p:spPr>
        <p:txBody>
          <a:bodyPr/>
          <a:lstStyle/>
          <a:p>
            <a:r>
              <a:rPr lang="en-CA" sz="2800" dirty="0">
                <a:solidFill>
                  <a:schemeClr val="accent2">
                    <a:lumMod val="50000"/>
                  </a:schemeClr>
                </a:solidFill>
              </a:rPr>
              <a:t>Please make your selection...</a:t>
            </a:r>
          </a:p>
        </p:txBody>
      </p:sp>
      <p:sp>
        <p:nvSpPr>
          <p:cNvPr id="3" name="TPAnswers"/>
          <p:cNvSpPr>
            <a:spLocks noGrp="1"/>
          </p:cNvSpPr>
          <p:nvPr>
            <p:ph type="body" idx="1"/>
            <p:custDataLst>
              <p:tags r:id="rId3"/>
            </p:custDataLst>
          </p:nvPr>
        </p:nvSpPr>
        <p:spPr>
          <a:xfrm>
            <a:off x="683568" y="2708920"/>
            <a:ext cx="4680520" cy="3096344"/>
          </a:xfrm>
        </p:spPr>
        <p:txBody>
          <a:bodyPr>
            <a:noAutofit/>
          </a:bodyPr>
          <a:lstStyle/>
          <a:p>
            <a:pPr marL="457200" indent="-457200">
              <a:lnSpc>
                <a:spcPct val="100000"/>
              </a:lnSpc>
              <a:spcBef>
                <a:spcPts val="600"/>
              </a:spcBef>
              <a:spcAft>
                <a:spcPts val="600"/>
              </a:spcAft>
              <a:buFontTx/>
              <a:buAutoNum type="arabicPeriod"/>
            </a:pPr>
            <a:r>
              <a:rPr lang="fr-CA" sz="1600" dirty="0"/>
              <a:t>Utiliser la carte d’achat et commander le iPad du Apple Store.</a:t>
            </a:r>
          </a:p>
          <a:p>
            <a:pPr marL="457200" indent="-457200">
              <a:lnSpc>
                <a:spcPct val="100000"/>
              </a:lnSpc>
              <a:spcBef>
                <a:spcPts val="600"/>
              </a:spcBef>
              <a:spcAft>
                <a:spcPts val="600"/>
              </a:spcAft>
              <a:buFontTx/>
              <a:buAutoNum type="arabicPeriod"/>
            </a:pPr>
            <a:r>
              <a:rPr lang="fr-CA" sz="1600" dirty="0"/>
              <a:t>Créer une DA et annexer une copie numérisée de la justification de son usage dans le cadre de la recherche.</a:t>
            </a:r>
          </a:p>
          <a:p>
            <a:pPr marL="457200" indent="-457200">
              <a:lnSpc>
                <a:spcPct val="100000"/>
              </a:lnSpc>
              <a:spcBef>
                <a:spcPts val="600"/>
              </a:spcBef>
              <a:spcAft>
                <a:spcPts val="600"/>
              </a:spcAft>
              <a:buFontTx/>
              <a:buAutoNum type="arabicPeriod"/>
            </a:pPr>
            <a:r>
              <a:rPr lang="fr-CA" sz="1600" dirty="0"/>
              <a:t>Utiliser la carte d’achat, mais demander au chercheur de remplir la justification que vous joindrez à la facture lors de la ventilation de la carte d’achats.</a:t>
            </a:r>
          </a:p>
          <a:p>
            <a:pPr marL="457200" indent="-457200">
              <a:lnSpc>
                <a:spcPct val="100000"/>
              </a:lnSpc>
              <a:spcBef>
                <a:spcPts val="600"/>
              </a:spcBef>
              <a:spcAft>
                <a:spcPts val="600"/>
              </a:spcAft>
              <a:buFontTx/>
              <a:buAutoNum type="arabicPeriod"/>
            </a:pPr>
            <a:r>
              <a:rPr lang="fr-CA" sz="1600" dirty="0"/>
              <a:t>Créer une DA et attendre que le Service des approvisionnements vous contacte.</a:t>
            </a:r>
          </a:p>
        </p:txBody>
      </p:sp>
      <p:sp>
        <p:nvSpPr>
          <p:cNvPr id="13" name="Rectangle 12"/>
          <p:cNvSpPr/>
          <p:nvPr>
            <p:custDataLst>
              <p:tags r:id="rId4"/>
            </p:custDataLst>
          </p:nvPr>
        </p:nvSpPr>
        <p:spPr>
          <a:xfrm>
            <a:off x="1042988" y="1628800"/>
            <a:ext cx="7633468" cy="707886"/>
          </a:xfrm>
          <a:prstGeom prst="rect">
            <a:avLst/>
          </a:prstGeom>
        </p:spPr>
        <p:txBody>
          <a:bodyPr wrap="square">
            <a:spAutoFit/>
          </a:bodyPr>
          <a:lstStyle/>
          <a:p>
            <a:pPr lvl="0"/>
            <a:r>
              <a:rPr lang="fr-CA" sz="2000" b="1" dirty="0">
                <a:solidFill>
                  <a:schemeClr val="accent2">
                    <a:lumMod val="50000"/>
                  </a:schemeClr>
                </a:solidFill>
              </a:rPr>
              <a:t>Un chercheur vous demande de lui acheter un iPad par le Apple Store. Quel est la façon de procéder? </a:t>
            </a:r>
            <a:endParaRPr lang="fr-CA" dirty="0">
              <a:solidFill>
                <a:schemeClr val="accent2">
                  <a:lumMod val="50000"/>
                </a:schemeClr>
              </a:solidFill>
            </a:endParaRPr>
          </a:p>
        </p:txBody>
      </p:sp>
      <p:sp>
        <p:nvSpPr>
          <p:cNvPr id="5" name="CorShape1"/>
          <p:cNvSpPr/>
          <p:nvPr>
            <p:custDataLst>
              <p:tags r:id="rId5"/>
            </p:custDataLst>
          </p:nvPr>
        </p:nvSpPr>
        <p:spPr>
          <a:xfrm>
            <a:off x="910263" y="4232888"/>
            <a:ext cx="4512310" cy="996312"/>
          </a:xfrm>
          <a:prstGeom prst="roundRect">
            <a:avLst/>
          </a:prstGeom>
          <a:noFill/>
          <a:ln w="25400" cap="flat" cmpd="sng" algn="ctr">
            <a:solidFill>
              <a:srgbClr val="00B050"/>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6" name="ResponseCounter"/>
          <p:cNvGrpSpPr/>
          <p:nvPr>
            <p:custDataLst>
              <p:tags r:id="rId6"/>
            </p:custDataLst>
          </p:nvPr>
        </p:nvGrpSpPr>
        <p:grpSpPr>
          <a:xfrm>
            <a:off x="8146144" y="136205"/>
            <a:ext cx="916608" cy="1132555"/>
            <a:chOff x="190500" y="1054100"/>
            <a:chExt cx="1511300" cy="5422900"/>
          </a:xfrm>
        </p:grpSpPr>
        <p:cxnSp>
          <p:nvCxnSpPr>
            <p:cNvPr id="17" name="RCPole"/>
            <p:cNvCxnSpPr/>
            <p:nvPr/>
          </p:nvCxnSpPr>
          <p:spPr>
            <a:xfrm>
              <a:off x="381000" y="1270000"/>
              <a:ext cx="0" cy="5080001"/>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RCFlag"/>
            <p:cNvSpPr/>
            <p:nvPr/>
          </p:nvSpPr>
          <p:spPr>
            <a:xfrm>
              <a:off x="431800" y="5273175"/>
              <a:ext cx="1270000" cy="1076828"/>
            </a:xfrm>
            <a:prstGeom prst="wav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b="1">
                  <a:latin typeface="Tahoma"/>
                </a:rPr>
                <a:t>0</a:t>
              </a:r>
            </a:p>
          </p:txBody>
        </p:sp>
        <p:sp>
          <p:nvSpPr>
            <p:cNvPr id="19" name="RCTop"/>
            <p:cNvSpPr/>
            <p:nvPr/>
          </p:nvSpPr>
          <p:spPr>
            <a:xfrm>
              <a:off x="190500" y="1054100"/>
              <a:ext cx="876299" cy="106450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000" b="1">
                  <a:solidFill>
                    <a:srgbClr val="FFFFFF"/>
                  </a:solidFill>
                  <a:latin typeface="Tahoma"/>
                </a:rPr>
                <a:t>20</a:t>
              </a:r>
              <a:endParaRPr lang="fr-CA" sz="1000" b="1" dirty="0">
                <a:solidFill>
                  <a:srgbClr val="FFFFFF"/>
                </a:solidFill>
                <a:latin typeface="Tahoma"/>
              </a:endParaRPr>
            </a:p>
          </p:txBody>
        </p:sp>
        <p:sp>
          <p:nvSpPr>
            <p:cNvPr id="20" name="RCBottom"/>
            <p:cNvSpPr/>
            <p:nvPr/>
          </p:nvSpPr>
          <p:spPr>
            <a:xfrm>
              <a:off x="190500" y="6350000"/>
              <a:ext cx="406400" cy="127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6" name="Espace réservé du numéro de diapositive 5"/>
          <p:cNvSpPr>
            <a:spLocks noGrp="1"/>
          </p:cNvSpPr>
          <p:nvPr>
            <p:ph type="sldNum" sz="quarter" idx="11"/>
            <p:custDataLst>
              <p:tags r:id="rId7"/>
            </p:custDataLst>
          </p:nvPr>
        </p:nvSpPr>
        <p:spPr/>
        <p:txBody>
          <a:bodyPr/>
          <a:lstStyle/>
          <a:p>
            <a:fld id="{BC872325-CFE1-4496-83BC-FAAC16177CF3}" type="slidenum">
              <a:rPr lang="fr-CA" smtClean="0">
                <a:solidFill>
                  <a:prstClr val="black">
                    <a:tint val="75000"/>
                  </a:prstClr>
                </a:solidFill>
              </a:rPr>
              <a:pPr/>
              <a:t>93</a:t>
            </a:fld>
            <a:endParaRPr lang="fr-CA" dirty="0">
              <a:solidFill>
                <a:prstClr val="black">
                  <a:tint val="75000"/>
                </a:prstClr>
              </a:solidFill>
            </a:endParaRPr>
          </a:p>
        </p:txBody>
      </p:sp>
      <p:sp>
        <p:nvSpPr>
          <p:cNvPr id="21" name="ZoneTexte 20"/>
          <p:cNvSpPr txBox="1"/>
          <p:nvPr/>
        </p:nvSpPr>
        <p:spPr>
          <a:xfrm rot="570554">
            <a:off x="6309534" y="544404"/>
            <a:ext cx="1194558" cy="584775"/>
          </a:xfrm>
          <a:prstGeom prst="rect">
            <a:avLst/>
          </a:prstGeom>
          <a:noFill/>
        </p:spPr>
        <p:txBody>
          <a:bodyPr wrap="none" rtlCol="0">
            <a:spAutoFit/>
          </a:bodyPr>
          <a:lstStyle/>
          <a:p>
            <a:r>
              <a:rPr lang="fr-CA" sz="3200" b="1" dirty="0">
                <a:solidFill>
                  <a:schemeClr val="bg1"/>
                </a:solidFill>
              </a:rPr>
              <a:t>Q - 18</a:t>
            </a:r>
          </a:p>
        </p:txBody>
      </p:sp>
    </p:spTree>
    <p:custDataLst>
      <p:tags r:id="rId1"/>
    </p:custDataLst>
    <p:extLst>
      <p:ext uri="{BB962C8B-B14F-4D97-AF65-F5344CB8AC3E}">
        <p14:creationId xmlns:p14="http://schemas.microsoft.com/office/powerpoint/2010/main" val="413704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2"/>
            </p:custDataLst>
          </p:nvPr>
        </p:nvSpPr>
        <p:spPr>
          <a:xfrm>
            <a:off x="1017883" y="2420888"/>
            <a:ext cx="7560000" cy="3456384"/>
          </a:xfrm>
        </p:spPr>
        <p:txBody>
          <a:bodyPr/>
          <a:lstStyle/>
          <a:p>
            <a:r>
              <a:rPr lang="fr-CA" sz="1800" dirty="0"/>
              <a:t>Rappel des principes généraux : coûts directs de la recherche.</a:t>
            </a:r>
          </a:p>
          <a:p>
            <a:endParaRPr lang="fr-CA" sz="2000" dirty="0"/>
          </a:p>
        </p:txBody>
      </p:sp>
      <p:sp>
        <p:nvSpPr>
          <p:cNvPr id="3" name="Titre 2"/>
          <p:cNvSpPr>
            <a:spLocks noGrp="1"/>
          </p:cNvSpPr>
          <p:nvPr>
            <p:ph type="title"/>
            <p:custDataLst>
              <p:tags r:id="rId3"/>
            </p:custDataLst>
          </p:nvPr>
        </p:nvSpPr>
        <p:spPr>
          <a:xfrm>
            <a:off x="1017884" y="1844904"/>
            <a:ext cx="7560000" cy="431968"/>
          </a:xfrm>
        </p:spPr>
        <p:txBody>
          <a:bodyPr/>
          <a:lstStyle/>
          <a:p>
            <a:r>
              <a:rPr lang="fr-CA" sz="2800" dirty="0"/>
              <a:t>Diffusion des résultats de la recherche</a:t>
            </a:r>
          </a:p>
        </p:txBody>
      </p:sp>
      <p:graphicFrame>
        <p:nvGraphicFramePr>
          <p:cNvPr id="4" name="Tableau 3"/>
          <p:cNvGraphicFramePr>
            <a:graphicFrameLocks noGrp="1"/>
          </p:cNvGraphicFramePr>
          <p:nvPr>
            <p:custDataLst>
              <p:tags r:id="rId4"/>
            </p:custDataLst>
            <p:extLst>
              <p:ext uri="{D42A27DB-BD31-4B8C-83A1-F6EECF244321}">
                <p14:modId xmlns:p14="http://schemas.microsoft.com/office/powerpoint/2010/main" val="3177017276"/>
              </p:ext>
            </p:extLst>
          </p:nvPr>
        </p:nvGraphicFramePr>
        <p:xfrm>
          <a:off x="1043608" y="2780927"/>
          <a:ext cx="6480720" cy="3024337"/>
        </p:xfrm>
        <a:graphic>
          <a:graphicData uri="http://schemas.openxmlformats.org/drawingml/2006/table">
            <a:tbl>
              <a:tblPr firstRow="1" bandRow="1">
                <a:tableStyleId>{5C22544A-7EE6-4342-B048-85BDC9FD1C3A}</a:tableStyleId>
              </a:tblPr>
              <a:tblGrid>
                <a:gridCol w="6480720">
                  <a:extLst>
                    <a:ext uri="{9D8B030D-6E8A-4147-A177-3AD203B41FA5}">
                      <a16:colId xmlns:a16="http://schemas.microsoft.com/office/drawing/2014/main" val="20000"/>
                    </a:ext>
                  </a:extLst>
                </a:gridCol>
              </a:tblGrid>
              <a:tr h="331906">
                <a:tc>
                  <a:txBody>
                    <a:bodyPr/>
                    <a:lstStyle/>
                    <a:p>
                      <a:r>
                        <a:rPr lang="fr-CA" dirty="0"/>
                        <a:t>Admissible</a:t>
                      </a:r>
                    </a:p>
                  </a:txBody>
                  <a:tcPr>
                    <a:solidFill>
                      <a:schemeClr val="tx2"/>
                    </a:solidFill>
                  </a:tcPr>
                </a:tc>
                <a:extLst>
                  <a:ext uri="{0D108BD9-81ED-4DB2-BD59-A6C34878D82A}">
                    <a16:rowId xmlns:a16="http://schemas.microsoft.com/office/drawing/2014/main" val="10000"/>
                  </a:ext>
                </a:extLst>
              </a:tr>
              <a:tr h="642353">
                <a:tc>
                  <a:txBody>
                    <a:bodyPr/>
                    <a:lstStyle/>
                    <a:p>
                      <a:pPr marL="285750" indent="-285750">
                        <a:lnSpc>
                          <a:spcPct val="90000"/>
                        </a:lnSpc>
                        <a:spcBef>
                          <a:spcPts val="600"/>
                        </a:spcBef>
                        <a:spcAft>
                          <a:spcPts val="600"/>
                        </a:spcAft>
                        <a:buFont typeface="Arial" charset="0"/>
                        <a:buChar char="•"/>
                      </a:pPr>
                      <a:r>
                        <a:rPr lang="fr-CA" dirty="0"/>
                        <a:t>Frais de développement et de mise à jour d’un</a:t>
                      </a:r>
                      <a:r>
                        <a:rPr lang="fr-CA" baseline="0" dirty="0"/>
                        <a:t> site web d’information</a:t>
                      </a:r>
                    </a:p>
                  </a:txBody>
                  <a:tcPr>
                    <a:solidFill>
                      <a:schemeClr val="bg1"/>
                    </a:solidFill>
                  </a:tcPr>
                </a:tc>
                <a:extLst>
                  <a:ext uri="{0D108BD9-81ED-4DB2-BD59-A6C34878D82A}">
                    <a16:rowId xmlns:a16="http://schemas.microsoft.com/office/drawing/2014/main" val="10001"/>
                  </a:ext>
                </a:extLst>
              </a:tr>
              <a:tr h="648072">
                <a:tc>
                  <a:txBody>
                    <a:bodyPr/>
                    <a:lstStyle/>
                    <a:p>
                      <a:pPr marL="285750" indent="-285750">
                        <a:lnSpc>
                          <a:spcPct val="90000"/>
                        </a:lnSpc>
                        <a:spcBef>
                          <a:spcPts val="600"/>
                        </a:spcBef>
                        <a:spcAft>
                          <a:spcPts val="600"/>
                        </a:spcAft>
                        <a:buFont typeface="Arial" charset="0"/>
                        <a:buChar char="•"/>
                      </a:pPr>
                      <a:r>
                        <a:rPr lang="fr-CA" baseline="0" dirty="0"/>
                        <a:t>Frais de diffusion sur supports traditionnels ou vidéo, numérique ou autre</a:t>
                      </a:r>
                    </a:p>
                  </a:txBody>
                  <a:tcPr>
                    <a:solidFill>
                      <a:schemeClr val="accent1">
                        <a:lumMod val="20000"/>
                        <a:lumOff val="80000"/>
                      </a:schemeClr>
                    </a:solidFill>
                  </a:tcPr>
                </a:tc>
                <a:extLst>
                  <a:ext uri="{0D108BD9-81ED-4DB2-BD59-A6C34878D82A}">
                    <a16:rowId xmlns:a16="http://schemas.microsoft.com/office/drawing/2014/main" val="10002"/>
                  </a:ext>
                </a:extLst>
              </a:tr>
              <a:tr h="432048">
                <a:tc>
                  <a:txBody>
                    <a:bodyPr/>
                    <a:lstStyle/>
                    <a:p>
                      <a:pPr marL="285750" indent="-285750">
                        <a:lnSpc>
                          <a:spcPct val="90000"/>
                        </a:lnSpc>
                        <a:spcBef>
                          <a:spcPts val="600"/>
                        </a:spcBef>
                        <a:spcAft>
                          <a:spcPts val="600"/>
                        </a:spcAft>
                        <a:buFont typeface="Arial" charset="0"/>
                        <a:buChar char="•"/>
                      </a:pPr>
                      <a:r>
                        <a:rPr lang="fr-CA" baseline="0" dirty="0"/>
                        <a:t>Élaboration d’un manuscrit</a:t>
                      </a:r>
                    </a:p>
                  </a:txBody>
                  <a:tcPr>
                    <a:solidFill>
                      <a:schemeClr val="bg1"/>
                    </a:solidFill>
                  </a:tcPr>
                </a:tc>
                <a:extLst>
                  <a:ext uri="{0D108BD9-81ED-4DB2-BD59-A6C34878D82A}">
                    <a16:rowId xmlns:a16="http://schemas.microsoft.com/office/drawing/2014/main" val="10003"/>
                  </a:ext>
                </a:extLst>
              </a:tr>
              <a:tr h="432048">
                <a:tc>
                  <a:txBody>
                    <a:bodyPr/>
                    <a:lstStyle/>
                    <a:p>
                      <a:pPr marL="285750" indent="-285750">
                        <a:lnSpc>
                          <a:spcPct val="90000"/>
                        </a:lnSpc>
                        <a:spcBef>
                          <a:spcPts val="600"/>
                        </a:spcBef>
                        <a:spcAft>
                          <a:spcPts val="600"/>
                        </a:spcAft>
                        <a:buFont typeface="Arial" charset="0"/>
                        <a:buChar char="•"/>
                      </a:pPr>
                      <a:r>
                        <a:rPr lang="fr-CA" baseline="0" dirty="0"/>
                        <a:t>Traduction</a:t>
                      </a:r>
                    </a:p>
                  </a:txBody>
                  <a:tcPr>
                    <a:solidFill>
                      <a:schemeClr val="accent1">
                        <a:lumMod val="20000"/>
                        <a:lumOff val="80000"/>
                      </a:schemeClr>
                    </a:solidFill>
                  </a:tcPr>
                </a:tc>
                <a:extLst>
                  <a:ext uri="{0D108BD9-81ED-4DB2-BD59-A6C34878D82A}">
                    <a16:rowId xmlns:a16="http://schemas.microsoft.com/office/drawing/2014/main" val="10004"/>
                  </a:ext>
                </a:extLst>
              </a:tr>
              <a:tr h="504056">
                <a:tc>
                  <a:txBody>
                    <a:bodyPr/>
                    <a:lstStyle/>
                    <a:p>
                      <a:pPr marL="285750" marR="0" lvl="0" indent="-285750" algn="l" defTabSz="914400" rtl="0" eaLnBrk="1" fontAlgn="auto" latinLnBrk="0" hangingPunct="1">
                        <a:lnSpc>
                          <a:spcPct val="90000"/>
                        </a:lnSpc>
                        <a:spcBef>
                          <a:spcPts val="600"/>
                        </a:spcBef>
                        <a:spcAft>
                          <a:spcPts val="600"/>
                        </a:spcAft>
                        <a:buClrTx/>
                        <a:buSzTx/>
                        <a:buFont typeface="Arial" charset="0"/>
                        <a:buChar char="•"/>
                        <a:tabLst/>
                        <a:defRPr/>
                      </a:pPr>
                      <a:r>
                        <a:rPr lang="fr-CA" baseline="0" dirty="0"/>
                        <a:t>Tenue d’un séminaire ou atelier </a:t>
                      </a: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5" name="Espace réservé du numéro de diapositive 4"/>
          <p:cNvSpPr>
            <a:spLocks noGrp="1"/>
          </p:cNvSpPr>
          <p:nvPr>
            <p:ph type="sldNum" sz="quarter" idx="11"/>
            <p:custDataLst>
              <p:tags r:id="rId5"/>
            </p:custDataLst>
          </p:nvPr>
        </p:nvSpPr>
        <p:spPr/>
        <p:txBody>
          <a:bodyPr/>
          <a:lstStyle/>
          <a:p>
            <a:fld id="{BC872325-CFE1-4496-83BC-FAAC16177CF3}" type="slidenum">
              <a:rPr lang="fr-CA" smtClean="0">
                <a:solidFill>
                  <a:prstClr val="black">
                    <a:tint val="75000"/>
                  </a:prstClr>
                </a:solidFill>
              </a:rPr>
              <a:pPr/>
              <a:t>94</a:t>
            </a:fld>
            <a:endParaRPr lang="fr-CA" dirty="0">
              <a:solidFill>
                <a:prstClr val="black">
                  <a:tint val="75000"/>
                </a:prstClr>
              </a:solidFill>
            </a:endParaRPr>
          </a:p>
        </p:txBody>
      </p:sp>
    </p:spTree>
    <p:custDataLst>
      <p:tags r:id="rId1"/>
    </p:custDataLst>
    <p:extLst>
      <p:ext uri="{BB962C8B-B14F-4D97-AF65-F5344CB8AC3E}">
        <p14:creationId xmlns:p14="http://schemas.microsoft.com/office/powerpoint/2010/main" val="131154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2"/>
            </p:custDataLst>
          </p:nvPr>
        </p:nvSpPr>
        <p:spPr>
          <a:xfrm>
            <a:off x="1017883" y="2420888"/>
            <a:ext cx="7560000" cy="3456384"/>
          </a:xfrm>
        </p:spPr>
        <p:txBody>
          <a:bodyPr/>
          <a:lstStyle/>
          <a:p>
            <a:r>
              <a:rPr lang="fr-CA" sz="1800" dirty="0"/>
              <a:t>Rappel des principes généraux : coûts directs de la recherche.</a:t>
            </a:r>
          </a:p>
          <a:p>
            <a:endParaRPr lang="fr-CA" sz="2000" dirty="0"/>
          </a:p>
        </p:txBody>
      </p:sp>
      <p:sp>
        <p:nvSpPr>
          <p:cNvPr id="3" name="Titre 2"/>
          <p:cNvSpPr>
            <a:spLocks noGrp="1"/>
          </p:cNvSpPr>
          <p:nvPr>
            <p:ph type="title"/>
            <p:custDataLst>
              <p:tags r:id="rId3"/>
            </p:custDataLst>
          </p:nvPr>
        </p:nvSpPr>
        <p:spPr>
          <a:xfrm>
            <a:off x="1017884" y="1844904"/>
            <a:ext cx="7560000" cy="431968"/>
          </a:xfrm>
        </p:spPr>
        <p:txBody>
          <a:bodyPr/>
          <a:lstStyle/>
          <a:p>
            <a:r>
              <a:rPr lang="fr-CA" dirty="0"/>
              <a:t>Services et dépenses diverses </a:t>
            </a:r>
          </a:p>
        </p:txBody>
      </p:sp>
      <p:graphicFrame>
        <p:nvGraphicFramePr>
          <p:cNvPr id="4" name="Tableau 3"/>
          <p:cNvGraphicFramePr>
            <a:graphicFrameLocks noGrp="1"/>
          </p:cNvGraphicFramePr>
          <p:nvPr>
            <p:custDataLst>
              <p:tags r:id="rId4"/>
            </p:custDataLst>
            <p:extLst>
              <p:ext uri="{D42A27DB-BD31-4B8C-83A1-F6EECF244321}">
                <p14:modId xmlns:p14="http://schemas.microsoft.com/office/powerpoint/2010/main" val="263407567"/>
              </p:ext>
            </p:extLst>
          </p:nvPr>
        </p:nvGraphicFramePr>
        <p:xfrm>
          <a:off x="1043608" y="2780927"/>
          <a:ext cx="7344816" cy="3482313"/>
        </p:xfrm>
        <a:graphic>
          <a:graphicData uri="http://schemas.openxmlformats.org/drawingml/2006/table">
            <a:tbl>
              <a:tblPr firstRow="1" bandRow="1">
                <a:tableStyleId>{5C22544A-7EE6-4342-B048-85BDC9FD1C3A}</a:tableStyleId>
              </a:tblPr>
              <a:tblGrid>
                <a:gridCol w="3571333">
                  <a:extLst>
                    <a:ext uri="{9D8B030D-6E8A-4147-A177-3AD203B41FA5}">
                      <a16:colId xmlns:a16="http://schemas.microsoft.com/office/drawing/2014/main" val="20000"/>
                    </a:ext>
                  </a:extLst>
                </a:gridCol>
                <a:gridCol w="3773483">
                  <a:extLst>
                    <a:ext uri="{9D8B030D-6E8A-4147-A177-3AD203B41FA5}">
                      <a16:colId xmlns:a16="http://schemas.microsoft.com/office/drawing/2014/main" val="20001"/>
                    </a:ext>
                  </a:extLst>
                </a:gridCol>
              </a:tblGrid>
              <a:tr h="370305">
                <a:tc>
                  <a:txBody>
                    <a:bodyPr/>
                    <a:lstStyle/>
                    <a:p>
                      <a:r>
                        <a:rPr lang="fr-CA" dirty="0"/>
                        <a:t>Admissible</a:t>
                      </a:r>
                    </a:p>
                  </a:txBody>
                  <a:tcPr>
                    <a:solidFill>
                      <a:schemeClr val="tx2"/>
                    </a:solidFill>
                  </a:tcPr>
                </a:tc>
                <a:tc>
                  <a:txBody>
                    <a:bodyPr/>
                    <a:lstStyle/>
                    <a:p>
                      <a:r>
                        <a:rPr lang="fr-CA" dirty="0"/>
                        <a:t>Non admissible</a:t>
                      </a:r>
                    </a:p>
                  </a:txBody>
                  <a:tcPr>
                    <a:solidFill>
                      <a:schemeClr val="tx2"/>
                    </a:solidFill>
                  </a:tcPr>
                </a:tc>
                <a:extLst>
                  <a:ext uri="{0D108BD9-81ED-4DB2-BD59-A6C34878D82A}">
                    <a16:rowId xmlns:a16="http://schemas.microsoft.com/office/drawing/2014/main" val="10000"/>
                  </a:ext>
                </a:extLst>
              </a:tr>
              <a:tr h="3014072">
                <a:tc>
                  <a:txBody>
                    <a:bodyPr/>
                    <a:lstStyle/>
                    <a:p>
                      <a:pPr marL="285750" marR="0" indent="-285750" algn="l" defTabSz="914400" rtl="0" eaLnBrk="1" fontAlgn="auto" latinLnBrk="0" hangingPunct="1">
                        <a:lnSpc>
                          <a:spcPct val="90000"/>
                        </a:lnSpc>
                        <a:spcBef>
                          <a:spcPts val="600"/>
                        </a:spcBef>
                        <a:spcAft>
                          <a:spcPts val="600"/>
                        </a:spcAft>
                        <a:buClrTx/>
                        <a:buSzTx/>
                        <a:buFont typeface="Arial" charset="0"/>
                        <a:buChar char="•"/>
                        <a:tabLst/>
                        <a:defRPr/>
                      </a:pPr>
                      <a:r>
                        <a:rPr lang="fr-CA" sz="1800" kern="1200" baseline="0" dirty="0">
                          <a:solidFill>
                            <a:schemeClr val="dk1"/>
                          </a:solidFill>
                          <a:latin typeface="+mn-lt"/>
                          <a:ea typeface="+mn-ea"/>
                          <a:cs typeface="+mn-cs"/>
                        </a:rPr>
                        <a:t>Repas et boissons non-alcoolisées pour réseautage avec conférencier invité (FED)</a:t>
                      </a:r>
                    </a:p>
                    <a:p>
                      <a:pPr marL="285750" marR="0" indent="-285750" algn="l" defTabSz="914400" rtl="0" eaLnBrk="1" fontAlgn="auto" latinLnBrk="0" hangingPunct="1">
                        <a:lnSpc>
                          <a:spcPct val="90000"/>
                        </a:lnSpc>
                        <a:spcBef>
                          <a:spcPts val="600"/>
                        </a:spcBef>
                        <a:spcAft>
                          <a:spcPts val="600"/>
                        </a:spcAft>
                        <a:buClrTx/>
                        <a:buSzTx/>
                        <a:buFont typeface="Arial" charset="0"/>
                        <a:buChar char="•"/>
                        <a:tabLst/>
                        <a:defRPr/>
                      </a:pPr>
                      <a:r>
                        <a:rPr lang="fr-CA" sz="1800" kern="1200" baseline="0" dirty="0">
                          <a:solidFill>
                            <a:schemeClr val="dk1"/>
                          </a:solidFill>
                          <a:latin typeface="+mn-lt"/>
                          <a:ea typeface="+mn-ea"/>
                          <a:cs typeface="+mn-cs"/>
                        </a:rPr>
                        <a:t>Repas et boissons non-alcoolisées pour des assemblées facilitant les objectifs de la recherche (voir particularité PROV)</a:t>
                      </a:r>
                    </a:p>
                    <a:p>
                      <a:pPr marL="285750" marR="0" indent="-285750" algn="l" defTabSz="914400" rtl="0" eaLnBrk="1" fontAlgn="auto" latinLnBrk="0" hangingPunct="1">
                        <a:lnSpc>
                          <a:spcPct val="90000"/>
                        </a:lnSpc>
                        <a:spcBef>
                          <a:spcPts val="600"/>
                        </a:spcBef>
                        <a:spcAft>
                          <a:spcPts val="600"/>
                        </a:spcAft>
                        <a:buClrTx/>
                        <a:buSzTx/>
                        <a:buFont typeface="Arial" charset="0"/>
                        <a:buChar char="•"/>
                        <a:tabLst/>
                        <a:defRPr/>
                      </a:pPr>
                      <a:r>
                        <a:rPr lang="fr-CA" baseline="0" dirty="0"/>
                        <a:t>Formation du personnel pour usage des appareils  après acquisition</a:t>
                      </a:r>
                    </a:p>
                  </a:txBody>
                  <a:tcPr>
                    <a:solidFill>
                      <a:schemeClr val="accent1">
                        <a:lumMod val="20000"/>
                        <a:lumOff val="80000"/>
                      </a:schemeClr>
                    </a:solidFill>
                  </a:tcPr>
                </a:tc>
                <a:tc>
                  <a:txBody>
                    <a:bodyPr/>
                    <a:lstStyle/>
                    <a:p>
                      <a:pPr marL="285750" indent="-285750">
                        <a:lnSpc>
                          <a:spcPct val="90000"/>
                        </a:lnSpc>
                        <a:spcBef>
                          <a:spcPts val="600"/>
                        </a:spcBef>
                        <a:spcAft>
                          <a:spcPts val="600"/>
                        </a:spcAft>
                        <a:buFont typeface="Arial" charset="0"/>
                        <a:buChar char="•"/>
                      </a:pPr>
                      <a:r>
                        <a:rPr lang="fr-CA" dirty="0"/>
                        <a:t>Fournitures de bureau standards (compte grand-livre 74510001)</a:t>
                      </a:r>
                    </a:p>
                    <a:p>
                      <a:pPr marL="285750" indent="-285750">
                        <a:lnSpc>
                          <a:spcPct val="90000"/>
                        </a:lnSpc>
                        <a:spcBef>
                          <a:spcPts val="600"/>
                        </a:spcBef>
                        <a:spcAft>
                          <a:spcPts val="600"/>
                        </a:spcAft>
                        <a:buFont typeface="Arial" charset="0"/>
                        <a:buChar char="•"/>
                      </a:pPr>
                      <a:r>
                        <a:rPr lang="fr-CA" dirty="0"/>
                        <a:t>Alcool</a:t>
                      </a:r>
                    </a:p>
                    <a:p>
                      <a:pPr marL="285750" indent="-285750">
                        <a:lnSpc>
                          <a:spcPct val="90000"/>
                        </a:lnSpc>
                        <a:spcBef>
                          <a:spcPts val="600"/>
                        </a:spcBef>
                        <a:spcAft>
                          <a:spcPts val="600"/>
                        </a:spcAft>
                        <a:buFont typeface="Arial" charset="0"/>
                        <a:buChar char="•"/>
                      </a:pPr>
                      <a:r>
                        <a:rPr lang="fr-CA" dirty="0"/>
                        <a:t>Cadeaux</a:t>
                      </a:r>
                      <a:r>
                        <a:rPr lang="fr-CA" baseline="0" dirty="0"/>
                        <a:t> et divertissements</a:t>
                      </a:r>
                    </a:p>
                    <a:p>
                      <a:pPr marL="285750" indent="-285750">
                        <a:lnSpc>
                          <a:spcPct val="90000"/>
                        </a:lnSpc>
                        <a:spcBef>
                          <a:spcPts val="600"/>
                        </a:spcBef>
                        <a:spcAft>
                          <a:spcPts val="600"/>
                        </a:spcAft>
                        <a:buFont typeface="Arial" charset="0"/>
                        <a:buChar char="•"/>
                      </a:pPr>
                      <a:r>
                        <a:rPr lang="fr-CA" baseline="0" dirty="0"/>
                        <a:t>Primes et reconnaissance</a:t>
                      </a:r>
                    </a:p>
                    <a:p>
                      <a:pPr marL="285750" indent="-285750">
                        <a:lnSpc>
                          <a:spcPct val="90000"/>
                        </a:lnSpc>
                        <a:spcBef>
                          <a:spcPts val="600"/>
                        </a:spcBef>
                        <a:spcAft>
                          <a:spcPts val="600"/>
                        </a:spcAft>
                        <a:buFont typeface="Arial" charset="0"/>
                        <a:buChar char="•"/>
                      </a:pPr>
                      <a:r>
                        <a:rPr lang="fr-CA" baseline="0" dirty="0"/>
                        <a:t>Frais d’études</a:t>
                      </a:r>
                    </a:p>
                  </a:txBody>
                  <a:tcP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5" name="Espace réservé du numéro de diapositive 4"/>
          <p:cNvSpPr>
            <a:spLocks noGrp="1"/>
          </p:cNvSpPr>
          <p:nvPr>
            <p:ph type="sldNum" sz="quarter" idx="11"/>
            <p:custDataLst>
              <p:tags r:id="rId5"/>
            </p:custDataLst>
          </p:nvPr>
        </p:nvSpPr>
        <p:spPr/>
        <p:txBody>
          <a:bodyPr/>
          <a:lstStyle/>
          <a:p>
            <a:fld id="{BC872325-CFE1-4496-83BC-FAAC16177CF3}" type="slidenum">
              <a:rPr lang="fr-CA" smtClean="0">
                <a:solidFill>
                  <a:prstClr val="black">
                    <a:tint val="75000"/>
                  </a:prstClr>
                </a:solidFill>
              </a:rPr>
              <a:pPr/>
              <a:t>95</a:t>
            </a:fld>
            <a:endParaRPr lang="fr-CA" dirty="0">
              <a:solidFill>
                <a:prstClr val="black">
                  <a:tint val="75000"/>
                </a:prstClr>
              </a:solidFill>
            </a:endParaRPr>
          </a:p>
        </p:txBody>
      </p:sp>
    </p:spTree>
    <p:custDataLst>
      <p:tags r:id="rId1"/>
    </p:custDataLst>
    <p:extLst>
      <p:ext uri="{BB962C8B-B14F-4D97-AF65-F5344CB8AC3E}">
        <p14:creationId xmlns:p14="http://schemas.microsoft.com/office/powerpoint/2010/main" val="201514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2"/>
            </p:custDataLst>
          </p:nvPr>
        </p:nvSpPr>
        <p:spPr>
          <a:xfrm>
            <a:off x="1017883" y="2420888"/>
            <a:ext cx="7560000" cy="3456384"/>
          </a:xfrm>
        </p:spPr>
        <p:txBody>
          <a:bodyPr/>
          <a:lstStyle/>
          <a:p>
            <a:r>
              <a:rPr lang="fr-CA" sz="1800" dirty="0"/>
              <a:t>Rappel des principes généraux : coûts directs de la recherche.</a:t>
            </a:r>
          </a:p>
          <a:p>
            <a:endParaRPr lang="fr-CA" sz="2000" dirty="0"/>
          </a:p>
        </p:txBody>
      </p:sp>
      <p:sp>
        <p:nvSpPr>
          <p:cNvPr id="3" name="Titre 2"/>
          <p:cNvSpPr>
            <a:spLocks noGrp="1"/>
          </p:cNvSpPr>
          <p:nvPr>
            <p:ph type="title"/>
            <p:custDataLst>
              <p:tags r:id="rId3"/>
            </p:custDataLst>
          </p:nvPr>
        </p:nvSpPr>
        <p:spPr>
          <a:xfrm>
            <a:off x="1017884" y="1844904"/>
            <a:ext cx="7560000" cy="431968"/>
          </a:xfrm>
        </p:spPr>
        <p:txBody>
          <a:bodyPr/>
          <a:lstStyle/>
          <a:p>
            <a:r>
              <a:rPr lang="fr-CA" dirty="0"/>
              <a:t>Services et dépenses diverses </a:t>
            </a:r>
          </a:p>
        </p:txBody>
      </p:sp>
      <p:graphicFrame>
        <p:nvGraphicFramePr>
          <p:cNvPr id="4" name="Tableau 3"/>
          <p:cNvGraphicFramePr>
            <a:graphicFrameLocks noGrp="1"/>
          </p:cNvGraphicFramePr>
          <p:nvPr>
            <p:custDataLst>
              <p:tags r:id="rId4"/>
            </p:custDataLst>
            <p:extLst>
              <p:ext uri="{D42A27DB-BD31-4B8C-83A1-F6EECF244321}">
                <p14:modId xmlns:p14="http://schemas.microsoft.com/office/powerpoint/2010/main" val="633503032"/>
              </p:ext>
            </p:extLst>
          </p:nvPr>
        </p:nvGraphicFramePr>
        <p:xfrm>
          <a:off x="1043608" y="3130269"/>
          <a:ext cx="7200800" cy="2530979"/>
        </p:xfrm>
        <a:graphic>
          <a:graphicData uri="http://schemas.openxmlformats.org/drawingml/2006/table">
            <a:tbl>
              <a:tblPr firstRow="1" bandRow="1">
                <a:tableStyleId>{5C22544A-7EE6-4342-B048-85BDC9FD1C3A}</a:tableStyleId>
              </a:tblPr>
              <a:tblGrid>
                <a:gridCol w="3501306">
                  <a:extLst>
                    <a:ext uri="{9D8B030D-6E8A-4147-A177-3AD203B41FA5}">
                      <a16:colId xmlns:a16="http://schemas.microsoft.com/office/drawing/2014/main" val="20000"/>
                    </a:ext>
                  </a:extLst>
                </a:gridCol>
                <a:gridCol w="3699494">
                  <a:extLst>
                    <a:ext uri="{9D8B030D-6E8A-4147-A177-3AD203B41FA5}">
                      <a16:colId xmlns:a16="http://schemas.microsoft.com/office/drawing/2014/main" val="20001"/>
                    </a:ext>
                  </a:extLst>
                </a:gridCol>
              </a:tblGrid>
              <a:tr h="355062">
                <a:tc>
                  <a:txBody>
                    <a:bodyPr/>
                    <a:lstStyle/>
                    <a:p>
                      <a:r>
                        <a:rPr lang="fr-CA" dirty="0"/>
                        <a:t>Admissible</a:t>
                      </a:r>
                    </a:p>
                  </a:txBody>
                  <a:tcPr>
                    <a:solidFill>
                      <a:schemeClr val="tx2"/>
                    </a:solidFill>
                  </a:tcPr>
                </a:tc>
                <a:tc>
                  <a:txBody>
                    <a:bodyPr/>
                    <a:lstStyle/>
                    <a:p>
                      <a:r>
                        <a:rPr lang="fr-CA" dirty="0"/>
                        <a:t>Non admissible</a:t>
                      </a:r>
                    </a:p>
                  </a:txBody>
                  <a:tcPr>
                    <a:solidFill>
                      <a:schemeClr val="tx2"/>
                    </a:solidFill>
                  </a:tcPr>
                </a:tc>
                <a:extLst>
                  <a:ext uri="{0D108BD9-81ED-4DB2-BD59-A6C34878D82A}">
                    <a16:rowId xmlns:a16="http://schemas.microsoft.com/office/drawing/2014/main" val="10000"/>
                  </a:ext>
                </a:extLst>
              </a:tr>
              <a:tr h="2165219">
                <a:tc>
                  <a:txBody>
                    <a:bodyPr/>
                    <a:lstStyle/>
                    <a:p>
                      <a:pPr marL="285750" marR="0" indent="-285750" algn="l" defTabSz="914400" rtl="0" eaLnBrk="1" fontAlgn="auto" latinLnBrk="0" hangingPunct="1">
                        <a:lnSpc>
                          <a:spcPct val="90000"/>
                        </a:lnSpc>
                        <a:spcBef>
                          <a:spcPts val="600"/>
                        </a:spcBef>
                        <a:spcAft>
                          <a:spcPts val="600"/>
                        </a:spcAft>
                        <a:buClrTx/>
                        <a:buSzTx/>
                        <a:buFont typeface="Arial" charset="0"/>
                        <a:buChar char="•"/>
                        <a:tabLst/>
                        <a:defRPr/>
                      </a:pPr>
                      <a:r>
                        <a:rPr lang="fr-CA" sz="1800" kern="1200" baseline="0" dirty="0">
                          <a:solidFill>
                            <a:schemeClr val="dk1"/>
                          </a:solidFill>
                          <a:latin typeface="+mn-lt"/>
                          <a:ea typeface="+mn-ea"/>
                          <a:cs typeface="+mn-cs"/>
                        </a:rPr>
                        <a:t>Frais d’adhésion à des associations professionnelles  ou sociétés scientifiques (FED)</a:t>
                      </a:r>
                    </a:p>
                    <a:p>
                      <a:pPr marL="285750" marR="0" indent="-285750" algn="l" defTabSz="914400" rtl="0" eaLnBrk="1" fontAlgn="auto" latinLnBrk="0" hangingPunct="1">
                        <a:lnSpc>
                          <a:spcPct val="90000"/>
                        </a:lnSpc>
                        <a:spcBef>
                          <a:spcPts val="600"/>
                        </a:spcBef>
                        <a:spcAft>
                          <a:spcPts val="600"/>
                        </a:spcAft>
                        <a:buClrTx/>
                        <a:buSzTx/>
                        <a:buFont typeface="Arial" charset="0"/>
                        <a:buChar char="•"/>
                        <a:tabLst/>
                        <a:defRPr/>
                      </a:pPr>
                      <a:r>
                        <a:rPr lang="fr-CA" dirty="0"/>
                        <a:t>Formation ciblant</a:t>
                      </a:r>
                      <a:r>
                        <a:rPr lang="fr-CA" baseline="0" dirty="0"/>
                        <a:t> des techniques novatrices en lien avec la recherche</a:t>
                      </a:r>
                    </a:p>
                    <a:p>
                      <a:pPr marL="285750" marR="0" indent="-285750" algn="l" defTabSz="914400" rtl="0" eaLnBrk="1" fontAlgn="auto" latinLnBrk="0" hangingPunct="1">
                        <a:lnSpc>
                          <a:spcPct val="90000"/>
                        </a:lnSpc>
                        <a:spcBef>
                          <a:spcPts val="600"/>
                        </a:spcBef>
                        <a:spcAft>
                          <a:spcPts val="600"/>
                        </a:spcAft>
                        <a:buClrTx/>
                        <a:buSzTx/>
                        <a:buFont typeface="Arial" charset="0"/>
                        <a:buChar char="•"/>
                        <a:tabLst/>
                        <a:defRPr/>
                      </a:pPr>
                      <a:r>
                        <a:rPr lang="fr-CA" dirty="0"/>
                        <a:t>Élimination sûre des déchets</a:t>
                      </a:r>
                    </a:p>
                  </a:txBody>
                  <a:tcPr>
                    <a:solidFill>
                      <a:schemeClr val="accent1">
                        <a:lumMod val="20000"/>
                        <a:lumOff val="80000"/>
                      </a:schemeClr>
                    </a:solidFill>
                  </a:tcPr>
                </a:tc>
                <a:tc>
                  <a:txBody>
                    <a:bodyPr/>
                    <a:lstStyle/>
                    <a:p>
                      <a:pPr marL="285750" indent="-285750">
                        <a:lnSpc>
                          <a:spcPct val="90000"/>
                        </a:lnSpc>
                        <a:spcBef>
                          <a:spcPts val="600"/>
                        </a:spcBef>
                        <a:spcAft>
                          <a:spcPts val="600"/>
                        </a:spcAft>
                        <a:buFont typeface="Arial" charset="0"/>
                        <a:buChar char="•"/>
                      </a:pPr>
                      <a:r>
                        <a:rPr lang="fr-CA" dirty="0"/>
                        <a:t>Repas</a:t>
                      </a:r>
                      <a:r>
                        <a:rPr lang="fr-CA" baseline="0" dirty="0"/>
                        <a:t> et boissons non-alcoolisées servies à des rencontres régulières de l’équipe de recherche</a:t>
                      </a:r>
                    </a:p>
                    <a:p>
                      <a:pPr marL="285750" indent="-285750">
                        <a:lnSpc>
                          <a:spcPct val="90000"/>
                        </a:lnSpc>
                        <a:spcBef>
                          <a:spcPts val="600"/>
                        </a:spcBef>
                        <a:spcAft>
                          <a:spcPts val="600"/>
                        </a:spcAft>
                        <a:buFont typeface="Arial" charset="0"/>
                        <a:buChar char="•"/>
                      </a:pPr>
                      <a:r>
                        <a:rPr lang="fr-CA" baseline="0" dirty="0"/>
                        <a:t>Dépenses pour assurer la conformité aux exigences en matière de réglementation</a:t>
                      </a:r>
                      <a:endParaRPr lang="fr-CA" dirty="0"/>
                    </a:p>
                  </a:txBody>
                  <a:tcP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5" name="Espace réservé du numéro de diapositive 4"/>
          <p:cNvSpPr>
            <a:spLocks noGrp="1"/>
          </p:cNvSpPr>
          <p:nvPr>
            <p:ph type="sldNum" sz="quarter" idx="11"/>
            <p:custDataLst>
              <p:tags r:id="rId5"/>
            </p:custDataLst>
          </p:nvPr>
        </p:nvSpPr>
        <p:spPr/>
        <p:txBody>
          <a:bodyPr/>
          <a:lstStyle/>
          <a:p>
            <a:fld id="{BC872325-CFE1-4496-83BC-FAAC16177CF3}" type="slidenum">
              <a:rPr lang="fr-CA" smtClean="0">
                <a:solidFill>
                  <a:prstClr val="black">
                    <a:tint val="75000"/>
                  </a:prstClr>
                </a:solidFill>
              </a:rPr>
              <a:pPr/>
              <a:t>96</a:t>
            </a:fld>
            <a:endParaRPr lang="fr-CA" dirty="0">
              <a:solidFill>
                <a:prstClr val="black">
                  <a:tint val="75000"/>
                </a:prstClr>
              </a:solidFill>
            </a:endParaRPr>
          </a:p>
        </p:txBody>
      </p:sp>
    </p:spTree>
    <p:custDataLst>
      <p:tags r:id="rId1"/>
    </p:custDataLst>
    <p:extLst>
      <p:ext uri="{BB962C8B-B14F-4D97-AF65-F5344CB8AC3E}">
        <p14:creationId xmlns:p14="http://schemas.microsoft.com/office/powerpoint/2010/main" val="172408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custDataLst>
              <p:tags r:id="rId2"/>
            </p:custDataLst>
          </p:nvPr>
        </p:nvSpPr>
        <p:spPr>
          <a:xfrm>
            <a:off x="0" y="31380"/>
            <a:ext cx="7560000" cy="431968"/>
          </a:xfrm>
        </p:spPr>
        <p:txBody>
          <a:bodyPr/>
          <a:lstStyle/>
          <a:p>
            <a:r>
              <a:rPr lang="en-CA" sz="2800" dirty="0">
                <a:solidFill>
                  <a:schemeClr val="accent2">
                    <a:lumMod val="50000"/>
                  </a:schemeClr>
                </a:solidFill>
              </a:rPr>
              <a:t>Please make your selection...</a:t>
            </a:r>
          </a:p>
        </p:txBody>
      </p:sp>
      <p:sp>
        <p:nvSpPr>
          <p:cNvPr id="3" name="TPAnswers"/>
          <p:cNvSpPr>
            <a:spLocks noGrp="1"/>
          </p:cNvSpPr>
          <p:nvPr>
            <p:ph type="body" idx="1"/>
            <p:custDataLst>
              <p:tags r:id="rId3"/>
            </p:custDataLst>
          </p:nvPr>
        </p:nvSpPr>
        <p:spPr>
          <a:xfrm>
            <a:off x="1042988" y="4005064"/>
            <a:ext cx="2520900" cy="864096"/>
          </a:xfrm>
        </p:spPr>
        <p:txBody>
          <a:bodyPr>
            <a:noAutofit/>
          </a:bodyPr>
          <a:lstStyle/>
          <a:p>
            <a:pPr marL="457200" indent="-457200">
              <a:lnSpc>
                <a:spcPct val="100000"/>
              </a:lnSpc>
              <a:spcBef>
                <a:spcPct val="20000"/>
              </a:spcBef>
              <a:buFontTx/>
              <a:buAutoNum type="arabicPeriod"/>
            </a:pPr>
            <a:r>
              <a:rPr lang="fr-CA" sz="2000" dirty="0"/>
              <a:t>Oui</a:t>
            </a:r>
          </a:p>
          <a:p>
            <a:pPr marL="457200" indent="-457200">
              <a:lnSpc>
                <a:spcPct val="100000"/>
              </a:lnSpc>
              <a:spcBef>
                <a:spcPct val="20000"/>
              </a:spcBef>
              <a:buFontTx/>
              <a:buAutoNum type="arabicPeriod"/>
            </a:pPr>
            <a:r>
              <a:rPr lang="fr-CA" sz="2000" dirty="0"/>
              <a:t>Non</a:t>
            </a:r>
          </a:p>
        </p:txBody>
      </p:sp>
      <p:sp>
        <p:nvSpPr>
          <p:cNvPr id="13" name="Rectangle 12"/>
          <p:cNvSpPr/>
          <p:nvPr>
            <p:custDataLst>
              <p:tags r:id="rId4"/>
            </p:custDataLst>
          </p:nvPr>
        </p:nvSpPr>
        <p:spPr>
          <a:xfrm>
            <a:off x="970980" y="1849490"/>
            <a:ext cx="6481340" cy="1569660"/>
          </a:xfrm>
          <a:prstGeom prst="rect">
            <a:avLst/>
          </a:prstGeom>
        </p:spPr>
        <p:txBody>
          <a:bodyPr wrap="square">
            <a:spAutoFit/>
          </a:bodyPr>
          <a:lstStyle/>
          <a:p>
            <a:pPr lvl="0"/>
            <a:r>
              <a:rPr lang="fr-CA" sz="2400" b="1" dirty="0">
                <a:solidFill>
                  <a:schemeClr val="accent2">
                    <a:lumMod val="50000"/>
                  </a:schemeClr>
                </a:solidFill>
              </a:rPr>
              <a:t>Un chercheur peut-il négocier avec un étudiant le paiement des droits de scolarité pour une session complète à même sa subvention de recherche FQRNT? </a:t>
            </a:r>
            <a:r>
              <a:rPr lang="fr-CA" sz="2400" dirty="0">
                <a:solidFill>
                  <a:schemeClr val="accent2">
                    <a:lumMod val="50000"/>
                  </a:schemeClr>
                </a:solidFill>
              </a:rPr>
              <a:t>(voir grille RGCFRQ # 76)</a:t>
            </a:r>
          </a:p>
        </p:txBody>
      </p:sp>
      <p:sp>
        <p:nvSpPr>
          <p:cNvPr id="7" name="CorShape1"/>
          <p:cNvSpPr/>
          <p:nvPr>
            <p:custDataLst>
              <p:tags r:id="rId5"/>
            </p:custDataLst>
          </p:nvPr>
        </p:nvSpPr>
        <p:spPr>
          <a:xfrm>
            <a:off x="1474788" y="4396634"/>
            <a:ext cx="539205" cy="292608"/>
          </a:xfrm>
          <a:prstGeom prst="roundRect">
            <a:avLst/>
          </a:prstGeom>
          <a:noFill/>
          <a:ln w="25400" cap="flat" cmpd="sng" algn="ctr">
            <a:solidFill>
              <a:srgbClr val="00B050"/>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Espace réservé du numéro de diapositive 4"/>
          <p:cNvSpPr>
            <a:spLocks noGrp="1"/>
          </p:cNvSpPr>
          <p:nvPr>
            <p:ph type="sldNum" sz="quarter" idx="11"/>
            <p:custDataLst>
              <p:tags r:id="rId6"/>
            </p:custDataLst>
          </p:nvPr>
        </p:nvSpPr>
        <p:spPr/>
        <p:txBody>
          <a:bodyPr/>
          <a:lstStyle/>
          <a:p>
            <a:fld id="{BC872325-CFE1-4496-83BC-FAAC16177CF3}" type="slidenum">
              <a:rPr lang="fr-CA" smtClean="0">
                <a:solidFill>
                  <a:prstClr val="black">
                    <a:tint val="75000"/>
                  </a:prstClr>
                </a:solidFill>
              </a:rPr>
              <a:pPr/>
              <a:t>97</a:t>
            </a:fld>
            <a:endParaRPr lang="fr-CA" dirty="0">
              <a:solidFill>
                <a:prstClr val="black">
                  <a:tint val="75000"/>
                </a:prstClr>
              </a:solidFill>
            </a:endParaRPr>
          </a:p>
        </p:txBody>
      </p:sp>
      <p:grpSp>
        <p:nvGrpSpPr>
          <p:cNvPr id="16" name="ResponseCounter"/>
          <p:cNvGrpSpPr/>
          <p:nvPr>
            <p:custDataLst>
              <p:tags r:id="rId7"/>
            </p:custDataLst>
          </p:nvPr>
        </p:nvGrpSpPr>
        <p:grpSpPr>
          <a:xfrm>
            <a:off x="8146144" y="136205"/>
            <a:ext cx="916608" cy="1132555"/>
            <a:chOff x="190500" y="1054100"/>
            <a:chExt cx="1511300" cy="5422900"/>
          </a:xfrm>
        </p:grpSpPr>
        <p:cxnSp>
          <p:nvCxnSpPr>
            <p:cNvPr id="17" name="RCPole"/>
            <p:cNvCxnSpPr/>
            <p:nvPr/>
          </p:nvCxnSpPr>
          <p:spPr>
            <a:xfrm>
              <a:off x="381000" y="1270000"/>
              <a:ext cx="0" cy="5080001"/>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RCFlag"/>
            <p:cNvSpPr/>
            <p:nvPr/>
          </p:nvSpPr>
          <p:spPr>
            <a:xfrm>
              <a:off x="431800" y="5273175"/>
              <a:ext cx="1270000" cy="1076828"/>
            </a:xfrm>
            <a:prstGeom prst="wav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b="1">
                  <a:latin typeface="Tahoma"/>
                </a:rPr>
                <a:t>0</a:t>
              </a:r>
            </a:p>
          </p:txBody>
        </p:sp>
        <p:sp>
          <p:nvSpPr>
            <p:cNvPr id="19" name="RCTop"/>
            <p:cNvSpPr/>
            <p:nvPr/>
          </p:nvSpPr>
          <p:spPr>
            <a:xfrm>
              <a:off x="190500" y="1054100"/>
              <a:ext cx="876299" cy="106450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000" b="1">
                  <a:solidFill>
                    <a:srgbClr val="FFFFFF"/>
                  </a:solidFill>
                  <a:latin typeface="Tahoma"/>
                </a:rPr>
                <a:t>20</a:t>
              </a:r>
              <a:endParaRPr lang="fr-CA" sz="1000" b="1" dirty="0">
                <a:solidFill>
                  <a:srgbClr val="FFFFFF"/>
                </a:solidFill>
                <a:latin typeface="Tahoma"/>
              </a:endParaRPr>
            </a:p>
          </p:txBody>
        </p:sp>
        <p:sp>
          <p:nvSpPr>
            <p:cNvPr id="20" name="RCBottom"/>
            <p:cNvSpPr/>
            <p:nvPr/>
          </p:nvSpPr>
          <p:spPr>
            <a:xfrm>
              <a:off x="190500" y="6350000"/>
              <a:ext cx="406400" cy="127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21" name="ZoneTexte 20"/>
          <p:cNvSpPr txBox="1"/>
          <p:nvPr/>
        </p:nvSpPr>
        <p:spPr>
          <a:xfrm rot="570554">
            <a:off x="6309534" y="544404"/>
            <a:ext cx="1194558" cy="584775"/>
          </a:xfrm>
          <a:prstGeom prst="rect">
            <a:avLst/>
          </a:prstGeom>
          <a:noFill/>
        </p:spPr>
        <p:txBody>
          <a:bodyPr wrap="none" rtlCol="0">
            <a:spAutoFit/>
          </a:bodyPr>
          <a:lstStyle/>
          <a:p>
            <a:r>
              <a:rPr lang="fr-CA" sz="3200" b="1" dirty="0">
                <a:solidFill>
                  <a:schemeClr val="bg1"/>
                </a:solidFill>
              </a:rPr>
              <a:t>Q - 19</a:t>
            </a:r>
          </a:p>
        </p:txBody>
      </p:sp>
    </p:spTree>
    <p:custDataLst>
      <p:tags r:id="rId1"/>
    </p:custDataLst>
    <p:extLst>
      <p:ext uri="{BB962C8B-B14F-4D97-AF65-F5344CB8AC3E}">
        <p14:creationId xmlns:p14="http://schemas.microsoft.com/office/powerpoint/2010/main" val="148820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ResponseCounter"/>
          <p:cNvGrpSpPr/>
          <p:nvPr>
            <p:custDataLst>
              <p:tags r:id="rId2"/>
            </p:custDataLst>
          </p:nvPr>
        </p:nvGrpSpPr>
        <p:grpSpPr>
          <a:xfrm>
            <a:off x="8146144" y="136205"/>
            <a:ext cx="916608" cy="1132555"/>
            <a:chOff x="190500" y="1054100"/>
            <a:chExt cx="1511300" cy="5422900"/>
          </a:xfrm>
        </p:grpSpPr>
        <p:cxnSp>
          <p:nvCxnSpPr>
            <p:cNvPr id="17" name="RCPole"/>
            <p:cNvCxnSpPr/>
            <p:nvPr/>
          </p:nvCxnSpPr>
          <p:spPr>
            <a:xfrm>
              <a:off x="381000" y="1270000"/>
              <a:ext cx="0" cy="5080001"/>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RCFlag"/>
            <p:cNvSpPr/>
            <p:nvPr/>
          </p:nvSpPr>
          <p:spPr>
            <a:xfrm>
              <a:off x="431800" y="5273175"/>
              <a:ext cx="1270000" cy="1076828"/>
            </a:xfrm>
            <a:prstGeom prst="wav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b="1">
                  <a:latin typeface="Tahoma"/>
                </a:rPr>
                <a:t>0</a:t>
              </a:r>
            </a:p>
          </p:txBody>
        </p:sp>
        <p:sp>
          <p:nvSpPr>
            <p:cNvPr id="19" name="RCTop"/>
            <p:cNvSpPr/>
            <p:nvPr/>
          </p:nvSpPr>
          <p:spPr>
            <a:xfrm>
              <a:off x="190500" y="1054100"/>
              <a:ext cx="876299" cy="106450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000" b="1">
                  <a:solidFill>
                    <a:srgbClr val="FFFFFF"/>
                  </a:solidFill>
                  <a:latin typeface="Tahoma"/>
                </a:rPr>
                <a:t>20</a:t>
              </a:r>
              <a:endParaRPr lang="fr-CA" sz="1000" b="1" dirty="0">
                <a:solidFill>
                  <a:srgbClr val="FFFFFF"/>
                </a:solidFill>
                <a:latin typeface="Tahoma"/>
              </a:endParaRPr>
            </a:p>
          </p:txBody>
        </p:sp>
        <p:sp>
          <p:nvSpPr>
            <p:cNvPr id="20" name="RCBottom"/>
            <p:cNvSpPr/>
            <p:nvPr/>
          </p:nvSpPr>
          <p:spPr>
            <a:xfrm>
              <a:off x="190500" y="6350000"/>
              <a:ext cx="406400" cy="127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2" name="TPQuestion"/>
          <p:cNvSpPr>
            <a:spLocks noGrp="1"/>
          </p:cNvSpPr>
          <p:nvPr>
            <p:ph type="title"/>
            <p:custDataLst>
              <p:tags r:id="rId3"/>
            </p:custDataLst>
          </p:nvPr>
        </p:nvSpPr>
        <p:spPr>
          <a:xfrm>
            <a:off x="0" y="31380"/>
            <a:ext cx="7560000" cy="431968"/>
          </a:xfrm>
        </p:spPr>
        <p:txBody>
          <a:bodyPr/>
          <a:lstStyle/>
          <a:p>
            <a:r>
              <a:rPr lang="en-CA" sz="2800" dirty="0">
                <a:solidFill>
                  <a:schemeClr val="accent2">
                    <a:lumMod val="50000"/>
                  </a:schemeClr>
                </a:solidFill>
              </a:rPr>
              <a:t>Please make your selection...</a:t>
            </a:r>
          </a:p>
        </p:txBody>
      </p:sp>
      <p:sp>
        <p:nvSpPr>
          <p:cNvPr id="3" name="TPAnswers"/>
          <p:cNvSpPr>
            <a:spLocks noGrp="1"/>
          </p:cNvSpPr>
          <p:nvPr>
            <p:ph type="body" idx="1"/>
            <p:custDataLst>
              <p:tags r:id="rId4"/>
            </p:custDataLst>
          </p:nvPr>
        </p:nvSpPr>
        <p:spPr>
          <a:xfrm>
            <a:off x="1042988" y="4005064"/>
            <a:ext cx="4537124" cy="1584176"/>
          </a:xfrm>
        </p:spPr>
        <p:txBody>
          <a:bodyPr>
            <a:noAutofit/>
          </a:bodyPr>
          <a:lstStyle/>
          <a:p>
            <a:pPr marL="457200" indent="-457200">
              <a:spcBef>
                <a:spcPts val="600"/>
              </a:spcBef>
              <a:spcAft>
                <a:spcPts val="600"/>
              </a:spcAft>
              <a:buFontTx/>
              <a:buAutoNum type="arabicPeriod"/>
            </a:pPr>
            <a:r>
              <a:rPr lang="fr-CA" sz="1800" dirty="0"/>
              <a:t>Oui</a:t>
            </a:r>
          </a:p>
          <a:p>
            <a:pPr marL="457200" lvl="0" indent="-457200">
              <a:spcBef>
                <a:spcPts val="600"/>
              </a:spcBef>
              <a:spcAft>
                <a:spcPts val="600"/>
              </a:spcAft>
              <a:buFontTx/>
              <a:buAutoNum type="arabicPeriod"/>
            </a:pPr>
            <a:r>
              <a:rPr lang="fr-CA" sz="1800" dirty="0"/>
              <a:t>Oui, en autant qu’il n’y ait pas de frais d’alcool</a:t>
            </a:r>
          </a:p>
          <a:p>
            <a:pPr marL="457200" indent="-457200">
              <a:spcBef>
                <a:spcPts val="600"/>
              </a:spcBef>
              <a:spcAft>
                <a:spcPts val="600"/>
              </a:spcAft>
              <a:buFontTx/>
              <a:buAutoNum type="arabicPeriod"/>
            </a:pPr>
            <a:r>
              <a:rPr lang="fr-CA" sz="1800" dirty="0"/>
              <a:t>Non, car les frais de représentation ne sont pas admissibles</a:t>
            </a:r>
          </a:p>
        </p:txBody>
      </p:sp>
      <p:sp>
        <p:nvSpPr>
          <p:cNvPr id="13" name="Rectangle 12"/>
          <p:cNvSpPr/>
          <p:nvPr>
            <p:custDataLst>
              <p:tags r:id="rId5"/>
            </p:custDataLst>
          </p:nvPr>
        </p:nvSpPr>
        <p:spPr>
          <a:xfrm>
            <a:off x="1042988" y="1628800"/>
            <a:ext cx="6985396" cy="2139047"/>
          </a:xfrm>
          <a:prstGeom prst="rect">
            <a:avLst/>
          </a:prstGeom>
        </p:spPr>
        <p:txBody>
          <a:bodyPr wrap="square">
            <a:spAutoFit/>
          </a:bodyPr>
          <a:lstStyle/>
          <a:p>
            <a:pPr lvl="0"/>
            <a:r>
              <a:rPr lang="fr-CA" dirty="0"/>
              <a:t>Un chercheur demande le remboursement d’une facture de restaurant au montant de 150 $ sur son projet IRSC. Le repas a lieu à la Brasserie du coin. Les noms de trois personnes figurent à la demande de remboursement, soit le conférencier invité, le chercheur responsable de l’événement et titulaire du fonds de recherche et un membre de l’équipe de recherche. </a:t>
            </a:r>
            <a:endParaRPr lang="fr-CA" b="1" dirty="0">
              <a:solidFill>
                <a:schemeClr val="accent2">
                  <a:lumMod val="50000"/>
                </a:schemeClr>
              </a:solidFill>
            </a:endParaRPr>
          </a:p>
          <a:p>
            <a:pPr>
              <a:spcBef>
                <a:spcPts val="600"/>
              </a:spcBef>
            </a:pPr>
            <a:r>
              <a:rPr lang="fr-CA" sz="2000" b="1" dirty="0">
                <a:solidFill>
                  <a:schemeClr val="accent2">
                    <a:lumMod val="50000"/>
                  </a:schemeClr>
                </a:solidFill>
              </a:rPr>
              <a:t>Peut-il être remboursé? </a:t>
            </a:r>
            <a:r>
              <a:rPr lang="fr-CA" dirty="0">
                <a:solidFill>
                  <a:schemeClr val="accent2">
                    <a:lumMod val="50000"/>
                  </a:schemeClr>
                </a:solidFill>
              </a:rPr>
              <a:t>(voir grille GAFTO # 97)</a:t>
            </a:r>
          </a:p>
        </p:txBody>
      </p:sp>
      <p:sp>
        <p:nvSpPr>
          <p:cNvPr id="8" name="CorShape1"/>
          <p:cNvSpPr/>
          <p:nvPr>
            <p:custDataLst>
              <p:tags r:id="rId6"/>
            </p:custDataLst>
          </p:nvPr>
        </p:nvSpPr>
        <p:spPr>
          <a:xfrm>
            <a:off x="1474788" y="4309864"/>
            <a:ext cx="3889300" cy="631304"/>
          </a:xfrm>
          <a:prstGeom prst="roundRect">
            <a:avLst/>
          </a:prstGeom>
          <a:noFill/>
          <a:ln w="25400" cap="flat" cmpd="sng" algn="ctr">
            <a:solidFill>
              <a:srgbClr val="00B050"/>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Espace réservé du numéro de diapositive 4"/>
          <p:cNvSpPr>
            <a:spLocks noGrp="1"/>
          </p:cNvSpPr>
          <p:nvPr>
            <p:ph type="sldNum" sz="quarter" idx="11"/>
            <p:custDataLst>
              <p:tags r:id="rId7"/>
            </p:custDataLst>
          </p:nvPr>
        </p:nvSpPr>
        <p:spPr/>
        <p:txBody>
          <a:bodyPr/>
          <a:lstStyle/>
          <a:p>
            <a:fld id="{BC872325-CFE1-4496-83BC-FAAC16177CF3}" type="slidenum">
              <a:rPr lang="fr-CA" smtClean="0">
                <a:solidFill>
                  <a:prstClr val="black">
                    <a:tint val="75000"/>
                  </a:prstClr>
                </a:solidFill>
              </a:rPr>
              <a:pPr/>
              <a:t>98</a:t>
            </a:fld>
            <a:endParaRPr lang="fr-CA" dirty="0">
              <a:solidFill>
                <a:prstClr val="black">
                  <a:tint val="75000"/>
                </a:prstClr>
              </a:solidFill>
            </a:endParaRPr>
          </a:p>
        </p:txBody>
      </p:sp>
      <p:sp>
        <p:nvSpPr>
          <p:cNvPr id="21" name="ZoneTexte 20"/>
          <p:cNvSpPr txBox="1"/>
          <p:nvPr/>
        </p:nvSpPr>
        <p:spPr>
          <a:xfrm rot="570554">
            <a:off x="6309534" y="544404"/>
            <a:ext cx="1194558" cy="584775"/>
          </a:xfrm>
          <a:prstGeom prst="rect">
            <a:avLst/>
          </a:prstGeom>
          <a:noFill/>
        </p:spPr>
        <p:txBody>
          <a:bodyPr wrap="none" rtlCol="0">
            <a:spAutoFit/>
          </a:bodyPr>
          <a:lstStyle/>
          <a:p>
            <a:r>
              <a:rPr lang="fr-CA" sz="3200" b="1" dirty="0">
                <a:solidFill>
                  <a:schemeClr val="bg1"/>
                </a:solidFill>
              </a:rPr>
              <a:t>Q - 20</a:t>
            </a:r>
          </a:p>
        </p:txBody>
      </p:sp>
    </p:spTree>
    <p:custDataLst>
      <p:tags r:id="rId1"/>
    </p:custDataLst>
    <p:extLst>
      <p:ext uri="{BB962C8B-B14F-4D97-AF65-F5344CB8AC3E}">
        <p14:creationId xmlns:p14="http://schemas.microsoft.com/office/powerpoint/2010/main" val="189703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repeatDur="0" restart="never"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2"/>
            </p:custDataLst>
          </p:nvPr>
        </p:nvSpPr>
        <p:spPr>
          <a:xfrm>
            <a:off x="1017883" y="2492896"/>
            <a:ext cx="7560000" cy="3744415"/>
          </a:xfrm>
        </p:spPr>
        <p:txBody>
          <a:bodyPr/>
          <a:lstStyle/>
          <a:p>
            <a:r>
              <a:rPr lang="fr-CA" sz="2000" dirty="0"/>
              <a:t>Dans le cadre de la validation des unités décentralisées ou lors de la </a:t>
            </a:r>
            <a:r>
              <a:rPr lang="fr-CA" sz="2000"/>
              <a:t>validation des transactions </a:t>
            </a:r>
            <a:r>
              <a:rPr lang="fr-CA" sz="2000" dirty="0"/>
              <a:t>au secteur Contrôle, conformité et formation, certaines erreurs ont été identifiées :</a:t>
            </a:r>
          </a:p>
          <a:p>
            <a:pPr marL="288000" indent="-288000">
              <a:spcBef>
                <a:spcPts val="1200"/>
              </a:spcBef>
              <a:buFont typeface="Arial" panose="020B0604020202020204" pitchFamily="34" charset="0"/>
              <a:buChar char="•"/>
            </a:pPr>
            <a:r>
              <a:rPr lang="fr-CA" sz="1800" dirty="0"/>
              <a:t>Le </a:t>
            </a:r>
            <a:r>
              <a:rPr lang="fr-CA" sz="1800" b="1" dirty="0">
                <a:solidFill>
                  <a:schemeClr val="tx2">
                    <a:lumMod val="50000"/>
                  </a:schemeClr>
                </a:solidFill>
              </a:rPr>
              <a:t>motif</a:t>
            </a:r>
            <a:r>
              <a:rPr lang="fr-CA" sz="1800" dirty="0"/>
              <a:t> de l’activité pour lequel un remboursement est demandé n’est pas inscrit, défini ou prouvé.</a:t>
            </a:r>
          </a:p>
          <a:p>
            <a:pPr marL="288000" indent="-288000">
              <a:spcBef>
                <a:spcPts val="1200"/>
              </a:spcBef>
              <a:buFont typeface="Arial" panose="020B0604020202020204" pitchFamily="34" charset="0"/>
              <a:buChar char="•"/>
            </a:pPr>
            <a:r>
              <a:rPr lang="fr-CA" sz="1800" dirty="0"/>
              <a:t>La justification de la dépense lorsque requise n’est pas jointe à la demande de remboursement.</a:t>
            </a:r>
          </a:p>
          <a:p>
            <a:pPr marL="288000" indent="-288000">
              <a:spcBef>
                <a:spcPts val="1200"/>
              </a:spcBef>
              <a:buFont typeface="Arial" panose="020B0604020202020204" pitchFamily="34" charset="0"/>
              <a:buChar char="•"/>
            </a:pPr>
            <a:r>
              <a:rPr lang="fr-CA" sz="1800" dirty="0"/>
              <a:t>Demande de remboursement de dépenses reliées à une soutenance de thèse.</a:t>
            </a:r>
          </a:p>
          <a:p>
            <a:pPr marL="288000" indent="-288000">
              <a:spcBef>
                <a:spcPts val="1200"/>
              </a:spcBef>
              <a:buFont typeface="Arial" panose="020B0604020202020204" pitchFamily="34" charset="0"/>
              <a:buChar char="•"/>
            </a:pPr>
            <a:r>
              <a:rPr lang="fr-CA" sz="1800" dirty="0"/>
              <a:t>Dépenses d’alcool incluses dans la facture de repas.</a:t>
            </a:r>
          </a:p>
          <a:p>
            <a:pPr marL="288000" indent="-288000">
              <a:spcBef>
                <a:spcPts val="1200"/>
              </a:spcBef>
              <a:buFont typeface="Arial" panose="020B0604020202020204" pitchFamily="34" charset="0"/>
              <a:buChar char="•"/>
            </a:pPr>
            <a:r>
              <a:rPr lang="fr-CA" sz="1800" dirty="0"/>
              <a:t>La facture de restaurant n’est pas détaillée.</a:t>
            </a:r>
          </a:p>
          <a:p>
            <a:pPr marL="285750" indent="-285750">
              <a:spcBef>
                <a:spcPts val="1200"/>
              </a:spcBef>
              <a:buFont typeface="Arial" panose="020B0604020202020204" pitchFamily="34" charset="0"/>
              <a:buChar char="•"/>
            </a:pPr>
            <a:endParaRPr lang="fr-CA" sz="1800" dirty="0"/>
          </a:p>
          <a:p>
            <a:pPr marL="342900" indent="-342900">
              <a:spcBef>
                <a:spcPts val="1200"/>
              </a:spcBef>
              <a:buFont typeface="Arial" panose="020B0604020202020204" pitchFamily="34" charset="0"/>
              <a:buChar char="•"/>
            </a:pPr>
            <a:endParaRPr lang="fr-CA" sz="1800" dirty="0"/>
          </a:p>
          <a:p>
            <a:endParaRPr lang="fr-CA" sz="1800" dirty="0"/>
          </a:p>
        </p:txBody>
      </p:sp>
      <p:sp>
        <p:nvSpPr>
          <p:cNvPr id="3" name="Titre 2"/>
          <p:cNvSpPr>
            <a:spLocks noGrp="1"/>
          </p:cNvSpPr>
          <p:nvPr>
            <p:ph type="title"/>
            <p:custDataLst>
              <p:tags r:id="rId3"/>
            </p:custDataLst>
          </p:nvPr>
        </p:nvSpPr>
        <p:spPr>
          <a:xfrm>
            <a:off x="1017884" y="1844904"/>
            <a:ext cx="7560000" cy="431968"/>
          </a:xfrm>
        </p:spPr>
        <p:txBody>
          <a:bodyPr/>
          <a:lstStyle/>
          <a:p>
            <a:r>
              <a:rPr lang="fr-CA" b="1" dirty="0"/>
              <a:t>ERREURS COURANTES</a:t>
            </a:r>
            <a:endParaRPr lang="fr-CA" dirty="0"/>
          </a:p>
        </p:txBody>
      </p:sp>
      <p:sp>
        <p:nvSpPr>
          <p:cNvPr id="4" name="Espace réservé du numéro de diapositive 3"/>
          <p:cNvSpPr>
            <a:spLocks noGrp="1"/>
          </p:cNvSpPr>
          <p:nvPr>
            <p:ph type="sldNum" sz="quarter" idx="11"/>
            <p:custDataLst>
              <p:tags r:id="rId4"/>
            </p:custDataLst>
          </p:nvPr>
        </p:nvSpPr>
        <p:spPr/>
        <p:txBody>
          <a:bodyPr/>
          <a:lstStyle/>
          <a:p>
            <a:fld id="{BC872325-CFE1-4496-83BC-FAAC16177CF3}" type="slidenum">
              <a:rPr lang="fr-CA" smtClean="0">
                <a:solidFill>
                  <a:prstClr val="black">
                    <a:tint val="75000"/>
                  </a:prstClr>
                </a:solidFill>
              </a:rPr>
              <a:pPr/>
              <a:t>99</a:t>
            </a:fld>
            <a:endParaRPr lang="fr-CA" dirty="0">
              <a:solidFill>
                <a:prstClr val="black">
                  <a:tint val="75000"/>
                </a:prstClr>
              </a:solidFill>
            </a:endParaRPr>
          </a:p>
        </p:txBody>
      </p:sp>
    </p:spTree>
    <p:custDataLst>
      <p:tags r:id="rId1"/>
    </p:custDataLst>
    <p:extLst>
      <p:ext uri="{BB962C8B-B14F-4D97-AF65-F5344CB8AC3E}">
        <p14:creationId xmlns:p14="http://schemas.microsoft.com/office/powerpoint/2010/main" val="2738851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Tru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RESPCOUNTERFORMAT" val="0"/>
  <p:tag name="AUTOADVANCE" val="False"/>
  <p:tag name="SKIPREMAININGRACESLIDES" val="True"/>
  <p:tag name="CUSTOMCELLBACKCOLOR1" val="-657956"/>
  <p:tag name="GRIDROTATIONINTERVAL" val="2"/>
  <p:tag name="MULTIRESPDIVISOR" val="1"/>
  <p:tag name="PRRESPONSE4" val="7"/>
  <p:tag name="TPVERSION" val="2008"/>
  <p:tag name="RESPTABLESTYLE" val="-1"/>
  <p:tag name="RACERSMAXDISPLAYED" val="5"/>
  <p:tag name="DEFAULTNUMTEAMS" val="5"/>
  <p:tag name="GRIDSIZE" val="{Width=800, Height=600}"/>
  <p:tag name="REALTIMEBACKUP" val="False"/>
  <p:tag name="PRRESPONSE3" val="8"/>
  <p:tag name="SAVECSVWITHSESSION" val="Tru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ADVANCEDSETTINGSVIEW" val="False"/>
  <p:tag name="POWERPOINTVERSION" val="14.0"/>
  <p:tag name="TPSTANDARDS" val=""/>
  <p:tag name="LUIDIAENABLED" val="False"/>
  <p:tag name="EXPANDSHOWBAR" val="False"/>
  <p:tag name="TASKPANEKEY" val="47c162c4-0529-4546-87a4-a5ada6285d28"/>
  <p:tag name="TPFULLVERSION" val="4.3.2.1200"/>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4"/>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2"/>
</p:tagLst>
</file>

<file path=ppt/tags/tag103.xml><?xml version="1.0" encoding="utf-8"?>
<p:tagLst xmlns:a="http://schemas.openxmlformats.org/drawingml/2006/main" xmlns:r="http://schemas.openxmlformats.org/officeDocument/2006/relationships" xmlns:p="http://schemas.openxmlformats.org/presentationml/2006/main">
  <p:tag name="NUM" val="3"/>
</p:tagLst>
</file>

<file path=ppt/tags/tag104.xml><?xml version="1.0" encoding="utf-8"?>
<p:tagLst xmlns:a="http://schemas.openxmlformats.org/drawingml/2006/main" xmlns:r="http://schemas.openxmlformats.org/officeDocument/2006/relationships" xmlns:p="http://schemas.openxmlformats.org/presentationml/2006/main">
  <p:tag name="NUM" val="4"/>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3"/>
</p:tagLst>
</file>

<file path=ppt/tags/tag108.xml><?xml version="1.0" encoding="utf-8"?>
<p:tagLst xmlns:a="http://schemas.openxmlformats.org/drawingml/2006/main" xmlns:r="http://schemas.openxmlformats.org/officeDocument/2006/relationships" xmlns:p="http://schemas.openxmlformats.org/presentationml/2006/main">
  <p:tag name="NUM" val="4"/>
</p:tagLst>
</file>

<file path=ppt/tags/tag109.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6"/>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2"/>
</p:tagLst>
</file>

<file path=ppt/tags/tag116.xml><?xml version="1.0" encoding="utf-8"?>
<p:tagLst xmlns:a="http://schemas.openxmlformats.org/drawingml/2006/main" xmlns:r="http://schemas.openxmlformats.org/officeDocument/2006/relationships" xmlns:p="http://schemas.openxmlformats.org/presentationml/2006/main">
  <p:tag name="NUM" val="3"/>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3"/>
</p:tagLst>
</file>

<file path=ppt/tags/tag123.xml><?xml version="1.0" encoding="utf-8"?>
<p:tagLst xmlns:a="http://schemas.openxmlformats.org/drawingml/2006/main" xmlns:r="http://schemas.openxmlformats.org/officeDocument/2006/relationships" xmlns:p="http://schemas.openxmlformats.org/presentationml/2006/main">
  <p:tag name="NUM" val="1"/>
</p:tagLst>
</file>

<file path=ppt/tags/tag124.xml><?xml version="1.0" encoding="utf-8"?>
<p:tagLst xmlns:a="http://schemas.openxmlformats.org/drawingml/2006/main" xmlns:r="http://schemas.openxmlformats.org/officeDocument/2006/relationships" xmlns:p="http://schemas.openxmlformats.org/presentationml/2006/main">
  <p:tag name="NUM" val="2"/>
</p:tagLst>
</file>

<file path=ppt/tags/tag125.xml><?xml version="1.0" encoding="utf-8"?>
<p:tagLst xmlns:a="http://schemas.openxmlformats.org/drawingml/2006/main" xmlns:r="http://schemas.openxmlformats.org/officeDocument/2006/relationships" xmlns:p="http://schemas.openxmlformats.org/presentationml/2006/main">
  <p:tag name="NUM" val="3"/>
</p:tagLst>
</file>

<file path=ppt/tags/tag126.xml><?xml version="1.0" encoding="utf-8"?>
<p:tagLst xmlns:a="http://schemas.openxmlformats.org/drawingml/2006/main" xmlns:r="http://schemas.openxmlformats.org/officeDocument/2006/relationships" xmlns:p="http://schemas.openxmlformats.org/presentationml/2006/main">
  <p:tag name="NUM" val="1"/>
</p:tagLst>
</file>

<file path=ppt/tags/tag127.xml><?xml version="1.0" encoding="utf-8"?>
<p:tagLst xmlns:a="http://schemas.openxmlformats.org/drawingml/2006/main" xmlns:r="http://schemas.openxmlformats.org/officeDocument/2006/relationships" xmlns:p="http://schemas.openxmlformats.org/presentationml/2006/main">
  <p:tag name="NUM" val="2"/>
</p:tagLst>
</file>

<file path=ppt/tags/tag128.xml><?xml version="1.0" encoding="utf-8"?>
<p:tagLst xmlns:a="http://schemas.openxmlformats.org/drawingml/2006/main" xmlns:r="http://schemas.openxmlformats.org/officeDocument/2006/relationships" xmlns:p="http://schemas.openxmlformats.org/presentationml/2006/main">
  <p:tag name="NUM" val="3"/>
</p:tagLst>
</file>

<file path=ppt/tags/tag129.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30.xml><?xml version="1.0" encoding="utf-8"?>
<p:tagLst xmlns:a="http://schemas.openxmlformats.org/drawingml/2006/main" xmlns:r="http://schemas.openxmlformats.org/officeDocument/2006/relationships" xmlns:p="http://schemas.openxmlformats.org/presentationml/2006/main">
  <p:tag name="NUM" val="2"/>
</p:tagLst>
</file>

<file path=ppt/tags/tag131.xml><?xml version="1.0" encoding="utf-8"?>
<p:tagLst xmlns:a="http://schemas.openxmlformats.org/drawingml/2006/main" xmlns:r="http://schemas.openxmlformats.org/officeDocument/2006/relationships" xmlns:p="http://schemas.openxmlformats.org/presentationml/2006/main">
  <p:tag name="NUM" val="3"/>
</p:tagLst>
</file>

<file path=ppt/tags/tag132.xml><?xml version="1.0" encoding="utf-8"?>
<p:tagLst xmlns:a="http://schemas.openxmlformats.org/drawingml/2006/main" xmlns:r="http://schemas.openxmlformats.org/officeDocument/2006/relationships" xmlns:p="http://schemas.openxmlformats.org/presentationml/2006/main">
  <p:tag name="NUM" val="1"/>
</p:tagLst>
</file>

<file path=ppt/tags/tag133.xml><?xml version="1.0" encoding="utf-8"?>
<p:tagLst xmlns:a="http://schemas.openxmlformats.org/drawingml/2006/main" xmlns:r="http://schemas.openxmlformats.org/officeDocument/2006/relationships" xmlns:p="http://schemas.openxmlformats.org/presentationml/2006/main">
  <p:tag name="NUM" val="2"/>
</p:tagLst>
</file>

<file path=ppt/tags/tag134.xml><?xml version="1.0" encoding="utf-8"?>
<p:tagLst xmlns:a="http://schemas.openxmlformats.org/drawingml/2006/main" xmlns:r="http://schemas.openxmlformats.org/officeDocument/2006/relationships" xmlns:p="http://schemas.openxmlformats.org/presentationml/2006/main">
  <p:tag name="NUM" val="3"/>
</p:tagLst>
</file>

<file path=ppt/tags/tag135.xml><?xml version="1.0" encoding="utf-8"?>
<p:tagLst xmlns:a="http://schemas.openxmlformats.org/drawingml/2006/main" xmlns:r="http://schemas.openxmlformats.org/officeDocument/2006/relationships" xmlns:p="http://schemas.openxmlformats.org/presentationml/2006/main">
  <p:tag name="NUM" val="1"/>
</p:tagLst>
</file>

<file path=ppt/tags/tag136.xml><?xml version="1.0" encoding="utf-8"?>
<p:tagLst xmlns:a="http://schemas.openxmlformats.org/drawingml/2006/main" xmlns:r="http://schemas.openxmlformats.org/officeDocument/2006/relationships" xmlns:p="http://schemas.openxmlformats.org/presentationml/2006/main">
  <p:tag name="NUM" val="2"/>
</p:tagLst>
</file>

<file path=ppt/tags/tag137.xml><?xml version="1.0" encoding="utf-8"?>
<p:tagLst xmlns:a="http://schemas.openxmlformats.org/drawingml/2006/main" xmlns:r="http://schemas.openxmlformats.org/officeDocument/2006/relationships" xmlns:p="http://schemas.openxmlformats.org/presentationml/2006/main">
  <p:tag name="NUM" val="3"/>
</p:tagLst>
</file>

<file path=ppt/tags/tag138.xml><?xml version="1.0" encoding="utf-8"?>
<p:tagLst xmlns:a="http://schemas.openxmlformats.org/drawingml/2006/main" xmlns:r="http://schemas.openxmlformats.org/officeDocument/2006/relationships" xmlns:p="http://schemas.openxmlformats.org/presentationml/2006/main">
  <p:tag name="NUM" val="1"/>
</p:tagLst>
</file>

<file path=ppt/tags/tag139.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40.xml><?xml version="1.0" encoding="utf-8"?>
<p:tagLst xmlns:a="http://schemas.openxmlformats.org/drawingml/2006/main" xmlns:r="http://schemas.openxmlformats.org/officeDocument/2006/relationships" xmlns:p="http://schemas.openxmlformats.org/presentationml/2006/main">
  <p:tag name="NUM" val="3"/>
</p:tagLst>
</file>

<file path=ppt/tags/tag141.xml><?xml version="1.0" encoding="utf-8"?>
<p:tagLst xmlns:a="http://schemas.openxmlformats.org/drawingml/2006/main" xmlns:r="http://schemas.openxmlformats.org/officeDocument/2006/relationships" xmlns:p="http://schemas.openxmlformats.org/presentationml/2006/main">
  <p:tag name="NUM" val="1"/>
</p:tagLst>
</file>

<file path=ppt/tags/tag142.xml><?xml version="1.0" encoding="utf-8"?>
<p:tagLst xmlns:a="http://schemas.openxmlformats.org/drawingml/2006/main" xmlns:r="http://schemas.openxmlformats.org/officeDocument/2006/relationships" xmlns:p="http://schemas.openxmlformats.org/presentationml/2006/main">
  <p:tag name="NUM" val="2"/>
</p:tagLst>
</file>

<file path=ppt/tags/tag143.xml><?xml version="1.0" encoding="utf-8"?>
<p:tagLst xmlns:a="http://schemas.openxmlformats.org/drawingml/2006/main" xmlns:r="http://schemas.openxmlformats.org/officeDocument/2006/relationships" xmlns:p="http://schemas.openxmlformats.org/presentationml/2006/main">
  <p:tag name="NUM" val="3"/>
</p:tagLst>
</file>

<file path=ppt/tags/tag144.xml><?xml version="1.0" encoding="utf-8"?>
<p:tagLst xmlns:a="http://schemas.openxmlformats.org/drawingml/2006/main" xmlns:r="http://schemas.openxmlformats.org/officeDocument/2006/relationships" xmlns:p="http://schemas.openxmlformats.org/presentationml/2006/main">
  <p:tag name="NUM" val="1"/>
</p:tagLst>
</file>

<file path=ppt/tags/tag145.xml><?xml version="1.0" encoding="utf-8"?>
<p:tagLst xmlns:a="http://schemas.openxmlformats.org/drawingml/2006/main" xmlns:r="http://schemas.openxmlformats.org/officeDocument/2006/relationships" xmlns:p="http://schemas.openxmlformats.org/presentationml/2006/main">
  <p:tag name="NUM" val="2"/>
</p:tagLst>
</file>

<file path=ppt/tags/tag146.xml><?xml version="1.0" encoding="utf-8"?>
<p:tagLst xmlns:a="http://schemas.openxmlformats.org/drawingml/2006/main" xmlns:r="http://schemas.openxmlformats.org/officeDocument/2006/relationships" xmlns:p="http://schemas.openxmlformats.org/presentationml/2006/main">
  <p:tag name="NUM" val="3"/>
</p:tagLst>
</file>

<file path=ppt/tags/tag147.xml><?xml version="1.0" encoding="utf-8"?>
<p:tagLst xmlns:a="http://schemas.openxmlformats.org/drawingml/2006/main" xmlns:r="http://schemas.openxmlformats.org/officeDocument/2006/relationships" xmlns:p="http://schemas.openxmlformats.org/presentationml/2006/main">
  <p:tag name="NUM" val="1"/>
</p:tagLst>
</file>

<file path=ppt/tags/tag148.xml><?xml version="1.0" encoding="utf-8"?>
<p:tagLst xmlns:a="http://schemas.openxmlformats.org/drawingml/2006/main" xmlns:r="http://schemas.openxmlformats.org/officeDocument/2006/relationships" xmlns:p="http://schemas.openxmlformats.org/presentationml/2006/main">
  <p:tag name="NUM" val="2"/>
</p:tagLst>
</file>

<file path=ppt/tags/tag149.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50.xml><?xml version="1.0" encoding="utf-8"?>
<p:tagLst xmlns:a="http://schemas.openxmlformats.org/drawingml/2006/main" xmlns:r="http://schemas.openxmlformats.org/officeDocument/2006/relationships" xmlns:p="http://schemas.openxmlformats.org/presentationml/2006/main">
  <p:tag name="NUM" val="1"/>
</p:tagLst>
</file>

<file path=ppt/tags/tag151.xml><?xml version="1.0" encoding="utf-8"?>
<p:tagLst xmlns:a="http://schemas.openxmlformats.org/drawingml/2006/main" xmlns:r="http://schemas.openxmlformats.org/officeDocument/2006/relationships" xmlns:p="http://schemas.openxmlformats.org/presentationml/2006/main">
  <p:tag name="NUM" val="2"/>
</p:tagLst>
</file>

<file path=ppt/tags/tag152.xml><?xml version="1.0" encoding="utf-8"?>
<p:tagLst xmlns:a="http://schemas.openxmlformats.org/drawingml/2006/main" xmlns:r="http://schemas.openxmlformats.org/officeDocument/2006/relationships" xmlns:p="http://schemas.openxmlformats.org/presentationml/2006/main">
  <p:tag name="NUM" val="3"/>
</p:tagLst>
</file>

<file path=ppt/tags/tag153.xml><?xml version="1.0" encoding="utf-8"?>
<p:tagLst xmlns:a="http://schemas.openxmlformats.org/drawingml/2006/main" xmlns:r="http://schemas.openxmlformats.org/officeDocument/2006/relationships" xmlns:p="http://schemas.openxmlformats.org/presentationml/2006/main">
  <p:tag name="NUM" val="1"/>
</p:tagLst>
</file>

<file path=ppt/tags/tag154.xml><?xml version="1.0" encoding="utf-8"?>
<p:tagLst xmlns:a="http://schemas.openxmlformats.org/drawingml/2006/main" xmlns:r="http://schemas.openxmlformats.org/officeDocument/2006/relationships" xmlns:p="http://schemas.openxmlformats.org/presentationml/2006/main">
  <p:tag name="NUM" val="2"/>
</p:tagLst>
</file>

<file path=ppt/tags/tag155.xml><?xml version="1.0" encoding="utf-8"?>
<p:tagLst xmlns:a="http://schemas.openxmlformats.org/drawingml/2006/main" xmlns:r="http://schemas.openxmlformats.org/officeDocument/2006/relationships" xmlns:p="http://schemas.openxmlformats.org/presentationml/2006/main">
  <p:tag name="NUM" val="3"/>
</p:tagLst>
</file>

<file path=ppt/tags/tag156.xml><?xml version="1.0" encoding="utf-8"?>
<p:tagLst xmlns:a="http://schemas.openxmlformats.org/drawingml/2006/main" xmlns:r="http://schemas.openxmlformats.org/officeDocument/2006/relationships" xmlns:p="http://schemas.openxmlformats.org/presentationml/2006/main">
  <p:tag name="NUM" val="1"/>
</p:tagLst>
</file>

<file path=ppt/tags/tag157.xml><?xml version="1.0" encoding="utf-8"?>
<p:tagLst xmlns:a="http://schemas.openxmlformats.org/drawingml/2006/main" xmlns:r="http://schemas.openxmlformats.org/officeDocument/2006/relationships" xmlns:p="http://schemas.openxmlformats.org/presentationml/2006/main">
  <p:tag name="NUM" val="2"/>
</p:tagLst>
</file>

<file path=ppt/tags/tag158.xml><?xml version="1.0" encoding="utf-8"?>
<p:tagLst xmlns:a="http://schemas.openxmlformats.org/drawingml/2006/main" xmlns:r="http://schemas.openxmlformats.org/officeDocument/2006/relationships" xmlns:p="http://schemas.openxmlformats.org/presentationml/2006/main">
  <p:tag name="NUM" val="3"/>
</p:tagLst>
</file>

<file path=ppt/tags/tag159.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60.xml><?xml version="1.0" encoding="utf-8"?>
<p:tagLst xmlns:a="http://schemas.openxmlformats.org/drawingml/2006/main" xmlns:r="http://schemas.openxmlformats.org/officeDocument/2006/relationships" xmlns:p="http://schemas.openxmlformats.org/presentationml/2006/main">
  <p:tag name="NUM" val="1"/>
</p:tagLst>
</file>

<file path=ppt/tags/tag161.xml><?xml version="1.0" encoding="utf-8"?>
<p:tagLst xmlns:a="http://schemas.openxmlformats.org/drawingml/2006/main" xmlns:r="http://schemas.openxmlformats.org/officeDocument/2006/relationships" xmlns:p="http://schemas.openxmlformats.org/presentationml/2006/main">
  <p:tag name="NUM" val="2"/>
</p:tagLst>
</file>

<file path=ppt/tags/tag162.xml><?xml version="1.0" encoding="utf-8"?>
<p:tagLst xmlns:a="http://schemas.openxmlformats.org/drawingml/2006/main" xmlns:r="http://schemas.openxmlformats.org/officeDocument/2006/relationships" xmlns:p="http://schemas.openxmlformats.org/presentationml/2006/main">
  <p:tag name="NUM" val="3"/>
</p:tagLst>
</file>

<file path=ppt/tags/tag163.xml><?xml version="1.0" encoding="utf-8"?>
<p:tagLst xmlns:a="http://schemas.openxmlformats.org/drawingml/2006/main" xmlns:r="http://schemas.openxmlformats.org/officeDocument/2006/relationships" xmlns:p="http://schemas.openxmlformats.org/presentationml/2006/main">
  <p:tag name="SLIDEGUID" val="0D35F1DC20FB44708647D3CF6018F6B3"/>
  <p:tag name="SLIDEID" val="0D35F1DC20FB44708647D3CF6018F6B3"/>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QUESTIONALIAS" val="Trouvez les lettres manquantes  S__VE_T_ON "/>
  <p:tag name="ANSWERSALIAS" val="L P Z A|smicln|U N R I|smicln|U B N I"/>
  <p:tag name="TOTALRESPONSES" val="2"/>
  <p:tag name="RESPONSECOUNT" val="2"/>
  <p:tag name="SLICED" val="False"/>
  <p:tag name="RESPONSES" val="3;3;"/>
  <p:tag name="CHARTSTRINGSTD" val="0 0 2"/>
  <p:tag name="CHARTSTRINGREV" val="2 0 0"/>
  <p:tag name="CHARTSTRINGSTDPER" val="0 0 1"/>
  <p:tag name="CHARTSTRINGREVPER" val="1 0 0"/>
  <p:tag name="RESPONSESGATHERED" val="False"/>
  <p:tag name="ANONYMOUSTEMP" val="False"/>
  <p:tag name="VALUES" val="Incorrect|smicln|Incorrect|smicln|Correct"/>
</p:tagLst>
</file>

<file path=ppt/tags/tag164.xml><?xml version="1.0" encoding="utf-8"?>
<p:tagLst xmlns:a="http://schemas.openxmlformats.org/drawingml/2006/main" xmlns:r="http://schemas.openxmlformats.org/officeDocument/2006/relationships" xmlns:p="http://schemas.openxmlformats.org/presentationml/2006/main">
  <p:tag name="NUM" val="2"/>
</p:tagLst>
</file>

<file path=ppt/tags/tag165.xml><?xml version="1.0" encoding="utf-8"?>
<p:tagLst xmlns:a="http://schemas.openxmlformats.org/drawingml/2006/main" xmlns:r="http://schemas.openxmlformats.org/officeDocument/2006/relationships" xmlns:p="http://schemas.openxmlformats.org/presentationml/2006/main">
  <p:tag name="RCTYPE" val="Style_FlagPole"/>
  <p:tag name="STYLE" val="0"/>
  <p:tag name="NUM" val="4"/>
</p:tagLst>
</file>

<file path=ppt/tags/tag166.xml><?xml version="1.0" encoding="utf-8"?>
<p:tagLst xmlns:a="http://schemas.openxmlformats.org/drawingml/2006/main" xmlns:r="http://schemas.openxmlformats.org/officeDocument/2006/relationships" xmlns:p="http://schemas.openxmlformats.org/presentationml/2006/main">
  <p:tag name="NUM" val="6"/>
</p:tagLst>
</file>

<file path=ppt/tags/tag167.xml><?xml version="1.0" encoding="utf-8"?>
<p:tagLst xmlns:a="http://schemas.openxmlformats.org/drawingml/2006/main" xmlns:r="http://schemas.openxmlformats.org/officeDocument/2006/relationships" xmlns:p="http://schemas.openxmlformats.org/presentationml/2006/main">
  <p:tag name="NUM" val="3"/>
  <p:tag name="ANSWERBULLETS" val="3"/>
  <p:tag name="TEXTLENGTH" val="23"/>
  <p:tag name="FONTSIZE" val="32"/>
  <p:tag name="BULLETTYPE" val="ppBulletArabicPeriod"/>
  <p:tag name="ANSWERTEXT" val="L P Z A&#10;U N R I&#10;U B N I"/>
  <p:tag name="OLDNUMANSWERS" val="3"/>
</p:tagLst>
</file>

<file path=ppt/tags/tag168.xml><?xml version="1.0" encoding="utf-8"?>
<p:tagLst xmlns:a="http://schemas.openxmlformats.org/drawingml/2006/main" xmlns:r="http://schemas.openxmlformats.org/officeDocument/2006/relationships" xmlns:p="http://schemas.openxmlformats.org/presentationml/2006/main">
  <p:tag name="CORSHAPE" val="True"/>
  <p:tag name="SHAPETYPE" val="1"/>
</p:tagLst>
</file>

<file path=ppt/tags/tag169.xml><?xml version="1.0" encoding="utf-8"?>
<p:tagLst xmlns:a="http://schemas.openxmlformats.org/drawingml/2006/main" xmlns:r="http://schemas.openxmlformats.org/officeDocument/2006/relationships" xmlns:p="http://schemas.openxmlformats.org/presentationml/2006/main">
  <p:tag name="SLIDEGUID" val="9A887A0693CA4268AFB36C3CC3AFD34E"/>
  <p:tag name="SLIDEID" val="9A887A0693CA4268AFB36C3CC3AFD34E"/>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ANSWERSALIAS" val="Le directeur académique|smicln|Le chercheur et toute autre personne à qui il a délégué son autorité de signature|smicln|Seulement le chercheur responsable de la subvention"/>
  <p:tag name="QUESTIONALIAS" val="Qui peut approuver une réquisition de paiement sur un projet fédéral?"/>
  <p:tag name="RESPONSECOUNT" val="1"/>
  <p:tag name="SLICED" val="False"/>
  <p:tag name="RESPONSES" val="2;"/>
  <p:tag name="CHARTSTRINGSTD" val="0 1 0"/>
  <p:tag name="CHARTSTRINGREV" val="0 1 0"/>
  <p:tag name="CHARTSTRINGSTDPER" val="0 1 0"/>
  <p:tag name="CHARTSTRINGREVPER" val="0 1 0"/>
  <p:tag name="TOTALRESPONSES" val="0"/>
  <p:tag name="RESPONSESGATHERED" val="False"/>
  <p:tag name="ANONYMOUSTEMP" val="False"/>
  <p:tag name="VALUES" val="Incorrect|smicln|Correct|smicln|Incorrect"/>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70.xml><?xml version="1.0" encoding="utf-8"?>
<p:tagLst xmlns:a="http://schemas.openxmlformats.org/drawingml/2006/main" xmlns:r="http://schemas.openxmlformats.org/officeDocument/2006/relationships" xmlns:p="http://schemas.openxmlformats.org/presentationml/2006/main">
  <p:tag name="NUM" val="2"/>
</p:tagLst>
</file>

<file path=ppt/tags/tag171.xml><?xml version="1.0" encoding="utf-8"?>
<p:tagLst xmlns:a="http://schemas.openxmlformats.org/drawingml/2006/main" xmlns:r="http://schemas.openxmlformats.org/officeDocument/2006/relationships" xmlns:p="http://schemas.openxmlformats.org/presentationml/2006/main">
  <p:tag name="ANSWERBULLETS" val="3"/>
  <p:tag name="NUM" val="3"/>
  <p:tag name="TEXTLENGTH" val="157"/>
  <p:tag name="FONTSIZE" val="18"/>
  <p:tag name="BULLETTYPE" val="ppBulletArabicPeriod"/>
  <p:tag name="ANSWERTEXT" val="Le directeur académique&#10;Le chercheur et toute autre personne à qui il a délégué son autorité de signature&#10;Seulement le chercheur responsable de la subvention"/>
  <p:tag name="OLDNUMANSWERS" val="3"/>
</p:tagLst>
</file>

<file path=ppt/tags/tag172.xml><?xml version="1.0" encoding="utf-8"?>
<p:tagLst xmlns:a="http://schemas.openxmlformats.org/drawingml/2006/main" xmlns:r="http://schemas.openxmlformats.org/officeDocument/2006/relationships" xmlns:p="http://schemas.openxmlformats.org/presentationml/2006/main">
  <p:tag name="RCTYPE" val="Style_FlagPole"/>
  <p:tag name="STYLE" val="0"/>
  <p:tag name="NUM" val="4"/>
</p:tagLst>
</file>

<file path=ppt/tags/tag173.xml><?xml version="1.0" encoding="utf-8"?>
<p:tagLst xmlns:a="http://schemas.openxmlformats.org/drawingml/2006/main" xmlns:r="http://schemas.openxmlformats.org/officeDocument/2006/relationships" xmlns:p="http://schemas.openxmlformats.org/presentationml/2006/main">
  <p:tag name="CORSHAPE" val="True"/>
  <p:tag name="SHAPETYPE" val="1"/>
  <p:tag name="NUM" val="5"/>
</p:tagLst>
</file>

<file path=ppt/tags/tag174.xml><?xml version="1.0" encoding="utf-8"?>
<p:tagLst xmlns:a="http://schemas.openxmlformats.org/drawingml/2006/main" xmlns:r="http://schemas.openxmlformats.org/officeDocument/2006/relationships" xmlns:p="http://schemas.openxmlformats.org/presentationml/2006/main">
  <p:tag name="NUM" val="6"/>
</p:tagLst>
</file>

<file path=ppt/tags/tag175.xml><?xml version="1.0" encoding="utf-8"?>
<p:tagLst xmlns:a="http://schemas.openxmlformats.org/drawingml/2006/main" xmlns:r="http://schemas.openxmlformats.org/officeDocument/2006/relationships" xmlns:p="http://schemas.openxmlformats.org/presentationml/2006/main">
  <p:tag name="SLIDEGUID" val="47B9CBCAFC1A454FB62624E631698A03"/>
  <p:tag name="SLIDEID" val="47B9CBCAFC1A454FB62624E631698A03"/>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ANSWERSALIAS" val="NON, le chercheur est le seul qui puisse autoriser l’usage des fonds|smicln|OUI, évidemment|smicln|OUI, mais cela exclut les frais de déplacement, de représentation et de réception des employés et chercheurs invités|smicln|NON, c’est le travail d’un de ses auxiliaires de recherche, vous n’êtes pas en mesure d’autoriser la dépense"/>
  <p:tag name="QUESTIONALIAS" val="Pouvez-vous accepter?"/>
  <p:tag name="TOTALRESPONSES" val="2"/>
  <p:tag name="RESPONSECOUNT" val="2"/>
  <p:tag name="SLICED" val="False"/>
  <p:tag name="RESPONSES" val="2;2;"/>
  <p:tag name="CHARTSTRINGSTD" val="0 2 0 0"/>
  <p:tag name="CHARTSTRINGREV" val="0 0 2 0"/>
  <p:tag name="CHARTSTRINGSTDPER" val="0 1 0 0"/>
  <p:tag name="CHARTSTRINGREVPER" val="0 0 1 0"/>
  <p:tag name="RESPONSESGATHERED" val="False"/>
  <p:tag name="ANONYMOUSTEMP" val="False"/>
  <p:tag name="VALUES" val="Incorrect|smicln|Incorrect|smicln|Correct|smicln|Incorrect"/>
</p:tagLst>
</file>

<file path=ppt/tags/tag176.xml><?xml version="1.0" encoding="utf-8"?>
<p:tagLst xmlns:a="http://schemas.openxmlformats.org/drawingml/2006/main" xmlns:r="http://schemas.openxmlformats.org/officeDocument/2006/relationships" xmlns:p="http://schemas.openxmlformats.org/presentationml/2006/main">
  <p:tag name="NUM" val="2"/>
</p:tagLst>
</file>

<file path=ppt/tags/tag177.xml><?xml version="1.0" encoding="utf-8"?>
<p:tagLst xmlns:a="http://schemas.openxmlformats.org/drawingml/2006/main" xmlns:r="http://schemas.openxmlformats.org/officeDocument/2006/relationships" xmlns:p="http://schemas.openxmlformats.org/presentationml/2006/main">
  <p:tag name="ANSWERBULLETS" val="3"/>
  <p:tag name="NUM" val="3"/>
  <p:tag name="TEXTLENGTH" val="310"/>
  <p:tag name="FONTSIZE" val="16"/>
  <p:tag name="BULLETTYPE" val="ppBulletArabicPeriod"/>
  <p:tag name="ANSWERTEXT" val="NON, le chercheur est le seul qui puisse autoriser l’usage des fonds&#10;OUI, évidemment&#10;OUI, mais cela exclut les frais de déplacement, de représentation et de réception des employés et chercheurs invités&#10;NON, c’est le travail d’un de ses auxiliaires de recherche, vous n’êtes pas en mesure d’autoriser la dépense"/>
  <p:tag name="OLDNUMANSWERS" val="4"/>
</p:tagLst>
</file>

<file path=ppt/tags/tag178.xml><?xml version="1.0" encoding="utf-8"?>
<p:tagLst xmlns:a="http://schemas.openxmlformats.org/drawingml/2006/main" xmlns:r="http://schemas.openxmlformats.org/officeDocument/2006/relationships" xmlns:p="http://schemas.openxmlformats.org/presentationml/2006/main">
  <p:tag name="NUM" val="4"/>
</p:tagLst>
</file>

<file path=ppt/tags/tag179.xml><?xml version="1.0" encoding="utf-8"?>
<p:tagLst xmlns:a="http://schemas.openxmlformats.org/drawingml/2006/main" xmlns:r="http://schemas.openxmlformats.org/officeDocument/2006/relationships" xmlns:p="http://schemas.openxmlformats.org/presentationml/2006/main">
  <p:tag name="RCTYPE" val="Style_FlagPole"/>
  <p:tag name="STYLE" val="0"/>
  <p:tag name="NUM" val="5"/>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80.xml><?xml version="1.0" encoding="utf-8"?>
<p:tagLst xmlns:a="http://schemas.openxmlformats.org/drawingml/2006/main" xmlns:r="http://schemas.openxmlformats.org/officeDocument/2006/relationships" xmlns:p="http://schemas.openxmlformats.org/presentationml/2006/main">
  <p:tag name="CORSHAPE" val="True"/>
  <p:tag name="SHAPETYPE" val="1"/>
  <p:tag name="NUM" val="6"/>
</p:tagLst>
</file>

<file path=ppt/tags/tag181.xml><?xml version="1.0" encoding="utf-8"?>
<p:tagLst xmlns:a="http://schemas.openxmlformats.org/drawingml/2006/main" xmlns:r="http://schemas.openxmlformats.org/officeDocument/2006/relationships" xmlns:p="http://schemas.openxmlformats.org/presentationml/2006/main">
  <p:tag name="NUM" val="7"/>
</p:tagLst>
</file>

<file path=ppt/tags/tag182.xml><?xml version="1.0" encoding="utf-8"?>
<p:tagLst xmlns:a="http://schemas.openxmlformats.org/drawingml/2006/main" xmlns:r="http://schemas.openxmlformats.org/officeDocument/2006/relationships" xmlns:p="http://schemas.openxmlformats.org/presentationml/2006/main">
  <p:tag name="NUM" val="1"/>
</p:tagLst>
</file>

<file path=ppt/tags/tag183.xml><?xml version="1.0" encoding="utf-8"?>
<p:tagLst xmlns:a="http://schemas.openxmlformats.org/drawingml/2006/main" xmlns:r="http://schemas.openxmlformats.org/officeDocument/2006/relationships" xmlns:p="http://schemas.openxmlformats.org/presentationml/2006/main">
  <p:tag name="NUM" val="2"/>
</p:tagLst>
</file>

<file path=ppt/tags/tag184.xml><?xml version="1.0" encoding="utf-8"?>
<p:tagLst xmlns:a="http://schemas.openxmlformats.org/drawingml/2006/main" xmlns:r="http://schemas.openxmlformats.org/officeDocument/2006/relationships" xmlns:p="http://schemas.openxmlformats.org/presentationml/2006/main">
  <p:tag name="NUM" val="3"/>
</p:tagLst>
</file>

<file path=ppt/tags/tag185.xml><?xml version="1.0" encoding="utf-8"?>
<p:tagLst xmlns:a="http://schemas.openxmlformats.org/drawingml/2006/main" xmlns:r="http://schemas.openxmlformats.org/officeDocument/2006/relationships" xmlns:p="http://schemas.openxmlformats.org/presentationml/2006/main">
  <p:tag name="NUM" val="1"/>
</p:tagLst>
</file>

<file path=ppt/tags/tag186.xml><?xml version="1.0" encoding="utf-8"?>
<p:tagLst xmlns:a="http://schemas.openxmlformats.org/drawingml/2006/main" xmlns:r="http://schemas.openxmlformats.org/officeDocument/2006/relationships" xmlns:p="http://schemas.openxmlformats.org/presentationml/2006/main">
  <p:tag name="NUM" val="2"/>
</p:tagLst>
</file>

<file path=ppt/tags/tag187.xml><?xml version="1.0" encoding="utf-8"?>
<p:tagLst xmlns:a="http://schemas.openxmlformats.org/drawingml/2006/main" xmlns:r="http://schemas.openxmlformats.org/officeDocument/2006/relationships" xmlns:p="http://schemas.openxmlformats.org/presentationml/2006/main">
  <p:tag name="NUM" val="3"/>
</p:tagLst>
</file>

<file path=ppt/tags/tag188.xml><?xml version="1.0" encoding="utf-8"?>
<p:tagLst xmlns:a="http://schemas.openxmlformats.org/drawingml/2006/main" xmlns:r="http://schemas.openxmlformats.org/officeDocument/2006/relationships" xmlns:p="http://schemas.openxmlformats.org/presentationml/2006/main">
  <p:tag name="NUM" val="1"/>
</p:tagLst>
</file>

<file path=ppt/tags/tag189.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190.xml><?xml version="1.0" encoding="utf-8"?>
<p:tagLst xmlns:a="http://schemas.openxmlformats.org/drawingml/2006/main" xmlns:r="http://schemas.openxmlformats.org/officeDocument/2006/relationships" xmlns:p="http://schemas.openxmlformats.org/presentationml/2006/main">
  <p:tag name="NUM" val="3"/>
</p:tagLst>
</file>

<file path=ppt/tags/tag191.xml><?xml version="1.0" encoding="utf-8"?>
<p:tagLst xmlns:a="http://schemas.openxmlformats.org/drawingml/2006/main" xmlns:r="http://schemas.openxmlformats.org/officeDocument/2006/relationships" xmlns:p="http://schemas.openxmlformats.org/presentationml/2006/main">
  <p:tag name="NUM" val="3"/>
</p:tagLst>
</file>

<file path=ppt/tags/tag192.xml><?xml version="1.0" encoding="utf-8"?>
<p:tagLst xmlns:a="http://schemas.openxmlformats.org/drawingml/2006/main" xmlns:r="http://schemas.openxmlformats.org/officeDocument/2006/relationships" xmlns:p="http://schemas.openxmlformats.org/presentationml/2006/main">
  <p:tag name="NOPREFERENCE" val="False"/>
</p:tagLst>
</file>

<file path=ppt/tags/tag193.xml><?xml version="1.0" encoding="utf-8"?>
<p:tagLst xmlns:a="http://schemas.openxmlformats.org/drawingml/2006/main" xmlns:r="http://schemas.openxmlformats.org/officeDocument/2006/relationships" xmlns:p="http://schemas.openxmlformats.org/presentationml/2006/main">
  <p:tag name="NUM" val="1"/>
</p:tagLst>
</file>

<file path=ppt/tags/tag194.xml><?xml version="1.0" encoding="utf-8"?>
<p:tagLst xmlns:a="http://schemas.openxmlformats.org/drawingml/2006/main" xmlns:r="http://schemas.openxmlformats.org/officeDocument/2006/relationships" xmlns:p="http://schemas.openxmlformats.org/presentationml/2006/main">
  <p:tag name="NUM" val="2"/>
</p:tagLst>
</file>

<file path=ppt/tags/tag195.xml><?xml version="1.0" encoding="utf-8"?>
<p:tagLst xmlns:a="http://schemas.openxmlformats.org/drawingml/2006/main" xmlns:r="http://schemas.openxmlformats.org/officeDocument/2006/relationships" xmlns:p="http://schemas.openxmlformats.org/presentationml/2006/main">
  <p:tag name="NUM" val="4"/>
</p:tagLst>
</file>

<file path=ppt/tags/tag196.xml><?xml version="1.0" encoding="utf-8"?>
<p:tagLst xmlns:a="http://schemas.openxmlformats.org/drawingml/2006/main" xmlns:r="http://schemas.openxmlformats.org/officeDocument/2006/relationships" xmlns:p="http://schemas.openxmlformats.org/presentationml/2006/main">
  <p:tag name="NUM" val="1"/>
</p:tagLst>
</file>

<file path=ppt/tags/tag197.xml><?xml version="1.0" encoding="utf-8"?>
<p:tagLst xmlns:a="http://schemas.openxmlformats.org/drawingml/2006/main" xmlns:r="http://schemas.openxmlformats.org/officeDocument/2006/relationships" xmlns:p="http://schemas.openxmlformats.org/presentationml/2006/main">
  <p:tag name="NUM" val="3"/>
</p:tagLst>
</file>

<file path=ppt/tags/tag198.xml><?xml version="1.0" encoding="utf-8"?>
<p:tagLst xmlns:a="http://schemas.openxmlformats.org/drawingml/2006/main" xmlns:r="http://schemas.openxmlformats.org/officeDocument/2006/relationships" xmlns:p="http://schemas.openxmlformats.org/presentationml/2006/main">
  <p:tag name="NUM" val="3"/>
</p:tagLst>
</file>

<file path=ppt/tags/tag19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00.xml><?xml version="1.0" encoding="utf-8"?>
<p:tagLst xmlns:a="http://schemas.openxmlformats.org/drawingml/2006/main" xmlns:r="http://schemas.openxmlformats.org/officeDocument/2006/relationships" xmlns:p="http://schemas.openxmlformats.org/presentationml/2006/main">
  <p:tag name="NUM" val="1"/>
</p:tagLst>
</file>

<file path=ppt/tags/tag201.xml><?xml version="1.0" encoding="utf-8"?>
<p:tagLst xmlns:a="http://schemas.openxmlformats.org/drawingml/2006/main" xmlns:r="http://schemas.openxmlformats.org/officeDocument/2006/relationships" xmlns:p="http://schemas.openxmlformats.org/presentationml/2006/main">
  <p:tag name="NUM" val="2"/>
</p:tagLst>
</file>

<file path=ppt/tags/tag202.xml><?xml version="1.0" encoding="utf-8"?>
<p:tagLst xmlns:a="http://schemas.openxmlformats.org/drawingml/2006/main" xmlns:r="http://schemas.openxmlformats.org/officeDocument/2006/relationships" xmlns:p="http://schemas.openxmlformats.org/presentationml/2006/main">
  <p:tag name="NUM" val="3"/>
</p:tagLst>
</file>

<file path=ppt/tags/tag203.xml><?xml version="1.0" encoding="utf-8"?>
<p:tagLst xmlns:a="http://schemas.openxmlformats.org/drawingml/2006/main" xmlns:r="http://schemas.openxmlformats.org/officeDocument/2006/relationships" xmlns:p="http://schemas.openxmlformats.org/presentationml/2006/main">
  <p:tag name="NUM" val="4"/>
</p:tagLst>
</file>

<file path=ppt/tags/tag204.xml><?xml version="1.0" encoding="utf-8"?>
<p:tagLst xmlns:a="http://schemas.openxmlformats.org/drawingml/2006/main" xmlns:r="http://schemas.openxmlformats.org/officeDocument/2006/relationships" xmlns:p="http://schemas.openxmlformats.org/presentationml/2006/main">
  <p:tag name="SLIDEGUID" val="2F6C926CBBD342A0B5EEC3EAE4D122FF"/>
  <p:tag name="SLIDEID" val="2F6C926CBBD342A0B5EEC3EAE4D122FF"/>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QUESTIONALIAS" val="Please make your selection..."/>
  <p:tag name="DELIMITERS" val="3.1"/>
  <p:tag name="VALUEFORMAT" val="0%"/>
  <p:tag name="ANSWERSALIAS" val="Oui|smicln|Oui, s’il a obtenu un certificat éthique du Bureau de la recherche|smicln|Oui, s’il a obtenu un certificat éthique du Comité d’éthique|smicln|Oui, s’il a obtenu un déblocage partiel de fonds du Comité d’éthique|smicln|3 et 4"/>
  <p:tag name="TOTALRESPONSES" val="2"/>
  <p:tag name="RESPONSECOUNT" val="2"/>
  <p:tag name="SLICED" val="False"/>
  <p:tag name="RESPONSES" val="2;2;"/>
  <p:tag name="CHARTSTRINGSTD" val="0 2 0 0 0"/>
  <p:tag name="CHARTSTRINGREV" val="0 0 0 2 0"/>
  <p:tag name="CHARTSTRINGSTDPER" val="0 1 0 0 0"/>
  <p:tag name="CHARTSTRINGREVPER" val="0 0 0 1 0"/>
  <p:tag name="RESPONSESGATHERED" val="False"/>
  <p:tag name="ANONYMOUSTEMP" val="False"/>
  <p:tag name="VALUES" val="Incorrect|smicln|Incorrect|smicln|Incorrect|smicln|Incorrect|smicln|Correct"/>
</p:tagLst>
</file>

<file path=ppt/tags/tag205.xml><?xml version="1.0" encoding="utf-8"?>
<p:tagLst xmlns:a="http://schemas.openxmlformats.org/drawingml/2006/main" xmlns:r="http://schemas.openxmlformats.org/officeDocument/2006/relationships" xmlns:p="http://schemas.openxmlformats.org/presentationml/2006/main">
  <p:tag name="NUM" val="1"/>
</p:tagLst>
</file>

<file path=ppt/tags/tag206.xml><?xml version="1.0" encoding="utf-8"?>
<p:tagLst xmlns:a="http://schemas.openxmlformats.org/drawingml/2006/main" xmlns:r="http://schemas.openxmlformats.org/officeDocument/2006/relationships" xmlns:p="http://schemas.openxmlformats.org/presentationml/2006/main">
  <p:tag name="NUM" val="2"/>
</p:tagLst>
</file>

<file path=ppt/tags/tag207.xml><?xml version="1.0" encoding="utf-8"?>
<p:tagLst xmlns:a="http://schemas.openxmlformats.org/drawingml/2006/main" xmlns:r="http://schemas.openxmlformats.org/officeDocument/2006/relationships" xmlns:p="http://schemas.openxmlformats.org/presentationml/2006/main">
  <p:tag name="RCTYPE" val="Style_FlagPole"/>
  <p:tag name="STYLE" val="0"/>
  <p:tag name="NUM" val="6"/>
</p:tagLst>
</file>

<file path=ppt/tags/tag208.xml><?xml version="1.0" encoding="utf-8"?>
<p:tagLst xmlns:a="http://schemas.openxmlformats.org/drawingml/2006/main" xmlns:r="http://schemas.openxmlformats.org/officeDocument/2006/relationships" xmlns:p="http://schemas.openxmlformats.org/presentationml/2006/main">
  <p:tag name="NUM" val="7"/>
</p:tagLst>
</file>

<file path=ppt/tags/tag209.xml><?xml version="1.0" encoding="utf-8"?>
<p:tagLst xmlns:a="http://schemas.openxmlformats.org/drawingml/2006/main" xmlns:r="http://schemas.openxmlformats.org/officeDocument/2006/relationships" xmlns:p="http://schemas.openxmlformats.org/presentationml/2006/main">
  <p:tag name="CORSHAPE" val="True"/>
  <p:tag name="SHAPETYPE" val="1"/>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10.xml><?xml version="1.0" encoding="utf-8"?>
<p:tagLst xmlns:a="http://schemas.openxmlformats.org/drawingml/2006/main" xmlns:r="http://schemas.openxmlformats.org/officeDocument/2006/relationships" xmlns:p="http://schemas.openxmlformats.org/presentationml/2006/main">
  <p:tag name="NUM" val="3"/>
  <p:tag name="ANSWERBULLETS" val="3"/>
  <p:tag name="TEXTLENGTH" val="207"/>
  <p:tag name="FONTSIZE" val="16"/>
  <p:tag name="BULLETTYPE" val="ppBulletArabicPeriod"/>
  <p:tag name="ANSWERTEXT" val="Oui&#10;Oui, s’il a obtenu un certificat éthique du Bureau de la recherche&#10;Oui, s’il a obtenu un certificat éthique du Comité d’éthique&#10;Oui, s’il a obtenu un déblocage partiel de fonds du Comité d’éthique&#10;3 et 4"/>
  <p:tag name="OLDNUMANSWERS" val="5"/>
</p:tagLst>
</file>

<file path=ppt/tags/tag211.xml><?xml version="1.0" encoding="utf-8"?>
<p:tagLst xmlns:a="http://schemas.openxmlformats.org/drawingml/2006/main" xmlns:r="http://schemas.openxmlformats.org/officeDocument/2006/relationships" xmlns:p="http://schemas.openxmlformats.org/presentationml/2006/main">
  <p:tag name="SLIDEGUID" val="D03DB1D3247E41D5A07CFB2ED6EA1709"/>
  <p:tag name="SLIDEID" val="D03DB1D3247E41D5A07CFB2ED6EA1709"/>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QUESTIONALIAS" val="Do you agree?"/>
  <p:tag name="DELIMITERS" val="3.1"/>
  <p:tag name="VALUEFORMAT" val="0%"/>
  <p:tag name="ANSWERSALIAS" val="Oui|smicln|Non"/>
  <p:tag name="TOTALRESPONSES" val="2"/>
  <p:tag name="RESPONSECOUNT" val="2"/>
  <p:tag name="SLICED" val="False"/>
  <p:tag name="RESPONSES" val="1;1;"/>
  <p:tag name="CHARTSTRINGSTD" val="2 0"/>
  <p:tag name="CHARTSTRINGREV" val="0 2"/>
  <p:tag name="CHARTSTRINGSTDPER" val="1 0"/>
  <p:tag name="CHARTSTRINGREVPER" val="0 1"/>
  <p:tag name="RESPONSESGATHERED" val="False"/>
  <p:tag name="ANONYMOUSTEMP" val="False"/>
  <p:tag name="VALUES" val="Incorrect|smicln|Correct"/>
</p:tagLst>
</file>

<file path=ppt/tags/tag212.xml><?xml version="1.0" encoding="utf-8"?>
<p:tagLst xmlns:a="http://schemas.openxmlformats.org/drawingml/2006/main" xmlns:r="http://schemas.openxmlformats.org/officeDocument/2006/relationships" xmlns:p="http://schemas.openxmlformats.org/presentationml/2006/main">
  <p:tag name="NUM" val="2"/>
</p:tagLst>
</file>

<file path=ppt/tags/tag213.xml><?xml version="1.0" encoding="utf-8"?>
<p:tagLst xmlns:a="http://schemas.openxmlformats.org/drawingml/2006/main" xmlns:r="http://schemas.openxmlformats.org/officeDocument/2006/relationships" xmlns:p="http://schemas.openxmlformats.org/presentationml/2006/main">
  <p:tag name="NUM" val="3"/>
</p:tagLst>
</file>

<file path=ppt/tags/tag214.xml><?xml version="1.0" encoding="utf-8"?>
<p:tagLst xmlns:a="http://schemas.openxmlformats.org/drawingml/2006/main" xmlns:r="http://schemas.openxmlformats.org/officeDocument/2006/relationships" xmlns:p="http://schemas.openxmlformats.org/presentationml/2006/main">
  <p:tag name="ANSWERBULLETS" val="3"/>
  <p:tag name="NUM" val="4"/>
  <p:tag name="TEXTLENGTH" val="7"/>
  <p:tag name="FONTSIZE" val="32"/>
  <p:tag name="BULLETTYPE" val="ppBulletArabicPeriod"/>
  <p:tag name="ANSWERTEXT" val="Oui&#10;Non"/>
  <p:tag name="OLDNUMANSWERS" val="2"/>
</p:tagLst>
</file>

<file path=ppt/tags/tag215.xml><?xml version="1.0" encoding="utf-8"?>
<p:tagLst xmlns:a="http://schemas.openxmlformats.org/drawingml/2006/main" xmlns:r="http://schemas.openxmlformats.org/officeDocument/2006/relationships" xmlns:p="http://schemas.openxmlformats.org/presentationml/2006/main">
  <p:tag name="CORSHAPE" val="True"/>
  <p:tag name="SHAPETYPE" val="1"/>
  <p:tag name="NUM" val="5"/>
</p:tagLst>
</file>

<file path=ppt/tags/tag216.xml><?xml version="1.0" encoding="utf-8"?>
<p:tagLst xmlns:a="http://schemas.openxmlformats.org/drawingml/2006/main" xmlns:r="http://schemas.openxmlformats.org/officeDocument/2006/relationships" xmlns:p="http://schemas.openxmlformats.org/presentationml/2006/main">
  <p:tag name="RCTYPE" val="Style_FlagPole"/>
  <p:tag name="STYLE" val="0"/>
  <p:tag name="NUM" val="6"/>
</p:tagLst>
</file>

<file path=ppt/tags/tag217.xml><?xml version="1.0" encoding="utf-8"?>
<p:tagLst xmlns:a="http://schemas.openxmlformats.org/drawingml/2006/main" xmlns:r="http://schemas.openxmlformats.org/officeDocument/2006/relationships" xmlns:p="http://schemas.openxmlformats.org/presentationml/2006/main">
  <p:tag name="NUM" val="7"/>
</p:tagLst>
</file>

<file path=ppt/tags/tag218.xml><?xml version="1.0" encoding="utf-8"?>
<p:tagLst xmlns:a="http://schemas.openxmlformats.org/drawingml/2006/main" xmlns:r="http://schemas.openxmlformats.org/officeDocument/2006/relationships" xmlns:p="http://schemas.openxmlformats.org/presentationml/2006/main">
  <p:tag name="NUM" val="1"/>
</p:tagLst>
</file>

<file path=ppt/tags/tag219.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20.xml><?xml version="1.0" encoding="utf-8"?>
<p:tagLst xmlns:a="http://schemas.openxmlformats.org/drawingml/2006/main" xmlns:r="http://schemas.openxmlformats.org/officeDocument/2006/relationships" xmlns:p="http://schemas.openxmlformats.org/presentationml/2006/main">
  <p:tag name="NUM" val="3"/>
</p:tagLst>
</file>

<file path=ppt/tags/tag221.xml><?xml version="1.0" encoding="utf-8"?>
<p:tagLst xmlns:a="http://schemas.openxmlformats.org/drawingml/2006/main" xmlns:r="http://schemas.openxmlformats.org/officeDocument/2006/relationships" xmlns:p="http://schemas.openxmlformats.org/presentationml/2006/main">
  <p:tag name="NUM" val="1"/>
</p:tagLst>
</file>

<file path=ppt/tags/tag222.xml><?xml version="1.0" encoding="utf-8"?>
<p:tagLst xmlns:a="http://schemas.openxmlformats.org/drawingml/2006/main" xmlns:r="http://schemas.openxmlformats.org/officeDocument/2006/relationships" xmlns:p="http://schemas.openxmlformats.org/presentationml/2006/main">
  <p:tag name="NUM" val="2"/>
</p:tagLst>
</file>

<file path=ppt/tags/tag223.xml><?xml version="1.0" encoding="utf-8"?>
<p:tagLst xmlns:a="http://schemas.openxmlformats.org/drawingml/2006/main" xmlns:r="http://schemas.openxmlformats.org/officeDocument/2006/relationships" xmlns:p="http://schemas.openxmlformats.org/presentationml/2006/main">
  <p:tag name="NUM" val="3"/>
</p:tagLst>
</file>

<file path=ppt/tags/tag224.xml><?xml version="1.0" encoding="utf-8"?>
<p:tagLst xmlns:a="http://schemas.openxmlformats.org/drawingml/2006/main" xmlns:r="http://schemas.openxmlformats.org/officeDocument/2006/relationships" xmlns:p="http://schemas.openxmlformats.org/presentationml/2006/main">
  <p:tag name="NUM" val="1"/>
</p:tagLst>
</file>

<file path=ppt/tags/tag225.xml><?xml version="1.0" encoding="utf-8"?>
<p:tagLst xmlns:a="http://schemas.openxmlformats.org/drawingml/2006/main" xmlns:r="http://schemas.openxmlformats.org/officeDocument/2006/relationships" xmlns:p="http://schemas.openxmlformats.org/presentationml/2006/main">
  <p:tag name="NUM" val="2"/>
</p:tagLst>
</file>

<file path=ppt/tags/tag226.xml><?xml version="1.0" encoding="utf-8"?>
<p:tagLst xmlns:a="http://schemas.openxmlformats.org/drawingml/2006/main" xmlns:r="http://schemas.openxmlformats.org/officeDocument/2006/relationships" xmlns:p="http://schemas.openxmlformats.org/presentationml/2006/main">
  <p:tag name="NUM" val="3"/>
</p:tagLst>
</file>

<file path=ppt/tags/tag227.xml><?xml version="1.0" encoding="utf-8"?>
<p:tagLst xmlns:a="http://schemas.openxmlformats.org/drawingml/2006/main" xmlns:r="http://schemas.openxmlformats.org/officeDocument/2006/relationships" xmlns:p="http://schemas.openxmlformats.org/presentationml/2006/main">
  <p:tag name="NUM" val="1"/>
</p:tagLst>
</file>

<file path=ppt/tags/tag228.xml><?xml version="1.0" encoding="utf-8"?>
<p:tagLst xmlns:a="http://schemas.openxmlformats.org/drawingml/2006/main" xmlns:r="http://schemas.openxmlformats.org/officeDocument/2006/relationships" xmlns:p="http://schemas.openxmlformats.org/presentationml/2006/main">
  <p:tag name="NUM" val="2"/>
</p:tagLst>
</file>

<file path=ppt/tags/tag229.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30.xml><?xml version="1.0" encoding="utf-8"?>
<p:tagLst xmlns:a="http://schemas.openxmlformats.org/drawingml/2006/main" xmlns:r="http://schemas.openxmlformats.org/officeDocument/2006/relationships" xmlns:p="http://schemas.openxmlformats.org/presentationml/2006/main">
  <p:tag name="NUM" val="1"/>
</p:tagLst>
</file>

<file path=ppt/tags/tag231.xml><?xml version="1.0" encoding="utf-8"?>
<p:tagLst xmlns:a="http://schemas.openxmlformats.org/drawingml/2006/main" xmlns:r="http://schemas.openxmlformats.org/officeDocument/2006/relationships" xmlns:p="http://schemas.openxmlformats.org/presentationml/2006/main">
  <p:tag name="NUM" val="2"/>
</p:tagLst>
</file>

<file path=ppt/tags/tag232.xml><?xml version="1.0" encoding="utf-8"?>
<p:tagLst xmlns:a="http://schemas.openxmlformats.org/drawingml/2006/main" xmlns:r="http://schemas.openxmlformats.org/officeDocument/2006/relationships" xmlns:p="http://schemas.openxmlformats.org/presentationml/2006/main">
  <p:tag name="NUM" val="3"/>
</p:tagLst>
</file>

<file path=ppt/tags/tag233.xml><?xml version="1.0" encoding="utf-8"?>
<p:tagLst xmlns:a="http://schemas.openxmlformats.org/drawingml/2006/main" xmlns:r="http://schemas.openxmlformats.org/officeDocument/2006/relationships" xmlns:p="http://schemas.openxmlformats.org/presentationml/2006/main">
  <p:tag name="NUM" val="1"/>
</p:tagLst>
</file>

<file path=ppt/tags/tag234.xml><?xml version="1.0" encoding="utf-8"?>
<p:tagLst xmlns:a="http://schemas.openxmlformats.org/drawingml/2006/main" xmlns:r="http://schemas.openxmlformats.org/officeDocument/2006/relationships" xmlns:p="http://schemas.openxmlformats.org/presentationml/2006/main">
  <p:tag name="NUM" val="2"/>
</p:tagLst>
</file>

<file path=ppt/tags/tag235.xml><?xml version="1.0" encoding="utf-8"?>
<p:tagLst xmlns:a="http://schemas.openxmlformats.org/drawingml/2006/main" xmlns:r="http://schemas.openxmlformats.org/officeDocument/2006/relationships" xmlns:p="http://schemas.openxmlformats.org/presentationml/2006/main">
  <p:tag name="NUM" val="3"/>
</p:tagLst>
</file>

<file path=ppt/tags/tag236.xml><?xml version="1.0" encoding="utf-8"?>
<p:tagLst xmlns:a="http://schemas.openxmlformats.org/drawingml/2006/main" xmlns:r="http://schemas.openxmlformats.org/officeDocument/2006/relationships" xmlns:p="http://schemas.openxmlformats.org/presentationml/2006/main">
  <p:tag name="SLIDEGUID" val="F7C410E50D164D078F3BE5F092C5F5FF"/>
  <p:tag name="SLIDEID" val="F7C410E50D164D078F3BE5F092C5F5FF"/>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QUESTIONALIAS" val="Please make your selection..."/>
  <p:tag name="DELIMITERS" val="3.1"/>
  <p:tag name="VALUEFORMAT" val="0%"/>
  <p:tag name="ANSWERSALIAS" val="La date de fin du projet de recherche qui transfère les fonds|smicln|La date de la fin de période couverte par l’entente de transfert|smicln|Jamais, elle doit être officiellement annulée"/>
  <p:tag name="TOTALRESPONSES" val="2"/>
  <p:tag name="RESPONSECOUNT" val="2"/>
  <p:tag name="SLICED" val="False"/>
  <p:tag name="RESPONSES" val="2;2;"/>
  <p:tag name="CHARTSTRINGSTD" val="0 2 0"/>
  <p:tag name="CHARTSTRINGREV" val="0 2 0"/>
  <p:tag name="CHARTSTRINGSTDPER" val="0 1 0"/>
  <p:tag name="CHARTSTRINGREVPER" val="0 1 0"/>
  <p:tag name="RESPONSESGATHERED" val="False"/>
  <p:tag name="ANONYMOUSTEMP" val="False"/>
  <p:tag name="VALUES" val="Incorrect|smicln|Incorrect|smicln|Correct"/>
</p:tagLst>
</file>

<file path=ppt/tags/tag237.xml><?xml version="1.0" encoding="utf-8"?>
<p:tagLst xmlns:a="http://schemas.openxmlformats.org/drawingml/2006/main" xmlns:r="http://schemas.openxmlformats.org/officeDocument/2006/relationships" xmlns:p="http://schemas.openxmlformats.org/presentationml/2006/main">
  <p:tag name="RCTYPE" val="Style_FlagPole"/>
  <p:tag name="STYLE" val="0"/>
  <p:tag name="NUM" val="3"/>
</p:tagLst>
</file>

<file path=ppt/tags/tag238.xml><?xml version="1.0" encoding="utf-8"?>
<p:tagLst xmlns:a="http://schemas.openxmlformats.org/drawingml/2006/main" xmlns:r="http://schemas.openxmlformats.org/officeDocument/2006/relationships" xmlns:p="http://schemas.openxmlformats.org/presentationml/2006/main">
  <p:tag name="NUM" val="4"/>
</p:tagLst>
</file>

<file path=ppt/tags/tag239.xml><?xml version="1.0" encoding="utf-8"?>
<p:tagLst xmlns:a="http://schemas.openxmlformats.org/drawingml/2006/main" xmlns:r="http://schemas.openxmlformats.org/officeDocument/2006/relationships" xmlns:p="http://schemas.openxmlformats.org/presentationml/2006/main">
  <p:tag name="NUM" val="7"/>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40.xml><?xml version="1.0" encoding="utf-8"?>
<p:tagLst xmlns:a="http://schemas.openxmlformats.org/drawingml/2006/main" xmlns:r="http://schemas.openxmlformats.org/officeDocument/2006/relationships" xmlns:p="http://schemas.openxmlformats.org/presentationml/2006/main">
  <p:tag name="NUM" val="2"/>
</p:tagLst>
</file>

<file path=ppt/tags/tag241.xml><?xml version="1.0" encoding="utf-8"?>
<p:tagLst xmlns:a="http://schemas.openxmlformats.org/drawingml/2006/main" xmlns:r="http://schemas.openxmlformats.org/officeDocument/2006/relationships" xmlns:p="http://schemas.openxmlformats.org/presentationml/2006/main">
  <p:tag name="CORSHAPE" val="True"/>
  <p:tag name="SHAPETYPE" val="1"/>
</p:tagLst>
</file>

<file path=ppt/tags/tag242.xml><?xml version="1.0" encoding="utf-8"?>
<p:tagLst xmlns:a="http://schemas.openxmlformats.org/drawingml/2006/main" xmlns:r="http://schemas.openxmlformats.org/officeDocument/2006/relationships" xmlns:p="http://schemas.openxmlformats.org/presentationml/2006/main">
  <p:tag name="NUM" val="5"/>
  <p:tag name="ANSWERBULLETS" val="3"/>
  <p:tag name="TEXTLENGTH" val="172"/>
  <p:tag name="FONTSIZE" val="16"/>
  <p:tag name="BULLETTYPE" val="ppBulletArabicPeriod"/>
  <p:tag name="ANSWERTEXT" val="La date de fin du projet de recherche qui transfère les fonds&#10;La date de la fin de période couverte par l’entente de transfert&#10;Jamais, elle doit être officiellement annulée"/>
  <p:tag name="OLDNUMANSWERS" val="3"/>
</p:tagLst>
</file>

<file path=ppt/tags/tag243.xml><?xml version="1.0" encoding="utf-8"?>
<p:tagLst xmlns:a="http://schemas.openxmlformats.org/drawingml/2006/main" xmlns:r="http://schemas.openxmlformats.org/officeDocument/2006/relationships" xmlns:p="http://schemas.openxmlformats.org/presentationml/2006/main">
  <p:tag name="SLIDEID" val="F7C410E50D164D078F3BE5F092C5F5FF"/>
  <p:tag name="SLIDETYPE" val="Q"/>
  <p:tag name="DEMOGRAPHIC" val="False"/>
  <p:tag name="TEAMASSIGN" val="False"/>
  <p:tag name="SPEEDSCORING" val="False"/>
  <p:tag name="CORRECTPOINTVALUE" val="1"/>
  <p:tag name="INCORRECTPOINTVALUE" val="0"/>
  <p:tag name="ZEROBASED" val="False"/>
  <p:tag name="NUMRESPONSES" val="1"/>
  <p:tag name="AUTOADVANCE" val="False"/>
  <p:tag name="QUESTIONALIAS" val="Please make your selection..."/>
  <p:tag name="DELIMITERS" val="3.1"/>
  <p:tag name="VALUEFORMAT" val="0%"/>
  <p:tag name="ANSWERSALIAS" val="OUI, par la signature d’une entente de transfert et la transmission d’un formulaire FIN10 à la Direction des finances|smicln|NON, les transferts sont interdits sur les fonds CRSNG|smicln|NON, les hôpitaux ne sont pas des établissements admissibles à gérer les subventions CRSNG"/>
  <p:tag name="SLIDEORDER" val="2"/>
  <p:tag name="SLIDEGUID" val="560B6D5E4CD8403B8638925A20F0EB36"/>
  <p:tag name="TOTALRESPONSES" val="2"/>
  <p:tag name="RESPONSECOUNT" val="2"/>
  <p:tag name="SLICED" val="False"/>
  <p:tag name="RESPONSES" val="1;3;"/>
  <p:tag name="CHARTSTRINGSTD" val="1 0 1"/>
  <p:tag name="CHARTSTRINGREV" val="1 0 1"/>
  <p:tag name="CHARTSTRINGSTDPER" val="0,5 0 0,5"/>
  <p:tag name="CHARTSTRINGREVPER" val="0,5 0 0,5"/>
  <p:tag name="RESPONSESGATHERED" val="False"/>
  <p:tag name="ANONYMOUSTEMP" val="False"/>
  <p:tag name="VALUES" val="Incorrect|smicln|Incorrect|smicln|Correct"/>
</p:tagLst>
</file>

<file path=ppt/tags/tag244.xml><?xml version="1.0" encoding="utf-8"?>
<p:tagLst xmlns:a="http://schemas.openxmlformats.org/drawingml/2006/main" xmlns:r="http://schemas.openxmlformats.org/officeDocument/2006/relationships" xmlns:p="http://schemas.openxmlformats.org/presentationml/2006/main">
  <p:tag name="NUM" val="2"/>
</p:tagLst>
</file>

<file path=ppt/tags/tag245.xml><?xml version="1.0" encoding="utf-8"?>
<p:tagLst xmlns:a="http://schemas.openxmlformats.org/drawingml/2006/main" xmlns:r="http://schemas.openxmlformats.org/officeDocument/2006/relationships" xmlns:p="http://schemas.openxmlformats.org/presentationml/2006/main">
  <p:tag name="RCTYPE" val="Style_FlagPole"/>
  <p:tag name="STYLE" val="0"/>
  <p:tag name="NUM" val="3"/>
</p:tagLst>
</file>

<file path=ppt/tags/tag246.xml><?xml version="1.0" encoding="utf-8"?>
<p:tagLst xmlns:a="http://schemas.openxmlformats.org/drawingml/2006/main" xmlns:r="http://schemas.openxmlformats.org/officeDocument/2006/relationships" xmlns:p="http://schemas.openxmlformats.org/presentationml/2006/main">
  <p:tag name="NUM" val="4"/>
</p:tagLst>
</file>

<file path=ppt/tags/tag247.xml><?xml version="1.0" encoding="utf-8"?>
<p:tagLst xmlns:a="http://schemas.openxmlformats.org/drawingml/2006/main" xmlns:r="http://schemas.openxmlformats.org/officeDocument/2006/relationships" xmlns:p="http://schemas.openxmlformats.org/presentationml/2006/main">
  <p:tag name="ANSWERBULLETS" val="3"/>
  <p:tag name="NUM" val="5"/>
  <p:tag name="TEXTLENGTH" val="263"/>
  <p:tag name="FONTSIZE" val="16"/>
  <p:tag name="BULLETTYPE" val="ppBulletArabicPeriod"/>
  <p:tag name="ANSWERTEXT" val="OUI, par la signature d’une entente de transfert et la transmission d’un formulaire FIN10 à la Direction des finances&#10;NON, les transferts sont interdits sur les fonds CRSNG&#10;NON, les hôpitaux ne sont pas des établissements admissibles à gérer les subventions CRSNG"/>
  <p:tag name="OLDNUMANSWERS" val="3"/>
</p:tagLst>
</file>

<file path=ppt/tags/tag248.xml><?xml version="1.0" encoding="utf-8"?>
<p:tagLst xmlns:a="http://schemas.openxmlformats.org/drawingml/2006/main" xmlns:r="http://schemas.openxmlformats.org/officeDocument/2006/relationships" xmlns:p="http://schemas.openxmlformats.org/presentationml/2006/main">
  <p:tag name="CORSHAPE" val="True"/>
  <p:tag name="SHAPETYPE" val="1"/>
  <p:tag name="NUM" val="6"/>
</p:tagLst>
</file>

<file path=ppt/tags/tag249.xml><?xml version="1.0" encoding="utf-8"?>
<p:tagLst xmlns:a="http://schemas.openxmlformats.org/drawingml/2006/main" xmlns:r="http://schemas.openxmlformats.org/officeDocument/2006/relationships" xmlns:p="http://schemas.openxmlformats.org/presentationml/2006/main">
  <p:tag name="NUM" val="7"/>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50.xml><?xml version="1.0" encoding="utf-8"?>
<p:tagLst xmlns:a="http://schemas.openxmlformats.org/drawingml/2006/main" xmlns:r="http://schemas.openxmlformats.org/officeDocument/2006/relationships" xmlns:p="http://schemas.openxmlformats.org/presentationml/2006/main">
  <p:tag name="SLIDEID" val="F7C410E50D164D078F3BE5F092C5F5FF"/>
  <p:tag name="SLIDETYPE" val="Q"/>
  <p:tag name="DEMOGRAPHIC" val="False"/>
  <p:tag name="TEAMASSIGN" val="False"/>
  <p:tag name="SPEEDSCORING" val="False"/>
  <p:tag name="CORRECTPOINTVALUE" val="1"/>
  <p:tag name="INCORRECTPOINTVALUE" val="0"/>
  <p:tag name="ZEROBASED" val="False"/>
  <p:tag name="NUMRESPONSES" val="1"/>
  <p:tag name="AUTOADVANCE" val="False"/>
  <p:tag name="QUESTIONALIAS" val="Please make your selection..."/>
  <p:tag name="DELIMITERS" val="3.1"/>
  <p:tag name="VALUEFORMAT" val="0%"/>
  <p:tag name="SLIDEORDER" val="2"/>
  <p:tag name="SLIDEGUID" val="9419243BEACA43E6A805E0CCB209811F"/>
  <p:tag name="ANSWERSALIAS" val="OUI, sur présentation de la facture détaillant les dépenses faites (salaires, avantages sociaux, etc.), l’hôpital Sainte-Justine pourra être remboursé a posteriori.|smicln|OUI, mais il faut considérer le chercheur de l’hôpital comme fournisseur de service et payer l’hôpital par honoraires professionnels."/>
  <p:tag name="TOTALRESPONSES" val="2"/>
  <p:tag name="RESPONSECOUNT" val="2"/>
  <p:tag name="SLICED" val="False"/>
  <p:tag name="RESPONSES" val="1;2;"/>
  <p:tag name="CHARTSTRINGSTD" val="1 1"/>
  <p:tag name="CHARTSTRINGREV" val="1 1"/>
  <p:tag name="CHARTSTRINGSTDPER" val="0,5 0,5"/>
  <p:tag name="CHARTSTRINGREVPER" val="0,5 0,5"/>
  <p:tag name="RESPONSESGATHERED" val="False"/>
  <p:tag name="ANONYMOUSTEMP" val="False"/>
  <p:tag name="VALUES" val="Correct|smicln|Incorrect"/>
</p:tagLst>
</file>

<file path=ppt/tags/tag251.xml><?xml version="1.0" encoding="utf-8"?>
<p:tagLst xmlns:a="http://schemas.openxmlformats.org/drawingml/2006/main" xmlns:r="http://schemas.openxmlformats.org/officeDocument/2006/relationships" xmlns:p="http://schemas.openxmlformats.org/presentationml/2006/main">
  <p:tag name="NUM" val="2"/>
</p:tagLst>
</file>

<file path=ppt/tags/tag252.xml><?xml version="1.0" encoding="utf-8"?>
<p:tagLst xmlns:a="http://schemas.openxmlformats.org/drawingml/2006/main" xmlns:r="http://schemas.openxmlformats.org/officeDocument/2006/relationships" xmlns:p="http://schemas.openxmlformats.org/presentationml/2006/main">
  <p:tag name="RCTYPE" val="Style_FlagPole"/>
  <p:tag name="STYLE" val="0"/>
  <p:tag name="NUM" val="3"/>
</p:tagLst>
</file>

<file path=ppt/tags/tag253.xml><?xml version="1.0" encoding="utf-8"?>
<p:tagLst xmlns:a="http://schemas.openxmlformats.org/drawingml/2006/main" xmlns:r="http://schemas.openxmlformats.org/officeDocument/2006/relationships" xmlns:p="http://schemas.openxmlformats.org/presentationml/2006/main">
  <p:tag name="NUM" val="4"/>
</p:tagLst>
</file>

<file path=ppt/tags/tag254.xml><?xml version="1.0" encoding="utf-8"?>
<p:tagLst xmlns:a="http://schemas.openxmlformats.org/drawingml/2006/main" xmlns:r="http://schemas.openxmlformats.org/officeDocument/2006/relationships" xmlns:p="http://schemas.openxmlformats.org/presentationml/2006/main">
  <p:tag name="ANSWERBULLETS" val="3"/>
  <p:tag name="NUM" val="5"/>
  <p:tag name="TEXTLENGTH" val="298"/>
  <p:tag name="FONTSIZE" val="16"/>
  <p:tag name="BULLETTYPE" val="ppBulletArabicPeriod"/>
  <p:tag name="ANSWERTEXT" val="OUI, sur présentation de la facture détaillant les dépenses faites (salaires, avantages sociaux, etc.), l’hôpital Sainte-Justine pourra être remboursé a posteriori.&#10;OUI, mais il faut considérer le chercheur de l’hôpital comme fournisseur de service et payer l’hôpital par honoraires professionnels."/>
  <p:tag name="OLDNUMANSWERS" val="2"/>
</p:tagLst>
</file>

<file path=ppt/tags/tag255.xml><?xml version="1.0" encoding="utf-8"?>
<p:tagLst xmlns:a="http://schemas.openxmlformats.org/drawingml/2006/main" xmlns:r="http://schemas.openxmlformats.org/officeDocument/2006/relationships" xmlns:p="http://schemas.openxmlformats.org/presentationml/2006/main">
  <p:tag name="CORSHAPE" val="True"/>
  <p:tag name="SHAPETYPE" val="1"/>
  <p:tag name="NUM" val="6"/>
</p:tagLst>
</file>

<file path=ppt/tags/tag256.xml><?xml version="1.0" encoding="utf-8"?>
<p:tagLst xmlns:a="http://schemas.openxmlformats.org/drawingml/2006/main" xmlns:r="http://schemas.openxmlformats.org/officeDocument/2006/relationships" xmlns:p="http://schemas.openxmlformats.org/presentationml/2006/main">
  <p:tag name="NUM" val="7"/>
</p:tagLst>
</file>

<file path=ppt/tags/tag257.xml><?xml version="1.0" encoding="utf-8"?>
<p:tagLst xmlns:a="http://schemas.openxmlformats.org/drawingml/2006/main" xmlns:r="http://schemas.openxmlformats.org/officeDocument/2006/relationships" xmlns:p="http://schemas.openxmlformats.org/presentationml/2006/main">
  <p:tag name="SLIDEGUID" val="AA7452393E24434681A9B25BE4CADC2C"/>
  <p:tag name="SLIDEID" val="AA7452393E24434681A9B25BE4CADC2C"/>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ANSWERSALIAS" val="Vous faites le FIN10|smicln|Vous refusez|smicln|Vous transférez la demande au BRDV"/>
  <p:tag name="TOTALRESPONSES" val="2"/>
  <p:tag name="RESPONSECOUNT" val="2"/>
  <p:tag name="SLICED" val="False"/>
  <p:tag name="RESPONSES" val="2;2;"/>
  <p:tag name="CHARTSTRINGSTD" val="0 2 0"/>
  <p:tag name="CHARTSTRINGREV" val="0 2 0"/>
  <p:tag name="CHARTSTRINGSTDPER" val="0 1 0"/>
  <p:tag name="CHARTSTRINGREVPER" val="0 1 0"/>
  <p:tag name="RESPONSESGATHERED" val="False"/>
  <p:tag name="ANONYMOUSTEMP" val="False"/>
  <p:tag name="QUESTIONALIAS" val="Question piège!   Une subvention IRSC a été accordée à l’Université McGill sur un projet où un de vos chercheurs est co-chercheur. Celui-ci reçoit un transfert de fonds de l’Université McGill de l’ordre de 50 000 $.  Le chercheur de votre département vous demande de signer un formulaire FIN10 pour transférer une partie des fonds à l’UQAM. Que faites-vous?"/>
  <p:tag name="VALUES" val="Incorrect|smicln|Correct|smicln|Incorrect"/>
</p:tagLst>
</file>

<file path=ppt/tags/tag258.xml><?xml version="1.0" encoding="utf-8"?>
<p:tagLst xmlns:a="http://schemas.openxmlformats.org/drawingml/2006/main" xmlns:r="http://schemas.openxmlformats.org/officeDocument/2006/relationships" xmlns:p="http://schemas.openxmlformats.org/presentationml/2006/main">
  <p:tag name="ANSWERBULLETS" val="3"/>
  <p:tag name="TEXTLENGTH" val="68"/>
  <p:tag name="FONTSIZE" val="18"/>
  <p:tag name="BULLETTYPE" val="ppBulletArabicPeriod"/>
  <p:tag name="ANSWERTEXT" val="Vous faites le FIN10&#10;Vous refusez&#10;Vous transférez la demande au BRDV"/>
  <p:tag name="OLDNUMANSWERS" val="3"/>
</p:tagLst>
</file>

<file path=ppt/tags/tag259.xml><?xml version="1.0" encoding="utf-8"?>
<p:tagLst xmlns:a="http://schemas.openxmlformats.org/drawingml/2006/main" xmlns:r="http://schemas.openxmlformats.org/officeDocument/2006/relationships" xmlns:p="http://schemas.openxmlformats.org/presentationml/2006/main">
  <p:tag name="CORSHAPE" val="True"/>
  <p:tag name="SHAPETYPE" val="1"/>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60.xml><?xml version="1.0" encoding="utf-8"?>
<p:tagLst xmlns:a="http://schemas.openxmlformats.org/drawingml/2006/main" xmlns:r="http://schemas.openxmlformats.org/officeDocument/2006/relationships" xmlns:p="http://schemas.openxmlformats.org/presentationml/2006/main">
  <p:tag name="RCTYPE" val="Style_FlagPole"/>
  <p:tag name="STYLE" val="0"/>
  <p:tag name="NUM" val="3"/>
</p:tagLst>
</file>

<file path=ppt/tags/tag261.xml><?xml version="1.0" encoding="utf-8"?>
<p:tagLst xmlns:a="http://schemas.openxmlformats.org/drawingml/2006/main" xmlns:r="http://schemas.openxmlformats.org/officeDocument/2006/relationships" xmlns:p="http://schemas.openxmlformats.org/presentationml/2006/main">
  <p:tag name="SLIDEID" val="AA7452393E24434681A9B25BE4CADC2C"/>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SLIDEORDER" val="2"/>
  <p:tag name="SLIDEGUID" val="E6F827ED5075457A881EF519DDC9DFCC"/>
  <p:tag name="ANSWERSALIAS" val="Une fois l’approbation reçue du BRDV, vous remplissez un formulaire FIN10 en utilisant un compte de la série 871%|smicln|Vous refusez|smicln|Comme il s’agit d’un fond de recherche en santé, une fois l’approbation reçue du BRDV, vous remplissez un formulaire FIN10 en utilisant un compte autre que ceux de la série 871%"/>
  <p:tag name="QUESTIONALIAS" val="Question piège!  Un de vos chercheurs a obtenu une subvention FRQS de 120 000 $. Un co-chercheur de l’université d’Ottawa participe à la recherche. Le chercheur de votre département vous demande de signer un formulaire FIN10 pour transférer une partie des fonds à l’université d’Ottawa. Que faites-vous?"/>
  <p:tag name="TOTALRESPONSES" val="2"/>
  <p:tag name="RESPONSECOUNT" val="2"/>
  <p:tag name="SLICED" val="False"/>
  <p:tag name="RESPONSES" val="1;3;"/>
  <p:tag name="CHARTSTRINGSTD" val="1 0 1"/>
  <p:tag name="CHARTSTRINGREV" val="1 0 1"/>
  <p:tag name="CHARTSTRINGSTDPER" val="0,5 0 0,5"/>
  <p:tag name="CHARTSTRINGREVPER" val="0,5 0 0,5"/>
  <p:tag name="RESPONSESGATHERED" val="False"/>
  <p:tag name="ANONYMOUSTEMP" val="False"/>
  <p:tag name="VALUES" val="Incorrect|smicln|Correct|smicln|Incorrect"/>
</p:tagLst>
</file>

<file path=ppt/tags/tag262.xml><?xml version="1.0" encoding="utf-8"?>
<p:tagLst xmlns:a="http://schemas.openxmlformats.org/drawingml/2006/main" xmlns:r="http://schemas.openxmlformats.org/officeDocument/2006/relationships" xmlns:p="http://schemas.openxmlformats.org/presentationml/2006/main">
  <p:tag name="CORSHAPE" val="True"/>
  <p:tag name="SHAPETYPE" val="1"/>
</p:tagLst>
</file>

<file path=ppt/tags/tag263.xml><?xml version="1.0" encoding="utf-8"?>
<p:tagLst xmlns:a="http://schemas.openxmlformats.org/drawingml/2006/main" xmlns:r="http://schemas.openxmlformats.org/officeDocument/2006/relationships" xmlns:p="http://schemas.openxmlformats.org/presentationml/2006/main">
  <p:tag name="ANSWERBULLETS" val="3"/>
  <p:tag name="TEXTLENGTH" val="304"/>
  <p:tag name="FONTSIZE" val="16"/>
  <p:tag name="BULLETTYPE" val="ppBulletArabicPeriod"/>
  <p:tag name="ANSWERTEXT" val="Une fois l’approbation reçue du BRDV, vous remplissez un formulaire FIN10 en utilisant un compte de la série 871%&#10;Vous refusez&#10;Comme il s’agit d’un fond de recherche en santé, une fois l’approbation reçue du BRDV, vous remplissez un formulaire FIN10 en utilisant un compte autre que ceux de la série 871%"/>
  <p:tag name="OLDNUMANSWERS" val="3"/>
</p:tagLst>
</file>

<file path=ppt/tags/tag264.xml><?xml version="1.0" encoding="utf-8"?>
<p:tagLst xmlns:a="http://schemas.openxmlformats.org/drawingml/2006/main" xmlns:r="http://schemas.openxmlformats.org/officeDocument/2006/relationships" xmlns:p="http://schemas.openxmlformats.org/presentationml/2006/main">
  <p:tag name="RCTYPE" val="Style_FlagPole"/>
  <p:tag name="STYLE" val="0"/>
  <p:tag name="NUM" val="5"/>
</p:tagLst>
</file>

<file path=ppt/tags/tag265.xml><?xml version="1.0" encoding="utf-8"?>
<p:tagLst xmlns:a="http://schemas.openxmlformats.org/drawingml/2006/main" xmlns:r="http://schemas.openxmlformats.org/officeDocument/2006/relationships" xmlns:p="http://schemas.openxmlformats.org/presentationml/2006/main">
  <p:tag name="SLIDEGUID" val="81FA94CAF2954C6CA781909DD382C450"/>
  <p:tag name="SLIDEID" val="81FA94CAF2954C6CA781909DD382C450"/>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QUESTIONALIAS" val="Do you agree?"/>
  <p:tag name="DELIMITERS" val="3.1"/>
  <p:tag name="VALUEFORMAT" val="0%"/>
  <p:tag name="ANSWERSALIAS" val="Oui|smicln|Non"/>
  <p:tag name="TOTALRESPONSES" val="2"/>
  <p:tag name="RESPONSECOUNT" val="2"/>
  <p:tag name="SLICED" val="False"/>
  <p:tag name="RESPONSES" val="2;1;"/>
  <p:tag name="CHARTSTRINGSTD" val="1 1"/>
  <p:tag name="CHARTSTRINGREV" val="1 1"/>
  <p:tag name="CHARTSTRINGSTDPER" val="0,5 0,5"/>
  <p:tag name="CHARTSTRINGREVPER" val="0,5 0,5"/>
  <p:tag name="RESPONSESGATHERED" val="False"/>
  <p:tag name="ANONYMOUSTEMP" val="False"/>
  <p:tag name="VALUES" val="No Value|smicln|No Value"/>
</p:tagLst>
</file>

<file path=ppt/tags/tag266.xml><?xml version="1.0" encoding="utf-8"?>
<p:tagLst xmlns:a="http://schemas.openxmlformats.org/drawingml/2006/main" xmlns:r="http://schemas.openxmlformats.org/officeDocument/2006/relationships" xmlns:p="http://schemas.openxmlformats.org/presentationml/2006/main">
  <p:tag name="NUM" val="2"/>
</p:tagLst>
</file>

<file path=ppt/tags/tag267.xml><?xml version="1.0" encoding="utf-8"?>
<p:tagLst xmlns:a="http://schemas.openxmlformats.org/drawingml/2006/main" xmlns:r="http://schemas.openxmlformats.org/officeDocument/2006/relationships" xmlns:p="http://schemas.openxmlformats.org/presentationml/2006/main">
  <p:tag name="ANSWERBULLETS" val="3"/>
  <p:tag name="NUM" val="3"/>
  <p:tag name="TEXTLENGTH" val="7"/>
  <p:tag name="FONTSIZE" val="24"/>
  <p:tag name="BULLETTYPE" val="ppBulletArabicPeriod"/>
  <p:tag name="ANSWERTEXT" val="Oui&#10;Non"/>
  <p:tag name="OLDNUMANSWERS" val="2"/>
</p:tagLst>
</file>

<file path=ppt/tags/tag268.xml><?xml version="1.0" encoding="utf-8"?>
<p:tagLst xmlns:a="http://schemas.openxmlformats.org/drawingml/2006/main" xmlns:r="http://schemas.openxmlformats.org/officeDocument/2006/relationships" xmlns:p="http://schemas.openxmlformats.org/presentationml/2006/main">
  <p:tag name="NUM" val="4"/>
</p:tagLst>
</file>

<file path=ppt/tags/tag269.xml><?xml version="1.0" encoding="utf-8"?>
<p:tagLst xmlns:a="http://schemas.openxmlformats.org/drawingml/2006/main" xmlns:r="http://schemas.openxmlformats.org/officeDocument/2006/relationships" xmlns:p="http://schemas.openxmlformats.org/presentationml/2006/main">
  <p:tag name="RCTYPE" val="Style_FlagPole"/>
  <p:tag name="STYLE" val="0"/>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70.xml><?xml version="1.0" encoding="utf-8"?>
<p:tagLst xmlns:a="http://schemas.openxmlformats.org/drawingml/2006/main" xmlns:r="http://schemas.openxmlformats.org/officeDocument/2006/relationships" xmlns:p="http://schemas.openxmlformats.org/presentationml/2006/main">
  <p:tag name="CORSHAPE" val="True"/>
  <p:tag name="SHAPETYPE" val="1"/>
  <p:tag name="NUM" val="6"/>
</p:tagLst>
</file>

<file path=ppt/tags/tag271.xml><?xml version="1.0" encoding="utf-8"?>
<p:tagLst xmlns:a="http://schemas.openxmlformats.org/drawingml/2006/main" xmlns:r="http://schemas.openxmlformats.org/officeDocument/2006/relationships" xmlns:p="http://schemas.openxmlformats.org/presentationml/2006/main">
  <p:tag name="NUM" val="7"/>
</p:tagLst>
</file>

<file path=ppt/tags/tag272.xml><?xml version="1.0" encoding="utf-8"?>
<p:tagLst xmlns:a="http://schemas.openxmlformats.org/drawingml/2006/main" xmlns:r="http://schemas.openxmlformats.org/officeDocument/2006/relationships" xmlns:p="http://schemas.openxmlformats.org/presentationml/2006/main">
  <p:tag name="NUM" val="1"/>
</p:tagLst>
</file>

<file path=ppt/tags/tag273.xml><?xml version="1.0" encoding="utf-8"?>
<p:tagLst xmlns:a="http://schemas.openxmlformats.org/drawingml/2006/main" xmlns:r="http://schemas.openxmlformats.org/officeDocument/2006/relationships" xmlns:p="http://schemas.openxmlformats.org/presentationml/2006/main">
  <p:tag name="NUM" val="2"/>
</p:tagLst>
</file>

<file path=ppt/tags/tag274.xml><?xml version="1.0" encoding="utf-8"?>
<p:tagLst xmlns:a="http://schemas.openxmlformats.org/drawingml/2006/main" xmlns:r="http://schemas.openxmlformats.org/officeDocument/2006/relationships" xmlns:p="http://schemas.openxmlformats.org/presentationml/2006/main">
  <p:tag name="NUM" val="3"/>
</p:tagLst>
</file>

<file path=ppt/tags/tag275.xml><?xml version="1.0" encoding="utf-8"?>
<p:tagLst xmlns:a="http://schemas.openxmlformats.org/drawingml/2006/main" xmlns:r="http://schemas.openxmlformats.org/officeDocument/2006/relationships" xmlns:p="http://schemas.openxmlformats.org/presentationml/2006/main">
  <p:tag name="NUM" val="4"/>
</p:tagLst>
</file>

<file path=ppt/tags/tag276.xml><?xml version="1.0" encoding="utf-8"?>
<p:tagLst xmlns:a="http://schemas.openxmlformats.org/drawingml/2006/main" xmlns:r="http://schemas.openxmlformats.org/officeDocument/2006/relationships" xmlns:p="http://schemas.openxmlformats.org/presentationml/2006/main">
  <p:tag name="NOPREFERENCE" val="False"/>
</p:tagLst>
</file>

<file path=ppt/tags/tag277.xml><?xml version="1.0" encoding="utf-8"?>
<p:tagLst xmlns:a="http://schemas.openxmlformats.org/drawingml/2006/main" xmlns:r="http://schemas.openxmlformats.org/officeDocument/2006/relationships" xmlns:p="http://schemas.openxmlformats.org/presentationml/2006/main">
  <p:tag name="NUM" val="1"/>
</p:tagLst>
</file>

<file path=ppt/tags/tag278.xml><?xml version="1.0" encoding="utf-8"?>
<p:tagLst xmlns:a="http://schemas.openxmlformats.org/drawingml/2006/main" xmlns:r="http://schemas.openxmlformats.org/officeDocument/2006/relationships" xmlns:p="http://schemas.openxmlformats.org/presentationml/2006/main">
  <p:tag name="NUM" val="2"/>
</p:tagLst>
</file>

<file path=ppt/tags/tag279.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80.xml><?xml version="1.0" encoding="utf-8"?>
<p:tagLst xmlns:a="http://schemas.openxmlformats.org/drawingml/2006/main" xmlns:r="http://schemas.openxmlformats.org/officeDocument/2006/relationships" xmlns:p="http://schemas.openxmlformats.org/presentationml/2006/main">
  <p:tag name="NUM" val="4"/>
</p:tagLst>
</file>

<file path=ppt/tags/tag281.xml><?xml version="1.0" encoding="utf-8"?>
<p:tagLst xmlns:a="http://schemas.openxmlformats.org/drawingml/2006/main" xmlns:r="http://schemas.openxmlformats.org/officeDocument/2006/relationships" xmlns:p="http://schemas.openxmlformats.org/presentationml/2006/main">
  <p:tag name="NUM" val="5"/>
</p:tagLst>
</file>

<file path=ppt/tags/tag282.xml><?xml version="1.0" encoding="utf-8"?>
<p:tagLst xmlns:a="http://schemas.openxmlformats.org/drawingml/2006/main" xmlns:r="http://schemas.openxmlformats.org/officeDocument/2006/relationships" xmlns:p="http://schemas.openxmlformats.org/presentationml/2006/main">
  <p:tag name="NUM" val="6"/>
</p:tagLst>
</file>

<file path=ppt/tags/tag283.xml><?xml version="1.0" encoding="utf-8"?>
<p:tagLst xmlns:a="http://schemas.openxmlformats.org/drawingml/2006/main" xmlns:r="http://schemas.openxmlformats.org/officeDocument/2006/relationships" xmlns:p="http://schemas.openxmlformats.org/presentationml/2006/main">
  <p:tag name="NUM" val="7"/>
</p:tagLst>
</file>

<file path=ppt/tags/tag284.xml><?xml version="1.0" encoding="utf-8"?>
<p:tagLst xmlns:a="http://schemas.openxmlformats.org/drawingml/2006/main" xmlns:r="http://schemas.openxmlformats.org/officeDocument/2006/relationships" xmlns:p="http://schemas.openxmlformats.org/presentationml/2006/main">
  <p:tag name="NUM" val="8"/>
</p:tagLst>
</file>

<file path=ppt/tags/tag285.xml><?xml version="1.0" encoding="utf-8"?>
<p:tagLst xmlns:a="http://schemas.openxmlformats.org/drawingml/2006/main" xmlns:r="http://schemas.openxmlformats.org/officeDocument/2006/relationships" xmlns:p="http://schemas.openxmlformats.org/presentationml/2006/main">
  <p:tag name="NUM" val="9"/>
</p:tagLst>
</file>

<file path=ppt/tags/tag286.xml><?xml version="1.0" encoding="utf-8"?>
<p:tagLst xmlns:a="http://schemas.openxmlformats.org/drawingml/2006/main" xmlns:r="http://schemas.openxmlformats.org/officeDocument/2006/relationships" xmlns:p="http://schemas.openxmlformats.org/presentationml/2006/main">
  <p:tag name="NUM" val="10"/>
</p:tagLst>
</file>

<file path=ppt/tags/tag287.xml><?xml version="1.0" encoding="utf-8"?>
<p:tagLst xmlns:a="http://schemas.openxmlformats.org/drawingml/2006/main" xmlns:r="http://schemas.openxmlformats.org/officeDocument/2006/relationships" xmlns:p="http://schemas.openxmlformats.org/presentationml/2006/main">
  <p:tag name="NUM" val="11"/>
</p:tagLst>
</file>

<file path=ppt/tags/tag288.xml><?xml version="1.0" encoding="utf-8"?>
<p:tagLst xmlns:a="http://schemas.openxmlformats.org/drawingml/2006/main" xmlns:r="http://schemas.openxmlformats.org/officeDocument/2006/relationships" xmlns:p="http://schemas.openxmlformats.org/presentationml/2006/main">
  <p:tag name="NUM" val="12"/>
</p:tagLst>
</file>

<file path=ppt/tags/tag289.xml><?xml version="1.0" encoding="utf-8"?>
<p:tagLst xmlns:a="http://schemas.openxmlformats.org/drawingml/2006/main" xmlns:r="http://schemas.openxmlformats.org/officeDocument/2006/relationships" xmlns:p="http://schemas.openxmlformats.org/presentationml/2006/main">
  <p:tag name="NUM" val="13"/>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290.xml><?xml version="1.0" encoding="utf-8"?>
<p:tagLst xmlns:a="http://schemas.openxmlformats.org/drawingml/2006/main" xmlns:r="http://schemas.openxmlformats.org/officeDocument/2006/relationships" xmlns:p="http://schemas.openxmlformats.org/presentationml/2006/main">
  <p:tag name="NUM" val="14"/>
</p:tagLst>
</file>

<file path=ppt/tags/tag291.xml><?xml version="1.0" encoding="utf-8"?>
<p:tagLst xmlns:a="http://schemas.openxmlformats.org/drawingml/2006/main" xmlns:r="http://schemas.openxmlformats.org/officeDocument/2006/relationships" xmlns:p="http://schemas.openxmlformats.org/presentationml/2006/main">
  <p:tag name="NUM" val="15"/>
</p:tagLst>
</file>

<file path=ppt/tags/tag292.xml><?xml version="1.0" encoding="utf-8"?>
<p:tagLst xmlns:a="http://schemas.openxmlformats.org/drawingml/2006/main" xmlns:r="http://schemas.openxmlformats.org/officeDocument/2006/relationships" xmlns:p="http://schemas.openxmlformats.org/presentationml/2006/main">
  <p:tag name="NUM" val="16"/>
</p:tagLst>
</file>

<file path=ppt/tags/tag293.xml><?xml version="1.0" encoding="utf-8"?>
<p:tagLst xmlns:a="http://schemas.openxmlformats.org/drawingml/2006/main" xmlns:r="http://schemas.openxmlformats.org/officeDocument/2006/relationships" xmlns:p="http://schemas.openxmlformats.org/presentationml/2006/main">
  <p:tag name="NUM" val="11"/>
</p:tagLst>
</file>

<file path=ppt/tags/tag294.xml><?xml version="1.0" encoding="utf-8"?>
<p:tagLst xmlns:a="http://schemas.openxmlformats.org/drawingml/2006/main" xmlns:r="http://schemas.openxmlformats.org/officeDocument/2006/relationships" xmlns:p="http://schemas.openxmlformats.org/presentationml/2006/main">
  <p:tag name="NOPREFERENCE" val="False"/>
</p:tagLst>
</file>

<file path=ppt/tags/tag295.xml><?xml version="1.0" encoding="utf-8"?>
<p:tagLst xmlns:a="http://schemas.openxmlformats.org/drawingml/2006/main" xmlns:r="http://schemas.openxmlformats.org/officeDocument/2006/relationships" xmlns:p="http://schemas.openxmlformats.org/presentationml/2006/main">
  <p:tag name="NUM" val="2"/>
</p:tagLst>
</file>

<file path=ppt/tags/tag296.xml><?xml version="1.0" encoding="utf-8"?>
<p:tagLst xmlns:a="http://schemas.openxmlformats.org/drawingml/2006/main" xmlns:r="http://schemas.openxmlformats.org/officeDocument/2006/relationships" xmlns:p="http://schemas.openxmlformats.org/presentationml/2006/main">
  <p:tag name="NUM" val="3"/>
</p:tagLst>
</file>

<file path=ppt/tags/tag297.xml><?xml version="1.0" encoding="utf-8"?>
<p:tagLst xmlns:a="http://schemas.openxmlformats.org/drawingml/2006/main" xmlns:r="http://schemas.openxmlformats.org/officeDocument/2006/relationships" xmlns:p="http://schemas.openxmlformats.org/presentationml/2006/main">
  <p:tag name="NUM" val="4"/>
</p:tagLst>
</file>

<file path=ppt/tags/tag298.xml><?xml version="1.0" encoding="utf-8"?>
<p:tagLst xmlns:a="http://schemas.openxmlformats.org/drawingml/2006/main" xmlns:r="http://schemas.openxmlformats.org/officeDocument/2006/relationships" xmlns:p="http://schemas.openxmlformats.org/presentationml/2006/main">
  <p:tag name="NUM" val="5"/>
</p:tagLst>
</file>

<file path=ppt/tags/tag299.xml><?xml version="1.0" encoding="utf-8"?>
<p:tagLst xmlns:a="http://schemas.openxmlformats.org/drawingml/2006/main" xmlns:r="http://schemas.openxmlformats.org/officeDocument/2006/relationships" xmlns:p="http://schemas.openxmlformats.org/presentationml/2006/main">
  <p:tag name="NUM" val="6"/>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00.xml><?xml version="1.0" encoding="utf-8"?>
<p:tagLst xmlns:a="http://schemas.openxmlformats.org/drawingml/2006/main" xmlns:r="http://schemas.openxmlformats.org/officeDocument/2006/relationships" xmlns:p="http://schemas.openxmlformats.org/presentationml/2006/main">
  <p:tag name="NUM" val="7"/>
</p:tagLst>
</file>

<file path=ppt/tags/tag301.xml><?xml version="1.0" encoding="utf-8"?>
<p:tagLst xmlns:a="http://schemas.openxmlformats.org/drawingml/2006/main" xmlns:r="http://schemas.openxmlformats.org/officeDocument/2006/relationships" xmlns:p="http://schemas.openxmlformats.org/presentationml/2006/main">
  <p:tag name="NUM" val="8"/>
</p:tagLst>
</file>

<file path=ppt/tags/tag302.xml><?xml version="1.0" encoding="utf-8"?>
<p:tagLst xmlns:a="http://schemas.openxmlformats.org/drawingml/2006/main" xmlns:r="http://schemas.openxmlformats.org/officeDocument/2006/relationships" xmlns:p="http://schemas.openxmlformats.org/presentationml/2006/main">
  <p:tag name="NUM" val="9"/>
</p:tagLst>
</file>

<file path=ppt/tags/tag303.xml><?xml version="1.0" encoding="utf-8"?>
<p:tagLst xmlns:a="http://schemas.openxmlformats.org/drawingml/2006/main" xmlns:r="http://schemas.openxmlformats.org/officeDocument/2006/relationships" xmlns:p="http://schemas.openxmlformats.org/presentationml/2006/main">
  <p:tag name="NUM" val="10"/>
</p:tagLst>
</file>

<file path=ppt/tags/tag304.xml><?xml version="1.0" encoding="utf-8"?>
<p:tagLst xmlns:a="http://schemas.openxmlformats.org/drawingml/2006/main" xmlns:r="http://schemas.openxmlformats.org/officeDocument/2006/relationships" xmlns:p="http://schemas.openxmlformats.org/presentationml/2006/main">
  <p:tag name="NUM" val="11"/>
</p:tagLst>
</file>

<file path=ppt/tags/tag305.xml><?xml version="1.0" encoding="utf-8"?>
<p:tagLst xmlns:a="http://schemas.openxmlformats.org/drawingml/2006/main" xmlns:r="http://schemas.openxmlformats.org/officeDocument/2006/relationships" xmlns:p="http://schemas.openxmlformats.org/presentationml/2006/main">
  <p:tag name="NUM" val="12"/>
</p:tagLst>
</file>

<file path=ppt/tags/tag306.xml><?xml version="1.0" encoding="utf-8"?>
<p:tagLst xmlns:a="http://schemas.openxmlformats.org/drawingml/2006/main" xmlns:r="http://schemas.openxmlformats.org/officeDocument/2006/relationships" xmlns:p="http://schemas.openxmlformats.org/presentationml/2006/main">
  <p:tag name="NUM" val="13"/>
</p:tagLst>
</file>

<file path=ppt/tags/tag307.xml><?xml version="1.0" encoding="utf-8"?>
<p:tagLst xmlns:a="http://schemas.openxmlformats.org/drawingml/2006/main" xmlns:r="http://schemas.openxmlformats.org/officeDocument/2006/relationships" xmlns:p="http://schemas.openxmlformats.org/presentationml/2006/main">
  <p:tag name="NUM" val="14"/>
</p:tagLst>
</file>

<file path=ppt/tags/tag308.xml><?xml version="1.0" encoding="utf-8"?>
<p:tagLst xmlns:a="http://schemas.openxmlformats.org/drawingml/2006/main" xmlns:r="http://schemas.openxmlformats.org/officeDocument/2006/relationships" xmlns:p="http://schemas.openxmlformats.org/presentationml/2006/main">
  <p:tag name="NUM" val="15"/>
</p:tagLst>
</file>

<file path=ppt/tags/tag309.xml><?xml version="1.0" encoding="utf-8"?>
<p:tagLst xmlns:a="http://schemas.openxmlformats.org/drawingml/2006/main" xmlns:r="http://schemas.openxmlformats.org/officeDocument/2006/relationships" xmlns:p="http://schemas.openxmlformats.org/presentationml/2006/main">
  <p:tag name="NUM" val="16"/>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10.xml><?xml version="1.0" encoding="utf-8"?>
<p:tagLst xmlns:a="http://schemas.openxmlformats.org/drawingml/2006/main" xmlns:r="http://schemas.openxmlformats.org/officeDocument/2006/relationships" xmlns:p="http://schemas.openxmlformats.org/presentationml/2006/main">
  <p:tag name="NUM" val="17"/>
</p:tagLst>
</file>

<file path=ppt/tags/tag311.xml><?xml version="1.0" encoding="utf-8"?>
<p:tagLst xmlns:a="http://schemas.openxmlformats.org/drawingml/2006/main" xmlns:r="http://schemas.openxmlformats.org/officeDocument/2006/relationships" xmlns:p="http://schemas.openxmlformats.org/presentationml/2006/main">
  <p:tag name="NUM" val="18"/>
</p:tagLst>
</file>

<file path=ppt/tags/tag312.xml><?xml version="1.0" encoding="utf-8"?>
<p:tagLst xmlns:a="http://schemas.openxmlformats.org/drawingml/2006/main" xmlns:r="http://schemas.openxmlformats.org/officeDocument/2006/relationships" xmlns:p="http://schemas.openxmlformats.org/presentationml/2006/main">
  <p:tag name="NUM" val="19"/>
</p:tagLst>
</file>

<file path=ppt/tags/tag313.xml><?xml version="1.0" encoding="utf-8"?>
<p:tagLst xmlns:a="http://schemas.openxmlformats.org/drawingml/2006/main" xmlns:r="http://schemas.openxmlformats.org/officeDocument/2006/relationships" xmlns:p="http://schemas.openxmlformats.org/presentationml/2006/main">
  <p:tag name="NUM" val="20"/>
</p:tagLst>
</file>

<file path=ppt/tags/tag314.xml><?xml version="1.0" encoding="utf-8"?>
<p:tagLst xmlns:a="http://schemas.openxmlformats.org/drawingml/2006/main" xmlns:r="http://schemas.openxmlformats.org/officeDocument/2006/relationships" xmlns:p="http://schemas.openxmlformats.org/presentationml/2006/main">
  <p:tag name="NUM" val="21"/>
</p:tagLst>
</file>

<file path=ppt/tags/tag315.xml><?xml version="1.0" encoding="utf-8"?>
<p:tagLst xmlns:a="http://schemas.openxmlformats.org/drawingml/2006/main" xmlns:r="http://schemas.openxmlformats.org/officeDocument/2006/relationships" xmlns:p="http://schemas.openxmlformats.org/presentationml/2006/main">
  <p:tag name="NUM" val="22"/>
</p:tagLst>
</file>

<file path=ppt/tags/tag316.xml><?xml version="1.0" encoding="utf-8"?>
<p:tagLst xmlns:a="http://schemas.openxmlformats.org/drawingml/2006/main" xmlns:r="http://schemas.openxmlformats.org/officeDocument/2006/relationships" xmlns:p="http://schemas.openxmlformats.org/presentationml/2006/main">
  <p:tag name="NUM" val="23"/>
</p:tagLst>
</file>

<file path=ppt/tags/tag317.xml><?xml version="1.0" encoding="utf-8"?>
<p:tagLst xmlns:a="http://schemas.openxmlformats.org/drawingml/2006/main" xmlns:r="http://schemas.openxmlformats.org/officeDocument/2006/relationships" xmlns:p="http://schemas.openxmlformats.org/presentationml/2006/main">
  <p:tag name="NUM" val="24"/>
</p:tagLst>
</file>

<file path=ppt/tags/tag318.xml><?xml version="1.0" encoding="utf-8"?>
<p:tagLst xmlns:a="http://schemas.openxmlformats.org/drawingml/2006/main" xmlns:r="http://schemas.openxmlformats.org/officeDocument/2006/relationships" xmlns:p="http://schemas.openxmlformats.org/presentationml/2006/main">
  <p:tag name="NUM" val="25"/>
</p:tagLst>
</file>

<file path=ppt/tags/tag319.xml><?xml version="1.0" encoding="utf-8"?>
<p:tagLst xmlns:a="http://schemas.openxmlformats.org/drawingml/2006/main" xmlns:r="http://schemas.openxmlformats.org/officeDocument/2006/relationships" xmlns:p="http://schemas.openxmlformats.org/presentationml/2006/main">
  <p:tag name="NUM" val="21"/>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20.xml><?xml version="1.0" encoding="utf-8"?>
<p:tagLst xmlns:a="http://schemas.openxmlformats.org/drawingml/2006/main" xmlns:r="http://schemas.openxmlformats.org/officeDocument/2006/relationships" xmlns:p="http://schemas.openxmlformats.org/presentationml/2006/main">
  <p:tag name="NUM" val="7"/>
</p:tagLst>
</file>

<file path=ppt/tags/tag321.xml><?xml version="1.0" encoding="utf-8"?>
<p:tagLst xmlns:a="http://schemas.openxmlformats.org/drawingml/2006/main" xmlns:r="http://schemas.openxmlformats.org/officeDocument/2006/relationships" xmlns:p="http://schemas.openxmlformats.org/presentationml/2006/main">
  <p:tag name="NUM" val="1"/>
</p:tagLst>
</file>

<file path=ppt/tags/tag322.xml><?xml version="1.0" encoding="utf-8"?>
<p:tagLst xmlns:a="http://schemas.openxmlformats.org/drawingml/2006/main" xmlns:r="http://schemas.openxmlformats.org/officeDocument/2006/relationships" xmlns:p="http://schemas.openxmlformats.org/presentationml/2006/main">
  <p:tag name="NUM" val="2"/>
</p:tagLst>
</file>

<file path=ppt/tags/tag323.xml><?xml version="1.0" encoding="utf-8"?>
<p:tagLst xmlns:a="http://schemas.openxmlformats.org/drawingml/2006/main" xmlns:r="http://schemas.openxmlformats.org/officeDocument/2006/relationships" xmlns:p="http://schemas.openxmlformats.org/presentationml/2006/main">
  <p:tag name="NUM" val="3"/>
</p:tagLst>
</file>

<file path=ppt/tags/tag324.xml><?xml version="1.0" encoding="utf-8"?>
<p:tagLst xmlns:a="http://schemas.openxmlformats.org/drawingml/2006/main" xmlns:r="http://schemas.openxmlformats.org/officeDocument/2006/relationships" xmlns:p="http://schemas.openxmlformats.org/presentationml/2006/main">
  <p:tag name="NUM" val="1"/>
</p:tagLst>
</file>

<file path=ppt/tags/tag325.xml><?xml version="1.0" encoding="utf-8"?>
<p:tagLst xmlns:a="http://schemas.openxmlformats.org/drawingml/2006/main" xmlns:r="http://schemas.openxmlformats.org/officeDocument/2006/relationships" xmlns:p="http://schemas.openxmlformats.org/presentationml/2006/main">
  <p:tag name="NUM" val="2"/>
</p:tagLst>
</file>

<file path=ppt/tags/tag326.xml><?xml version="1.0" encoding="utf-8"?>
<p:tagLst xmlns:a="http://schemas.openxmlformats.org/drawingml/2006/main" xmlns:r="http://schemas.openxmlformats.org/officeDocument/2006/relationships" xmlns:p="http://schemas.openxmlformats.org/presentationml/2006/main">
  <p:tag name="NUM" val="3"/>
</p:tagLst>
</file>

<file path=ppt/tags/tag327.xml><?xml version="1.0" encoding="utf-8"?>
<p:tagLst xmlns:a="http://schemas.openxmlformats.org/drawingml/2006/main" xmlns:r="http://schemas.openxmlformats.org/officeDocument/2006/relationships" xmlns:p="http://schemas.openxmlformats.org/presentationml/2006/main">
  <p:tag name="NUM" val="4"/>
</p:tagLst>
</file>

<file path=ppt/tags/tag328.xml><?xml version="1.0" encoding="utf-8"?>
<p:tagLst xmlns:a="http://schemas.openxmlformats.org/drawingml/2006/main" xmlns:r="http://schemas.openxmlformats.org/officeDocument/2006/relationships" xmlns:p="http://schemas.openxmlformats.org/presentationml/2006/main">
  <p:tag name="SLIDEID" val="F7C410E50D164D078F3BE5F092C5F5FF"/>
  <p:tag name="SLIDETYPE" val="Q"/>
  <p:tag name="DEMOGRAPHIC" val="False"/>
  <p:tag name="TEAMASSIGN" val="False"/>
  <p:tag name="SPEEDSCORING" val="False"/>
  <p:tag name="CORRECTPOINTVALUE" val="1"/>
  <p:tag name="INCORRECTPOINTVALUE" val="0"/>
  <p:tag name="ZEROBASED" val="False"/>
  <p:tag name="NUMRESPONSES" val="1"/>
  <p:tag name="AUTOADVANCE" val="False"/>
  <p:tag name="QUESTIONALIAS" val="Please make your selection..."/>
  <p:tag name="DELIMITERS" val="3.1"/>
  <p:tag name="VALUEFORMAT" val="0%"/>
  <p:tag name="SLIDEORDER" val="3"/>
  <p:tag name="SLIDEGUID" val="1282BE41110140E5BD3B36B9BD73CC0E"/>
  <p:tag name="ANSWERSALIAS" val="Oui|smicln|Non"/>
  <p:tag name="TOTALRESPONSES" val="2"/>
  <p:tag name="RESPONSECOUNT" val="2"/>
  <p:tag name="SLICED" val="False"/>
  <p:tag name="RESPONSES" val="2;1;"/>
  <p:tag name="CHARTSTRINGSTD" val="1 1"/>
  <p:tag name="CHARTSTRINGREV" val="1 1"/>
  <p:tag name="CHARTSTRINGSTDPER" val="0,5 0,5"/>
  <p:tag name="CHARTSTRINGREVPER" val="0,5 0,5"/>
  <p:tag name="RESPONSESGATHERED" val="False"/>
  <p:tag name="ANONYMOUSTEMP" val="False"/>
  <p:tag name="VALUES" val="Incorrect|smicln|Correct"/>
</p:tagLst>
</file>

<file path=ppt/tags/tag329.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30.xml><?xml version="1.0" encoding="utf-8"?>
<p:tagLst xmlns:a="http://schemas.openxmlformats.org/drawingml/2006/main" xmlns:r="http://schemas.openxmlformats.org/officeDocument/2006/relationships" xmlns:p="http://schemas.openxmlformats.org/presentationml/2006/main">
  <p:tag name="ANSWERBULLETS" val="3"/>
  <p:tag name="NUM" val="3"/>
  <p:tag name="TEXTLENGTH" val="7"/>
  <p:tag name="FONTSIZE" val="20"/>
  <p:tag name="BULLETTYPE" val="ppBulletArabicPeriod"/>
  <p:tag name="ANSWERTEXT" val="Oui&#10;Non"/>
  <p:tag name="OLDNUMANSWERS" val="2"/>
</p:tagLst>
</file>

<file path=ppt/tags/tag331.xml><?xml version="1.0" encoding="utf-8"?>
<p:tagLst xmlns:a="http://schemas.openxmlformats.org/drawingml/2006/main" xmlns:r="http://schemas.openxmlformats.org/officeDocument/2006/relationships" xmlns:p="http://schemas.openxmlformats.org/presentationml/2006/main">
  <p:tag name="NUM" val="4"/>
</p:tagLst>
</file>

<file path=ppt/tags/tag332.xml><?xml version="1.0" encoding="utf-8"?>
<p:tagLst xmlns:a="http://schemas.openxmlformats.org/drawingml/2006/main" xmlns:r="http://schemas.openxmlformats.org/officeDocument/2006/relationships" xmlns:p="http://schemas.openxmlformats.org/presentationml/2006/main">
  <p:tag name="CORSHAPE" val="True"/>
  <p:tag name="SHAPETYPE" val="1"/>
  <p:tag name="NUM" val="5"/>
</p:tagLst>
</file>

<file path=ppt/tags/tag333.xml><?xml version="1.0" encoding="utf-8"?>
<p:tagLst xmlns:a="http://schemas.openxmlformats.org/drawingml/2006/main" xmlns:r="http://schemas.openxmlformats.org/officeDocument/2006/relationships" xmlns:p="http://schemas.openxmlformats.org/presentationml/2006/main">
  <p:tag name="RCTYPE" val="Style_FlagPole"/>
  <p:tag name="STYLE" val="0"/>
  <p:tag name="NUM" val="6"/>
</p:tagLst>
</file>

<file path=ppt/tags/tag334.xml><?xml version="1.0" encoding="utf-8"?>
<p:tagLst xmlns:a="http://schemas.openxmlformats.org/drawingml/2006/main" xmlns:r="http://schemas.openxmlformats.org/officeDocument/2006/relationships" xmlns:p="http://schemas.openxmlformats.org/presentationml/2006/main">
  <p:tag name="NUM" val="7"/>
</p:tagLst>
</file>

<file path=ppt/tags/tag335.xml><?xml version="1.0" encoding="utf-8"?>
<p:tagLst xmlns:a="http://schemas.openxmlformats.org/drawingml/2006/main" xmlns:r="http://schemas.openxmlformats.org/officeDocument/2006/relationships" xmlns:p="http://schemas.openxmlformats.org/presentationml/2006/main">
  <p:tag name="SLIDEID" val="F7C410E50D164D078F3BE5F092C5F5FF"/>
  <p:tag name="SLIDETYPE" val="Q"/>
  <p:tag name="DEMOGRAPHIC" val="False"/>
  <p:tag name="TEAMASSIGN" val="False"/>
  <p:tag name="SPEEDSCORING" val="False"/>
  <p:tag name="CORRECTPOINTVALUE" val="1"/>
  <p:tag name="INCORRECTPOINTVALUE" val="0"/>
  <p:tag name="ZEROBASED" val="False"/>
  <p:tag name="NUMRESPONSES" val="1"/>
  <p:tag name="AUTOADVANCE" val="False"/>
  <p:tag name="QUESTIONALIAS" val="Please make your selection..."/>
  <p:tag name="DELIMITERS" val="3.1"/>
  <p:tag name="VALUEFORMAT" val="0%"/>
  <p:tag name="SLIDEORDER" val="4"/>
  <p:tag name="SLIDEGUID" val="2DC296F965ED472B9904787BA6D16206"/>
  <p:tag name="ANSWERSALIAS" val="IRSC et FRQNT |smicln|CRSNG|smicln|CRSH|smicln|IRSC et CRSH|smicln|FRQS"/>
  <p:tag name="TOTALRESPONSES" val="2"/>
  <p:tag name="RESPONSECOUNT" val="2"/>
  <p:tag name="SLICED" val="False"/>
  <p:tag name="RESPONSES" val="4;5;"/>
  <p:tag name="CHARTSTRINGSTD" val="0 0 0 1 1"/>
  <p:tag name="CHARTSTRINGREV" val="1 1 0 0 0"/>
  <p:tag name="CHARTSTRINGSTDPER" val="0 0 0 0,5 0,5"/>
  <p:tag name="CHARTSTRINGREVPER" val="0,5 0,5 0 0 0"/>
  <p:tag name="RESPONSESGATHERED" val="False"/>
  <p:tag name="ANONYMOUSTEMP" val="False"/>
  <p:tag name="VALUES" val="Incorrect|smicln|Incorrect|smicln|Correct|smicln|Incorrect|smicln|Incorrect"/>
</p:tagLst>
</file>

<file path=ppt/tags/tag336.xml><?xml version="1.0" encoding="utf-8"?>
<p:tagLst xmlns:a="http://schemas.openxmlformats.org/drawingml/2006/main" xmlns:r="http://schemas.openxmlformats.org/officeDocument/2006/relationships" xmlns:p="http://schemas.openxmlformats.org/presentationml/2006/main">
  <p:tag name="RCTYPE" val="Style_FlagPole"/>
  <p:tag name="STYLE" val="0"/>
  <p:tag name="NUM" val="1"/>
</p:tagLst>
</file>

<file path=ppt/tags/tag337.xml><?xml version="1.0" encoding="utf-8"?>
<p:tagLst xmlns:a="http://schemas.openxmlformats.org/drawingml/2006/main" xmlns:r="http://schemas.openxmlformats.org/officeDocument/2006/relationships" xmlns:p="http://schemas.openxmlformats.org/presentationml/2006/main">
  <p:tag name="NUM" val="2"/>
</p:tagLst>
</file>

<file path=ppt/tags/tag338.xml><?xml version="1.0" encoding="utf-8"?>
<p:tagLst xmlns:a="http://schemas.openxmlformats.org/drawingml/2006/main" xmlns:r="http://schemas.openxmlformats.org/officeDocument/2006/relationships" xmlns:p="http://schemas.openxmlformats.org/presentationml/2006/main">
  <p:tag name="NUM" val="3"/>
</p:tagLst>
</file>

<file path=ppt/tags/tag339.xml><?xml version="1.0" encoding="utf-8"?>
<p:tagLst xmlns:a="http://schemas.openxmlformats.org/drawingml/2006/main" xmlns:r="http://schemas.openxmlformats.org/officeDocument/2006/relationships" xmlns:p="http://schemas.openxmlformats.org/presentationml/2006/main">
  <p:tag name="NUM" val="7"/>
  <p:tag name="ANSWERBULLETS" val="3"/>
  <p:tag name="TEXTLENGTH" val="43"/>
  <p:tag name="FONTSIZE" val="20"/>
  <p:tag name="BULLETTYPE" val="ppBulletArabicPeriod"/>
  <p:tag name="ANSWERTEXT" val="IRSC et FRQNT &#10;CRSNG&#10;CRSH&#10;IRSC et CRSH&#10;FRQS"/>
  <p:tag name="OLDNUMANSWERS" val="5"/>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40.xml><?xml version="1.0" encoding="utf-8"?>
<p:tagLst xmlns:a="http://schemas.openxmlformats.org/drawingml/2006/main" xmlns:r="http://schemas.openxmlformats.org/officeDocument/2006/relationships" xmlns:p="http://schemas.openxmlformats.org/presentationml/2006/main">
  <p:tag name="NUM" val="5"/>
</p:tagLst>
</file>

<file path=ppt/tags/tag341.xml><?xml version="1.0" encoding="utf-8"?>
<p:tagLst xmlns:a="http://schemas.openxmlformats.org/drawingml/2006/main" xmlns:r="http://schemas.openxmlformats.org/officeDocument/2006/relationships" xmlns:p="http://schemas.openxmlformats.org/presentationml/2006/main">
  <p:tag name="CORSHAPE" val="True"/>
  <p:tag name="SHAPETYPE" val="1"/>
</p:tagLst>
</file>

<file path=ppt/tags/tag342.xml><?xml version="1.0" encoding="utf-8"?>
<p:tagLst xmlns:a="http://schemas.openxmlformats.org/drawingml/2006/main" xmlns:r="http://schemas.openxmlformats.org/officeDocument/2006/relationships" xmlns:p="http://schemas.openxmlformats.org/presentationml/2006/main">
  <p:tag name="DELIMITERS" val="3.1"/>
</p:tagLst>
</file>

<file path=ppt/tags/tag343.xml><?xml version="1.0" encoding="utf-8"?>
<p:tagLst xmlns:a="http://schemas.openxmlformats.org/drawingml/2006/main" xmlns:r="http://schemas.openxmlformats.org/officeDocument/2006/relationships" xmlns:p="http://schemas.openxmlformats.org/presentationml/2006/main">
  <p:tag name="NUM" val="1"/>
</p:tagLst>
</file>

<file path=ppt/tags/tag344.xml><?xml version="1.0" encoding="utf-8"?>
<p:tagLst xmlns:a="http://schemas.openxmlformats.org/drawingml/2006/main" xmlns:r="http://schemas.openxmlformats.org/officeDocument/2006/relationships" xmlns:p="http://schemas.openxmlformats.org/presentationml/2006/main">
  <p:tag name="NUM" val="2"/>
</p:tagLst>
</file>

<file path=ppt/tags/tag345.xml><?xml version="1.0" encoding="utf-8"?>
<p:tagLst xmlns:a="http://schemas.openxmlformats.org/drawingml/2006/main" xmlns:r="http://schemas.openxmlformats.org/officeDocument/2006/relationships" xmlns:p="http://schemas.openxmlformats.org/presentationml/2006/main">
  <p:tag name="NUM" val="3"/>
</p:tagLst>
</file>

<file path=ppt/tags/tag346.xml><?xml version="1.0" encoding="utf-8"?>
<p:tagLst xmlns:a="http://schemas.openxmlformats.org/drawingml/2006/main" xmlns:r="http://schemas.openxmlformats.org/officeDocument/2006/relationships" xmlns:p="http://schemas.openxmlformats.org/presentationml/2006/main">
  <p:tag name="NUM" val="4"/>
</p:tagLst>
</file>

<file path=ppt/tags/tag347.xml><?xml version="1.0" encoding="utf-8"?>
<p:tagLst xmlns:a="http://schemas.openxmlformats.org/drawingml/2006/main" xmlns:r="http://schemas.openxmlformats.org/officeDocument/2006/relationships" xmlns:p="http://schemas.openxmlformats.org/presentationml/2006/main">
  <p:tag name="NUM" val="1"/>
</p:tagLst>
</file>

<file path=ppt/tags/tag348.xml><?xml version="1.0" encoding="utf-8"?>
<p:tagLst xmlns:a="http://schemas.openxmlformats.org/drawingml/2006/main" xmlns:r="http://schemas.openxmlformats.org/officeDocument/2006/relationships" xmlns:p="http://schemas.openxmlformats.org/presentationml/2006/main">
  <p:tag name="NUM" val="2"/>
</p:tagLst>
</file>

<file path=ppt/tags/tag349.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50.xml><?xml version="1.0" encoding="utf-8"?>
<p:tagLst xmlns:a="http://schemas.openxmlformats.org/drawingml/2006/main" xmlns:r="http://schemas.openxmlformats.org/officeDocument/2006/relationships" xmlns:p="http://schemas.openxmlformats.org/presentationml/2006/main">
  <p:tag name="NUM" val="4"/>
</p:tagLst>
</file>

<file path=ppt/tags/tag351.xml><?xml version="1.0" encoding="utf-8"?>
<p:tagLst xmlns:a="http://schemas.openxmlformats.org/drawingml/2006/main" xmlns:r="http://schemas.openxmlformats.org/officeDocument/2006/relationships" xmlns:p="http://schemas.openxmlformats.org/presentationml/2006/main">
  <p:tag name="SLIDEID" val="F7C410E50D164D078F3BE5F092C5F5FF"/>
  <p:tag name="SLIDETYPE" val="Q"/>
  <p:tag name="DEMOGRAPHIC" val="False"/>
  <p:tag name="TEAMASSIGN" val="False"/>
  <p:tag name="SPEEDSCORING" val="False"/>
  <p:tag name="CORRECTPOINTVALUE" val="1"/>
  <p:tag name="INCORRECTPOINTVALUE" val="0"/>
  <p:tag name="ZEROBASED" val="False"/>
  <p:tag name="NUMRESPONSES" val="1"/>
  <p:tag name="AUTOADVANCE" val="False"/>
  <p:tag name="QUESTIONALIAS" val="Please make your selection..."/>
  <p:tag name="DELIMITERS" val="3.1"/>
  <p:tag name="VALUEFORMAT" val="0%"/>
  <p:tag name="SLIDEORDER" val="4"/>
  <p:tag name="SLIDEGUID" val="1D678CEA085E4BABA286764F20059F57"/>
  <p:tag name="ANSWERSALIAS" val="OUI, en tout temps|smicln|OUI, si le billet est en classe économique|smicln|NON, les billets d’avion sont admissibles seulement pour les chercheurs"/>
  <p:tag name="TOTALRESPONSES" val="1"/>
  <p:tag name="RESPONSECOUNT" val="1"/>
  <p:tag name="SLICED" val="False"/>
  <p:tag name="RESPONSES" val="1;-;"/>
  <p:tag name="CHARTSTRINGSTD" val="1 0 0"/>
  <p:tag name="CHARTSTRINGREV" val="0 0 1"/>
  <p:tag name="CHARTSTRINGSTDPER" val="1 0 0"/>
  <p:tag name="CHARTSTRINGREVPER" val="0 0 1"/>
  <p:tag name="RESPONSESGATHERED" val="False"/>
  <p:tag name="ANONYMOUSTEMP" val="False"/>
  <p:tag name="VALUES" val="Incorrect|smicln|Correct|smicln|Incorrect"/>
</p:tagLst>
</file>

<file path=ppt/tags/tag352.xml><?xml version="1.0" encoding="utf-8"?>
<p:tagLst xmlns:a="http://schemas.openxmlformats.org/drawingml/2006/main" xmlns:r="http://schemas.openxmlformats.org/officeDocument/2006/relationships" xmlns:p="http://schemas.openxmlformats.org/presentationml/2006/main">
  <p:tag name="NUM" val="2"/>
</p:tagLst>
</file>

<file path=ppt/tags/tag353.xml><?xml version="1.0" encoding="utf-8"?>
<p:tagLst xmlns:a="http://schemas.openxmlformats.org/drawingml/2006/main" xmlns:r="http://schemas.openxmlformats.org/officeDocument/2006/relationships" xmlns:p="http://schemas.openxmlformats.org/presentationml/2006/main">
  <p:tag name="NUM" val="4"/>
</p:tagLst>
</file>

<file path=ppt/tags/tag354.xml><?xml version="1.0" encoding="utf-8"?>
<p:tagLst xmlns:a="http://schemas.openxmlformats.org/drawingml/2006/main" xmlns:r="http://schemas.openxmlformats.org/officeDocument/2006/relationships" xmlns:p="http://schemas.openxmlformats.org/presentationml/2006/main">
  <p:tag name="RCTYPE" val="Style_FlagPole"/>
  <p:tag name="STYLE" val="0"/>
  <p:tag name="NUM" val="6"/>
</p:tagLst>
</file>

<file path=ppt/tags/tag355.xml><?xml version="1.0" encoding="utf-8"?>
<p:tagLst xmlns:a="http://schemas.openxmlformats.org/drawingml/2006/main" xmlns:r="http://schemas.openxmlformats.org/officeDocument/2006/relationships" xmlns:p="http://schemas.openxmlformats.org/presentationml/2006/main">
  <p:tag name="NUM" val="7"/>
</p:tagLst>
</file>

<file path=ppt/tags/tag356.xml><?xml version="1.0" encoding="utf-8"?>
<p:tagLst xmlns:a="http://schemas.openxmlformats.org/drawingml/2006/main" xmlns:r="http://schemas.openxmlformats.org/officeDocument/2006/relationships" xmlns:p="http://schemas.openxmlformats.org/presentationml/2006/main">
  <p:tag name="CORSHAPE" val="True"/>
  <p:tag name="SHAPETYPE" val="1"/>
</p:tagLst>
</file>

<file path=ppt/tags/tag357.xml><?xml version="1.0" encoding="utf-8"?>
<p:tagLst xmlns:a="http://schemas.openxmlformats.org/drawingml/2006/main" xmlns:r="http://schemas.openxmlformats.org/officeDocument/2006/relationships" xmlns:p="http://schemas.openxmlformats.org/presentationml/2006/main">
  <p:tag name="NUM" val="3"/>
  <p:tag name="ANSWERBULLETS" val="3"/>
  <p:tag name="TEXTLENGTH" val="133"/>
  <p:tag name="FONTSIZE" val="18"/>
  <p:tag name="BULLETTYPE" val="ppBulletArabicPeriod"/>
  <p:tag name="ANSWERTEXT" val="OUI, en tout temps&#10;OUI, si le billet est en classe économique&#10;NON, les billets d’avion sont admissibles seulement pour les chercheurs"/>
  <p:tag name="OLDNUMANSWERS" val="3"/>
</p:tagLst>
</file>

<file path=ppt/tags/tag358.xml><?xml version="1.0" encoding="utf-8"?>
<p:tagLst xmlns:a="http://schemas.openxmlformats.org/drawingml/2006/main" xmlns:r="http://schemas.openxmlformats.org/officeDocument/2006/relationships" xmlns:p="http://schemas.openxmlformats.org/presentationml/2006/main">
  <p:tag name="DELIMITERS" val="3.1"/>
</p:tagLst>
</file>

<file path=ppt/tags/tag359.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60.xml><?xml version="1.0" encoding="utf-8"?>
<p:tagLst xmlns:a="http://schemas.openxmlformats.org/drawingml/2006/main" xmlns:r="http://schemas.openxmlformats.org/officeDocument/2006/relationships" xmlns:p="http://schemas.openxmlformats.org/presentationml/2006/main">
  <p:tag name="NUM" val="2"/>
</p:tagLst>
</file>

<file path=ppt/tags/tag361.xml><?xml version="1.0" encoding="utf-8"?>
<p:tagLst xmlns:a="http://schemas.openxmlformats.org/drawingml/2006/main" xmlns:r="http://schemas.openxmlformats.org/officeDocument/2006/relationships" xmlns:p="http://schemas.openxmlformats.org/presentationml/2006/main">
  <p:tag name="NUM" val="3"/>
</p:tagLst>
</file>

<file path=ppt/tags/tag362.xml><?xml version="1.0" encoding="utf-8"?>
<p:tagLst xmlns:a="http://schemas.openxmlformats.org/drawingml/2006/main" xmlns:r="http://schemas.openxmlformats.org/officeDocument/2006/relationships" xmlns:p="http://schemas.openxmlformats.org/presentationml/2006/main">
  <p:tag name="NUM" val="4"/>
</p:tagLst>
</file>

<file path=ppt/tags/tag363.xml><?xml version="1.0" encoding="utf-8"?>
<p:tagLst xmlns:a="http://schemas.openxmlformats.org/drawingml/2006/main" xmlns:r="http://schemas.openxmlformats.org/officeDocument/2006/relationships" xmlns:p="http://schemas.openxmlformats.org/presentationml/2006/main">
  <p:tag name="SLIDEID" val="F7C410E50D164D078F3BE5F092C5F5FF"/>
  <p:tag name="SLIDETYPE" val="Q"/>
  <p:tag name="DEMOGRAPHIC" val="False"/>
  <p:tag name="TEAMASSIGN" val="False"/>
  <p:tag name="SPEEDSCORING" val="False"/>
  <p:tag name="CORRECTPOINTVALUE" val="1"/>
  <p:tag name="INCORRECTPOINTVALUE" val="0"/>
  <p:tag name="ZEROBASED" val="False"/>
  <p:tag name="NUMRESPONSES" val="1"/>
  <p:tag name="AUTOADVANCE" val="False"/>
  <p:tag name="QUESTIONALIAS" val="Please make your selection..."/>
  <p:tag name="DELIMITERS" val="3.1"/>
  <p:tag name="VALUEFORMAT" val="0%"/>
  <p:tag name="SLIDEORDER" val="4"/>
  <p:tag name="SLIDEGUID" val="25C851CBDCBD4F03AA7E78A81778310A"/>
  <p:tag name="ANSWERSALIAS" val="Oui, autant au fédéral qu’au provincial|smicln|Oui, mais seulement au provincial|smicln|Non, sur aucun des projets."/>
  <p:tag name="TOTALRESPONSES" val="2"/>
  <p:tag name="RESPONSECOUNT" val="2"/>
  <p:tag name="SLICED" val="False"/>
  <p:tag name="RESPONSES" val="2;2;"/>
  <p:tag name="CHARTSTRINGSTD" val="0 2 0"/>
  <p:tag name="CHARTSTRINGREV" val="0 2 0"/>
  <p:tag name="CHARTSTRINGSTDPER" val="0 1 0"/>
  <p:tag name="CHARTSTRINGREVPER" val="0 1 0"/>
  <p:tag name="RESPONSESGATHERED" val="False"/>
  <p:tag name="ANONYMOUSTEMP" val="False"/>
  <p:tag name="VALUES" val="Incorrect|smicln|Incorrect|smicln|Correct"/>
</p:tagLst>
</file>

<file path=ppt/tags/tag364.xml><?xml version="1.0" encoding="utf-8"?>
<p:tagLst xmlns:a="http://schemas.openxmlformats.org/drawingml/2006/main" xmlns:r="http://schemas.openxmlformats.org/officeDocument/2006/relationships" xmlns:p="http://schemas.openxmlformats.org/presentationml/2006/main">
  <p:tag name="RCTYPE" val="Style_FlagPole"/>
  <p:tag name="STYLE" val="0"/>
  <p:tag name="NUM" val="2"/>
</p:tagLst>
</file>

<file path=ppt/tags/tag365.xml><?xml version="1.0" encoding="utf-8"?>
<p:tagLst xmlns:a="http://schemas.openxmlformats.org/drawingml/2006/main" xmlns:r="http://schemas.openxmlformats.org/officeDocument/2006/relationships" xmlns:p="http://schemas.openxmlformats.org/presentationml/2006/main">
  <p:tag name="NUM" val="3"/>
</p:tagLst>
</file>

<file path=ppt/tags/tag366.xml><?xml version="1.0" encoding="utf-8"?>
<p:tagLst xmlns:a="http://schemas.openxmlformats.org/drawingml/2006/main" xmlns:r="http://schemas.openxmlformats.org/officeDocument/2006/relationships" xmlns:p="http://schemas.openxmlformats.org/presentationml/2006/main">
  <p:tag name="NUM" val="5"/>
</p:tagLst>
</file>

<file path=ppt/tags/tag367.xml><?xml version="1.0" encoding="utf-8"?>
<p:tagLst xmlns:a="http://schemas.openxmlformats.org/drawingml/2006/main" xmlns:r="http://schemas.openxmlformats.org/officeDocument/2006/relationships" xmlns:p="http://schemas.openxmlformats.org/presentationml/2006/main">
  <p:tag name="NUM" val="7"/>
</p:tagLst>
</file>

<file path=ppt/tags/tag368.xml><?xml version="1.0" encoding="utf-8"?>
<p:tagLst xmlns:a="http://schemas.openxmlformats.org/drawingml/2006/main" xmlns:r="http://schemas.openxmlformats.org/officeDocument/2006/relationships" xmlns:p="http://schemas.openxmlformats.org/presentationml/2006/main">
  <p:tag name="CORSHAPE" val="True"/>
  <p:tag name="SHAPETYPE" val="1"/>
</p:tagLst>
</file>

<file path=ppt/tags/tag369.xml><?xml version="1.0" encoding="utf-8"?>
<p:tagLst xmlns:a="http://schemas.openxmlformats.org/drawingml/2006/main" xmlns:r="http://schemas.openxmlformats.org/officeDocument/2006/relationships" xmlns:p="http://schemas.openxmlformats.org/presentationml/2006/main">
  <p:tag name="NUM" val="4"/>
  <p:tag name="ANSWERBULLETS" val="3"/>
  <p:tag name="OLDNUMANSWERS" val="3"/>
  <p:tag name="TEXTLENGTH" val="101"/>
  <p:tag name="FONTSIZE" val="20"/>
  <p:tag name="BULLETTYPE" val="ppBulletArabicPeriod"/>
  <p:tag name="ANSWERTEXT" val="Oui, autant au fédéral qu’au provincial&#10;Oui, mais seulement au provincial&#10;Non, sur aucun des projets."/>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70.xml><?xml version="1.0" encoding="utf-8"?>
<p:tagLst xmlns:a="http://schemas.openxmlformats.org/drawingml/2006/main" xmlns:r="http://schemas.openxmlformats.org/officeDocument/2006/relationships" xmlns:p="http://schemas.openxmlformats.org/presentationml/2006/main">
  <p:tag name="DELIMITERS" val="3.1"/>
</p:tagLst>
</file>

<file path=ppt/tags/tag371.xml><?xml version="1.0" encoding="utf-8"?>
<p:tagLst xmlns:a="http://schemas.openxmlformats.org/drawingml/2006/main" xmlns:r="http://schemas.openxmlformats.org/officeDocument/2006/relationships" xmlns:p="http://schemas.openxmlformats.org/presentationml/2006/main">
  <p:tag name="NUM" val="1"/>
</p:tagLst>
</file>

<file path=ppt/tags/tag372.xml><?xml version="1.0" encoding="utf-8"?>
<p:tagLst xmlns:a="http://schemas.openxmlformats.org/drawingml/2006/main" xmlns:r="http://schemas.openxmlformats.org/officeDocument/2006/relationships" xmlns:p="http://schemas.openxmlformats.org/presentationml/2006/main">
  <p:tag name="NUM" val="2"/>
</p:tagLst>
</file>

<file path=ppt/tags/tag373.xml><?xml version="1.0" encoding="utf-8"?>
<p:tagLst xmlns:a="http://schemas.openxmlformats.org/drawingml/2006/main" xmlns:r="http://schemas.openxmlformats.org/officeDocument/2006/relationships" xmlns:p="http://schemas.openxmlformats.org/presentationml/2006/main">
  <p:tag name="NUM" val="3"/>
</p:tagLst>
</file>

<file path=ppt/tags/tag374.xml><?xml version="1.0" encoding="utf-8"?>
<p:tagLst xmlns:a="http://schemas.openxmlformats.org/drawingml/2006/main" xmlns:r="http://schemas.openxmlformats.org/officeDocument/2006/relationships" xmlns:p="http://schemas.openxmlformats.org/presentationml/2006/main">
  <p:tag name="NUM" val="4"/>
</p:tagLst>
</file>

<file path=ppt/tags/tag375.xml><?xml version="1.0" encoding="utf-8"?>
<p:tagLst xmlns:a="http://schemas.openxmlformats.org/drawingml/2006/main" xmlns:r="http://schemas.openxmlformats.org/officeDocument/2006/relationships" xmlns:p="http://schemas.openxmlformats.org/presentationml/2006/main">
  <p:tag name="SLIDEID" val="F7C410E50D164D078F3BE5F092C5F5FF"/>
  <p:tag name="SLIDETYPE" val="Q"/>
  <p:tag name="DEMOGRAPHIC" val="False"/>
  <p:tag name="TEAMASSIGN" val="False"/>
  <p:tag name="SPEEDSCORING" val="False"/>
  <p:tag name="CORRECTPOINTVALUE" val="1"/>
  <p:tag name="INCORRECTPOINTVALUE" val="0"/>
  <p:tag name="ZEROBASED" val="False"/>
  <p:tag name="NUMRESPONSES" val="1"/>
  <p:tag name="AUTOADVANCE" val="False"/>
  <p:tag name="QUESTIONALIAS" val="Please make your selection..."/>
  <p:tag name="DELIMITERS" val="3.1"/>
  <p:tag name="VALUEFORMAT" val="0%"/>
  <p:tag name="ANSWERSALIAS" val="Oui|smicln|Non"/>
  <p:tag name="SLIDEORDER" val="5"/>
  <p:tag name="SLIDEGUID" val="4BECD11DAB524ED7A30270AE88AC4155"/>
  <p:tag name="TOTALRESPONSES" val="2"/>
  <p:tag name="RESPONSECOUNT" val="2"/>
  <p:tag name="SLICED" val="False"/>
  <p:tag name="RESPONSES" val="1;1;"/>
  <p:tag name="CHARTSTRINGSTD" val="2 0"/>
  <p:tag name="CHARTSTRINGREV" val="0 2"/>
  <p:tag name="CHARTSTRINGSTDPER" val="1 0"/>
  <p:tag name="CHARTSTRINGREVPER" val="0 1"/>
  <p:tag name="RESPONSESGATHERED" val="False"/>
  <p:tag name="ANONYMOUSTEMP" val="False"/>
  <p:tag name="VALUES" val="Correct|smicln|Incorrect"/>
</p:tagLst>
</file>

<file path=ppt/tags/tag376.xml><?xml version="1.0" encoding="utf-8"?>
<p:tagLst xmlns:a="http://schemas.openxmlformats.org/drawingml/2006/main" xmlns:r="http://schemas.openxmlformats.org/officeDocument/2006/relationships" xmlns:p="http://schemas.openxmlformats.org/presentationml/2006/main">
  <p:tag name="NUM" val="2"/>
</p:tagLst>
</file>

<file path=ppt/tags/tag377.xml><?xml version="1.0" encoding="utf-8"?>
<p:tagLst xmlns:a="http://schemas.openxmlformats.org/drawingml/2006/main" xmlns:r="http://schemas.openxmlformats.org/officeDocument/2006/relationships" xmlns:p="http://schemas.openxmlformats.org/presentationml/2006/main">
  <p:tag name="ANSWERBULLETS" val="3"/>
  <p:tag name="NUM" val="3"/>
  <p:tag name="TEXTLENGTH" val="7"/>
  <p:tag name="FONTSIZE" val="20"/>
  <p:tag name="BULLETTYPE" val="ppBulletArabicPeriod"/>
  <p:tag name="ANSWERTEXT" val="Oui&#10;Non"/>
  <p:tag name="OLDNUMANSWERS" val="2"/>
</p:tagLst>
</file>

<file path=ppt/tags/tag378.xml><?xml version="1.0" encoding="utf-8"?>
<p:tagLst xmlns:a="http://schemas.openxmlformats.org/drawingml/2006/main" xmlns:r="http://schemas.openxmlformats.org/officeDocument/2006/relationships" xmlns:p="http://schemas.openxmlformats.org/presentationml/2006/main">
  <p:tag name="NUM" val="4"/>
</p:tagLst>
</file>

<file path=ppt/tags/tag379.xml><?xml version="1.0" encoding="utf-8"?>
<p:tagLst xmlns:a="http://schemas.openxmlformats.org/drawingml/2006/main" xmlns:r="http://schemas.openxmlformats.org/officeDocument/2006/relationships" xmlns:p="http://schemas.openxmlformats.org/presentationml/2006/main">
  <p:tag name="CORSHAPE" val="True"/>
  <p:tag name="SHAPETYPE" val="1"/>
  <p:tag name="NUM" val="5"/>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80.xml><?xml version="1.0" encoding="utf-8"?>
<p:tagLst xmlns:a="http://schemas.openxmlformats.org/drawingml/2006/main" xmlns:r="http://schemas.openxmlformats.org/officeDocument/2006/relationships" xmlns:p="http://schemas.openxmlformats.org/presentationml/2006/main">
  <p:tag name="RCTYPE" val="Style_FlagPole"/>
  <p:tag name="STYLE" val="0"/>
  <p:tag name="NUM" val="6"/>
</p:tagLst>
</file>

<file path=ppt/tags/tag381.xml><?xml version="1.0" encoding="utf-8"?>
<p:tagLst xmlns:a="http://schemas.openxmlformats.org/drawingml/2006/main" xmlns:r="http://schemas.openxmlformats.org/officeDocument/2006/relationships" xmlns:p="http://schemas.openxmlformats.org/presentationml/2006/main">
  <p:tag name="NUM" val="7"/>
</p:tagLst>
</file>

<file path=ppt/tags/tag382.xml><?xml version="1.0" encoding="utf-8"?>
<p:tagLst xmlns:a="http://schemas.openxmlformats.org/drawingml/2006/main" xmlns:r="http://schemas.openxmlformats.org/officeDocument/2006/relationships" xmlns:p="http://schemas.openxmlformats.org/presentationml/2006/main">
  <p:tag name="DELIMITERS" val="3.1"/>
</p:tagLst>
</file>

<file path=ppt/tags/tag383.xml><?xml version="1.0" encoding="utf-8"?>
<p:tagLst xmlns:a="http://schemas.openxmlformats.org/drawingml/2006/main" xmlns:r="http://schemas.openxmlformats.org/officeDocument/2006/relationships" xmlns:p="http://schemas.openxmlformats.org/presentationml/2006/main">
  <p:tag name="NUM" val="1"/>
</p:tagLst>
</file>

<file path=ppt/tags/tag384.xml><?xml version="1.0" encoding="utf-8"?>
<p:tagLst xmlns:a="http://schemas.openxmlformats.org/drawingml/2006/main" xmlns:r="http://schemas.openxmlformats.org/officeDocument/2006/relationships" xmlns:p="http://schemas.openxmlformats.org/presentationml/2006/main">
  <p:tag name="NUM" val="2"/>
</p:tagLst>
</file>

<file path=ppt/tags/tag385.xml><?xml version="1.0" encoding="utf-8"?>
<p:tagLst xmlns:a="http://schemas.openxmlformats.org/drawingml/2006/main" xmlns:r="http://schemas.openxmlformats.org/officeDocument/2006/relationships" xmlns:p="http://schemas.openxmlformats.org/presentationml/2006/main">
  <p:tag name="NUM" val="3"/>
</p:tagLst>
</file>

<file path=ppt/tags/tag386.xml><?xml version="1.0" encoding="utf-8"?>
<p:tagLst xmlns:a="http://schemas.openxmlformats.org/drawingml/2006/main" xmlns:r="http://schemas.openxmlformats.org/officeDocument/2006/relationships" xmlns:p="http://schemas.openxmlformats.org/presentationml/2006/main">
  <p:tag name="NUM" val="4"/>
</p:tagLst>
</file>

<file path=ppt/tags/tag387.xml><?xml version="1.0" encoding="utf-8"?>
<p:tagLst xmlns:a="http://schemas.openxmlformats.org/drawingml/2006/main" xmlns:r="http://schemas.openxmlformats.org/officeDocument/2006/relationships" xmlns:p="http://schemas.openxmlformats.org/presentationml/2006/main">
  <p:tag name="DELIMITERS" val="3.1"/>
</p:tagLst>
</file>

<file path=ppt/tags/tag388.xml><?xml version="1.0" encoding="utf-8"?>
<p:tagLst xmlns:a="http://schemas.openxmlformats.org/drawingml/2006/main" xmlns:r="http://schemas.openxmlformats.org/officeDocument/2006/relationships" xmlns:p="http://schemas.openxmlformats.org/presentationml/2006/main">
  <p:tag name="NUM" val="1"/>
</p:tagLst>
</file>

<file path=ppt/tags/tag389.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390.xml><?xml version="1.0" encoding="utf-8"?>
<p:tagLst xmlns:a="http://schemas.openxmlformats.org/drawingml/2006/main" xmlns:r="http://schemas.openxmlformats.org/officeDocument/2006/relationships" xmlns:p="http://schemas.openxmlformats.org/presentationml/2006/main">
  <p:tag name="NUM" val="3"/>
</p:tagLst>
</file>

<file path=ppt/tags/tag391.xml><?xml version="1.0" encoding="utf-8"?>
<p:tagLst xmlns:a="http://schemas.openxmlformats.org/drawingml/2006/main" xmlns:r="http://schemas.openxmlformats.org/officeDocument/2006/relationships" xmlns:p="http://schemas.openxmlformats.org/presentationml/2006/main">
  <p:tag name="NUM" val="4"/>
</p:tagLst>
</file>

<file path=ppt/tags/tag392.xml><?xml version="1.0" encoding="utf-8"?>
<p:tagLst xmlns:a="http://schemas.openxmlformats.org/drawingml/2006/main" xmlns:r="http://schemas.openxmlformats.org/officeDocument/2006/relationships" xmlns:p="http://schemas.openxmlformats.org/presentationml/2006/main">
  <p:tag name="DELIMITERS" val="3.1"/>
</p:tagLst>
</file>

<file path=ppt/tags/tag393.xml><?xml version="1.0" encoding="utf-8"?>
<p:tagLst xmlns:a="http://schemas.openxmlformats.org/drawingml/2006/main" xmlns:r="http://schemas.openxmlformats.org/officeDocument/2006/relationships" xmlns:p="http://schemas.openxmlformats.org/presentationml/2006/main">
  <p:tag name="NUM" val="1"/>
</p:tagLst>
</file>

<file path=ppt/tags/tag394.xml><?xml version="1.0" encoding="utf-8"?>
<p:tagLst xmlns:a="http://schemas.openxmlformats.org/drawingml/2006/main" xmlns:r="http://schemas.openxmlformats.org/officeDocument/2006/relationships" xmlns:p="http://schemas.openxmlformats.org/presentationml/2006/main">
  <p:tag name="NUM" val="2"/>
</p:tagLst>
</file>

<file path=ppt/tags/tag395.xml><?xml version="1.0" encoding="utf-8"?>
<p:tagLst xmlns:a="http://schemas.openxmlformats.org/drawingml/2006/main" xmlns:r="http://schemas.openxmlformats.org/officeDocument/2006/relationships" xmlns:p="http://schemas.openxmlformats.org/presentationml/2006/main">
  <p:tag name="NUM" val="3"/>
</p:tagLst>
</file>

<file path=ppt/tags/tag396.xml><?xml version="1.0" encoding="utf-8"?>
<p:tagLst xmlns:a="http://schemas.openxmlformats.org/drawingml/2006/main" xmlns:r="http://schemas.openxmlformats.org/officeDocument/2006/relationships" xmlns:p="http://schemas.openxmlformats.org/presentationml/2006/main">
  <p:tag name="NUM" val="4"/>
</p:tagLst>
</file>

<file path=ppt/tags/tag397.xml><?xml version="1.0" encoding="utf-8"?>
<p:tagLst xmlns:a="http://schemas.openxmlformats.org/drawingml/2006/main" xmlns:r="http://schemas.openxmlformats.org/officeDocument/2006/relationships" xmlns:p="http://schemas.openxmlformats.org/presentationml/2006/main">
  <p:tag name="NUM" val="5"/>
</p:tagLst>
</file>

<file path=ppt/tags/tag398.xml><?xml version="1.0" encoding="utf-8"?>
<p:tagLst xmlns:a="http://schemas.openxmlformats.org/drawingml/2006/main" xmlns:r="http://schemas.openxmlformats.org/officeDocument/2006/relationships" xmlns:p="http://schemas.openxmlformats.org/presentationml/2006/main">
  <p:tag name="NUM" val="6"/>
</p:tagLst>
</file>

<file path=ppt/tags/tag399.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00.xml><?xml version="1.0" encoding="utf-8"?>
<p:tagLst xmlns:a="http://schemas.openxmlformats.org/drawingml/2006/main" xmlns:r="http://schemas.openxmlformats.org/officeDocument/2006/relationships" xmlns:p="http://schemas.openxmlformats.org/presentationml/2006/main">
  <p:tag name="NUM" val="1"/>
</p:tagLst>
</file>

<file path=ppt/tags/tag401.xml><?xml version="1.0" encoding="utf-8"?>
<p:tagLst xmlns:a="http://schemas.openxmlformats.org/drawingml/2006/main" xmlns:r="http://schemas.openxmlformats.org/officeDocument/2006/relationships" xmlns:p="http://schemas.openxmlformats.org/presentationml/2006/main">
  <p:tag name="NUM" val="2"/>
</p:tagLst>
</file>

<file path=ppt/tags/tag402.xml><?xml version="1.0" encoding="utf-8"?>
<p:tagLst xmlns:a="http://schemas.openxmlformats.org/drawingml/2006/main" xmlns:r="http://schemas.openxmlformats.org/officeDocument/2006/relationships" xmlns:p="http://schemas.openxmlformats.org/presentationml/2006/main">
  <p:tag name="NUM" val="3"/>
</p:tagLst>
</file>

<file path=ppt/tags/tag403.xml><?xml version="1.0" encoding="utf-8"?>
<p:tagLst xmlns:a="http://schemas.openxmlformats.org/drawingml/2006/main" xmlns:r="http://schemas.openxmlformats.org/officeDocument/2006/relationships" xmlns:p="http://schemas.openxmlformats.org/presentationml/2006/main">
  <p:tag name="NUM" val="4"/>
</p:tagLst>
</file>

<file path=ppt/tags/tag404.xml><?xml version="1.0" encoding="utf-8"?>
<p:tagLst xmlns:a="http://schemas.openxmlformats.org/drawingml/2006/main" xmlns:r="http://schemas.openxmlformats.org/officeDocument/2006/relationships" xmlns:p="http://schemas.openxmlformats.org/presentationml/2006/main">
  <p:tag name="NUM" val="5"/>
</p:tagLst>
</file>

<file path=ppt/tags/tag405.xml><?xml version="1.0" encoding="utf-8"?>
<p:tagLst xmlns:a="http://schemas.openxmlformats.org/drawingml/2006/main" xmlns:r="http://schemas.openxmlformats.org/officeDocument/2006/relationships" xmlns:p="http://schemas.openxmlformats.org/presentationml/2006/main">
  <p:tag name="SLIDEID" val="F7C410E50D164D078F3BE5F092C5F5FF"/>
  <p:tag name="SLIDETYPE" val="Q"/>
  <p:tag name="DEMOGRAPHIC" val="False"/>
  <p:tag name="TEAMASSIGN" val="False"/>
  <p:tag name="SPEEDSCORING" val="False"/>
  <p:tag name="CORRECTPOINTVALUE" val="1"/>
  <p:tag name="INCORRECTPOINTVALUE" val="0"/>
  <p:tag name="ZEROBASED" val="False"/>
  <p:tag name="NUMRESPONSES" val="1"/>
  <p:tag name="AUTOADVANCE" val="False"/>
  <p:tag name="QUESTIONALIAS" val="Please make your selection..."/>
  <p:tag name="DELIMITERS" val="3.1"/>
  <p:tag name="VALUEFORMAT" val="0%"/>
  <p:tag name="SLIDEORDER" val="5"/>
  <p:tag name="SLIDEGUID" val="4BECD11DAB524ED7A30270AE88AC4155"/>
  <p:tag name="ANSWERSALIAS" val="Vous refusez d’enjeu, les iPhone ne sont pas des dépenses admissibles.|smicln|Vous lui demandez de documenter la raison pour laquelle il en a besoin dans le cadre de la recherche, puis vous passez la commande.|smicln|Vous passez une commande tout simplement, c’est permis."/>
  <p:tag name="TOTALRESPONSES" val="2"/>
  <p:tag name="RESPONSECOUNT" val="2"/>
  <p:tag name="SLICED" val="False"/>
  <p:tag name="RESPONSES" val="3;2;"/>
  <p:tag name="CHARTSTRINGSTD" val="0 1 1"/>
  <p:tag name="CHARTSTRINGREV" val="1 1 0"/>
  <p:tag name="CHARTSTRINGSTDPER" val="0 0,5 0,5"/>
  <p:tag name="CHARTSTRINGREVPER" val="0,5 0,5 0"/>
  <p:tag name="RESPONSESGATHERED" val="False"/>
  <p:tag name="ANONYMOUSTEMP" val="False"/>
  <p:tag name="VALUES" val="Incorrect|smicln|Correct|smicln|Incorrect"/>
</p:tagLst>
</file>

<file path=ppt/tags/tag406.xml><?xml version="1.0" encoding="utf-8"?>
<p:tagLst xmlns:a="http://schemas.openxmlformats.org/drawingml/2006/main" xmlns:r="http://schemas.openxmlformats.org/officeDocument/2006/relationships" xmlns:p="http://schemas.openxmlformats.org/presentationml/2006/main">
  <p:tag name="RCTYPE" val="Style_FlagPole"/>
  <p:tag name="STYLE" val="0"/>
  <p:tag name="NUM" val="2"/>
</p:tagLst>
</file>

<file path=ppt/tags/tag407.xml><?xml version="1.0" encoding="utf-8"?>
<p:tagLst xmlns:a="http://schemas.openxmlformats.org/drawingml/2006/main" xmlns:r="http://schemas.openxmlformats.org/officeDocument/2006/relationships" xmlns:p="http://schemas.openxmlformats.org/presentationml/2006/main">
  <p:tag name="NUM" val="3"/>
</p:tagLst>
</file>

<file path=ppt/tags/tag408.xml><?xml version="1.0" encoding="utf-8"?>
<p:tagLst xmlns:a="http://schemas.openxmlformats.org/drawingml/2006/main" xmlns:r="http://schemas.openxmlformats.org/officeDocument/2006/relationships" xmlns:p="http://schemas.openxmlformats.org/presentationml/2006/main">
  <p:tag name="NUM" val="5"/>
</p:tagLst>
</file>

<file path=ppt/tags/tag409.xml><?xml version="1.0" encoding="utf-8"?>
<p:tagLst xmlns:a="http://schemas.openxmlformats.org/drawingml/2006/main" xmlns:r="http://schemas.openxmlformats.org/officeDocument/2006/relationships" xmlns:p="http://schemas.openxmlformats.org/presentationml/2006/main">
  <p:tag name="NUM" val="7"/>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10.xml><?xml version="1.0" encoding="utf-8"?>
<p:tagLst xmlns:a="http://schemas.openxmlformats.org/drawingml/2006/main" xmlns:r="http://schemas.openxmlformats.org/officeDocument/2006/relationships" xmlns:p="http://schemas.openxmlformats.org/presentationml/2006/main">
  <p:tag name="CORSHAPE" val="True"/>
  <p:tag name="SHAPETYPE" val="1"/>
</p:tagLst>
</file>

<file path=ppt/tags/tag411.xml><?xml version="1.0" encoding="utf-8"?>
<p:tagLst xmlns:a="http://schemas.openxmlformats.org/drawingml/2006/main" xmlns:r="http://schemas.openxmlformats.org/officeDocument/2006/relationships" xmlns:p="http://schemas.openxmlformats.org/presentationml/2006/main">
  <p:tag name="NUM" val="4"/>
  <p:tag name="ANSWERBULLETS" val="3"/>
  <p:tag name="TEXTLENGTH" val="258"/>
  <p:tag name="FONTSIZE" val="18"/>
  <p:tag name="BULLETTYPE" val="ppBulletArabicPeriod"/>
  <p:tag name="ANSWERTEXT" val="Vous refusez d’enjeu, les iPhone ne sont pas des dépenses admissibles.&#10;Vous lui demandez de documenter la raison pour laquelle il en a besoin dans le cadre de la recherche, puis vous passez la commande.&#10;Vous passez une commande tout simplement, c’est permis."/>
  <p:tag name="OLDNUMANSWERS" val="3"/>
</p:tagLst>
</file>

<file path=ppt/tags/tag412.xml><?xml version="1.0" encoding="utf-8"?>
<p:tagLst xmlns:a="http://schemas.openxmlformats.org/drawingml/2006/main" xmlns:r="http://schemas.openxmlformats.org/officeDocument/2006/relationships" xmlns:p="http://schemas.openxmlformats.org/presentationml/2006/main">
  <p:tag name="SLIDEID" val="F7C410E50D164D078F3BE5F092C5F5FF"/>
  <p:tag name="SLIDETYPE" val="Q"/>
  <p:tag name="DEMOGRAPHIC" val="False"/>
  <p:tag name="TEAMASSIGN" val="False"/>
  <p:tag name="SPEEDSCORING" val="False"/>
  <p:tag name="CORRECTPOINTVALUE" val="1"/>
  <p:tag name="INCORRECTPOINTVALUE" val="0"/>
  <p:tag name="ZEROBASED" val="False"/>
  <p:tag name="NUMRESPONSES" val="1"/>
  <p:tag name="AUTOADVANCE" val="False"/>
  <p:tag name="QUESTIONALIAS" val="Please make your selection..."/>
  <p:tag name="DELIMITERS" val="3.1"/>
  <p:tag name="VALUEFORMAT" val="0%"/>
  <p:tag name="ANSWERSALIAS" val="Oui|smicln|Non"/>
  <p:tag name="SLIDEORDER" val="5"/>
  <p:tag name="SLIDEGUID" val="4BECD11DAB524ED7A30270AE88AC4155"/>
  <p:tag name="TOTALRESPONSES" val="2"/>
  <p:tag name="RESPONSECOUNT" val="2"/>
  <p:tag name="SLICED" val="False"/>
  <p:tag name="RESPONSES" val="2;2;"/>
  <p:tag name="CHARTSTRINGSTD" val="0 2"/>
  <p:tag name="CHARTSTRINGREV" val="2 0"/>
  <p:tag name="CHARTSTRINGSTDPER" val="0 1"/>
  <p:tag name="CHARTSTRINGREVPER" val="1 0"/>
  <p:tag name="RESPONSESGATHERED" val="False"/>
  <p:tag name="ANONYMOUSTEMP" val="False"/>
  <p:tag name="VALUES" val="Correct|smicln|Incorrect"/>
</p:tagLst>
</file>

<file path=ppt/tags/tag413.xml><?xml version="1.0" encoding="utf-8"?>
<p:tagLst xmlns:a="http://schemas.openxmlformats.org/drawingml/2006/main" xmlns:r="http://schemas.openxmlformats.org/officeDocument/2006/relationships" xmlns:p="http://schemas.openxmlformats.org/presentationml/2006/main">
  <p:tag name="RCTYPE" val="Style_FlagPole"/>
  <p:tag name="STYLE" val="0"/>
  <p:tag name="NUM" val="2"/>
</p:tagLst>
</file>

<file path=ppt/tags/tag414.xml><?xml version="1.0" encoding="utf-8"?>
<p:tagLst xmlns:a="http://schemas.openxmlformats.org/drawingml/2006/main" xmlns:r="http://schemas.openxmlformats.org/officeDocument/2006/relationships" xmlns:p="http://schemas.openxmlformats.org/presentationml/2006/main">
  <p:tag name="NUM" val="3"/>
</p:tagLst>
</file>

<file path=ppt/tags/tag415.xml><?xml version="1.0" encoding="utf-8"?>
<p:tagLst xmlns:a="http://schemas.openxmlformats.org/drawingml/2006/main" xmlns:r="http://schemas.openxmlformats.org/officeDocument/2006/relationships" xmlns:p="http://schemas.openxmlformats.org/presentationml/2006/main">
  <p:tag name="ANSWERBULLETS" val="3"/>
  <p:tag name="NUM" val="4"/>
  <p:tag name="TEXTLENGTH" val="7"/>
  <p:tag name="FONTSIZE" val="20"/>
  <p:tag name="BULLETTYPE" val="ppBulletArabicPeriod"/>
  <p:tag name="ANSWERTEXT" val="Oui&#10;Non"/>
  <p:tag name="OLDNUMANSWERS" val="2"/>
</p:tagLst>
</file>

<file path=ppt/tags/tag416.xml><?xml version="1.0" encoding="utf-8"?>
<p:tagLst xmlns:a="http://schemas.openxmlformats.org/drawingml/2006/main" xmlns:r="http://schemas.openxmlformats.org/officeDocument/2006/relationships" xmlns:p="http://schemas.openxmlformats.org/presentationml/2006/main">
  <p:tag name="NUM" val="5"/>
</p:tagLst>
</file>

<file path=ppt/tags/tag417.xml><?xml version="1.0" encoding="utf-8"?>
<p:tagLst xmlns:a="http://schemas.openxmlformats.org/drawingml/2006/main" xmlns:r="http://schemas.openxmlformats.org/officeDocument/2006/relationships" xmlns:p="http://schemas.openxmlformats.org/presentationml/2006/main">
  <p:tag name="CORSHAPE" val="True"/>
  <p:tag name="SHAPETYPE" val="1"/>
  <p:tag name="NUM" val="6"/>
</p:tagLst>
</file>

<file path=ppt/tags/tag418.xml><?xml version="1.0" encoding="utf-8"?>
<p:tagLst xmlns:a="http://schemas.openxmlformats.org/drawingml/2006/main" xmlns:r="http://schemas.openxmlformats.org/officeDocument/2006/relationships" xmlns:p="http://schemas.openxmlformats.org/presentationml/2006/main">
  <p:tag name="NUM" val="7"/>
</p:tagLst>
</file>

<file path=ppt/tags/tag419.xml><?xml version="1.0" encoding="utf-8"?>
<p:tagLst xmlns:a="http://schemas.openxmlformats.org/drawingml/2006/main" xmlns:r="http://schemas.openxmlformats.org/officeDocument/2006/relationships" xmlns:p="http://schemas.openxmlformats.org/presentationml/2006/main">
  <p:tag name="SLIDEID" val="F7C410E50D164D078F3BE5F092C5F5FF"/>
  <p:tag name="SLIDETYPE" val="Q"/>
  <p:tag name="DEMOGRAPHIC" val="False"/>
  <p:tag name="TEAMASSIGN" val="False"/>
  <p:tag name="SPEEDSCORING" val="False"/>
  <p:tag name="CORRECTPOINTVALUE" val="1"/>
  <p:tag name="INCORRECTPOINTVALUE" val="0"/>
  <p:tag name="ZEROBASED" val="False"/>
  <p:tag name="NUMRESPONSES" val="1"/>
  <p:tag name="AUTOADVANCE" val="False"/>
  <p:tag name="QUESTIONALIAS" val="Please make your selection..."/>
  <p:tag name="DELIMITERS" val="3.1"/>
  <p:tag name="SLIDEORDER" val="5"/>
  <p:tag name="SLIDEGUID" val="4BECD11DAB524ED7A30270AE88AC4155"/>
  <p:tag name="VALUEFORMAT" val="0%"/>
  <p:tag name="ANSWERSALIAS" val="Utiliser la carte d’achat et commander le iPad du Apple Store.|smicln|Créer une DA et annexer une copie numérisée de la justification de son usage dans le cadre de la recherche.|smicln|Utiliser la carte d’achat, mais demander au chercheur de remplir la justification que vous annexerez à la facture dans vos dossiers.|smicln|Créer une DA et attendre que le Service des approvisionnements vous contacte."/>
  <p:tag name="TOTALRESPONSES" val="2"/>
  <p:tag name="RESPONSECOUNT" val="2"/>
  <p:tag name="SLICED" val="False"/>
  <p:tag name="RESPONSES" val="1;4;"/>
  <p:tag name="CHARTSTRINGSTD" val="1 0 0 1"/>
  <p:tag name="CHARTSTRINGREV" val="1 0 0 1"/>
  <p:tag name="CHARTSTRINGSTDPER" val="0,5 0 0 0,5"/>
  <p:tag name="CHARTSTRINGREVPER" val="0,5 0 0 0,5"/>
  <p:tag name="RESPONSESGATHERED" val="False"/>
  <p:tag name="ANONYMOUSTEMP" val="False"/>
  <p:tag name="VALUES" val="Incorrect|smicln|Incorrect|smicln|Correct|smicln|Incorrect"/>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20.xml><?xml version="1.0" encoding="utf-8"?>
<p:tagLst xmlns:a="http://schemas.openxmlformats.org/drawingml/2006/main" xmlns:r="http://schemas.openxmlformats.org/officeDocument/2006/relationships" xmlns:p="http://schemas.openxmlformats.org/presentationml/2006/main">
  <p:tag name="NUM" val="1"/>
</p:tagLst>
</file>

<file path=ppt/tags/tag421.xml><?xml version="1.0" encoding="utf-8"?>
<p:tagLst xmlns:a="http://schemas.openxmlformats.org/drawingml/2006/main" xmlns:r="http://schemas.openxmlformats.org/officeDocument/2006/relationships" xmlns:p="http://schemas.openxmlformats.org/presentationml/2006/main">
  <p:tag name="ANSWERBULLETS" val="3"/>
  <p:tag name="NUM" val="2"/>
  <p:tag name="TEXTLENGTH" val="381"/>
  <p:tag name="FONTSIZE" val="16"/>
  <p:tag name="BULLETTYPE" val="ppBulletArabicPeriod"/>
  <p:tag name="ANSWERTEXT" val="Utiliser la carte d’achat et commander le iPad du Apple Store.&#10;Créer une DA et annexer une copie numérisée de la justification de son usage dans le cadre de la recherche.&#10;Utiliser la carte d’achat, mais demander au chercheur de remplir la justification que vous annexerez à la facture dans vos dossiers.&#10;Créer une DA et attendre que le Service des approvisionnements vous contacte."/>
  <p:tag name="OLDNUMANSWERS" val="4"/>
</p:tagLst>
</file>

<file path=ppt/tags/tag422.xml><?xml version="1.0" encoding="utf-8"?>
<p:tagLst xmlns:a="http://schemas.openxmlformats.org/drawingml/2006/main" xmlns:r="http://schemas.openxmlformats.org/officeDocument/2006/relationships" xmlns:p="http://schemas.openxmlformats.org/presentationml/2006/main">
  <p:tag name="NUM" val="3"/>
</p:tagLst>
</file>

<file path=ppt/tags/tag423.xml><?xml version="1.0" encoding="utf-8"?>
<p:tagLst xmlns:a="http://schemas.openxmlformats.org/drawingml/2006/main" xmlns:r="http://schemas.openxmlformats.org/officeDocument/2006/relationships" xmlns:p="http://schemas.openxmlformats.org/presentationml/2006/main">
  <p:tag name="CORSHAPE" val="True"/>
  <p:tag name="SHAPETYPE" val="1"/>
  <p:tag name="NUM" val="5"/>
</p:tagLst>
</file>

<file path=ppt/tags/tag424.xml><?xml version="1.0" encoding="utf-8"?>
<p:tagLst xmlns:a="http://schemas.openxmlformats.org/drawingml/2006/main" xmlns:r="http://schemas.openxmlformats.org/officeDocument/2006/relationships" xmlns:p="http://schemas.openxmlformats.org/presentationml/2006/main">
  <p:tag name="RCTYPE" val="Style_FlagPole"/>
  <p:tag name="STYLE" val="0"/>
  <p:tag name="NUM" val="6"/>
</p:tagLst>
</file>

<file path=ppt/tags/tag425.xml><?xml version="1.0" encoding="utf-8"?>
<p:tagLst xmlns:a="http://schemas.openxmlformats.org/drawingml/2006/main" xmlns:r="http://schemas.openxmlformats.org/officeDocument/2006/relationships" xmlns:p="http://schemas.openxmlformats.org/presentationml/2006/main">
  <p:tag name="NUM" val="7"/>
</p:tagLst>
</file>

<file path=ppt/tags/tag426.xml><?xml version="1.0" encoding="utf-8"?>
<p:tagLst xmlns:a="http://schemas.openxmlformats.org/drawingml/2006/main" xmlns:r="http://schemas.openxmlformats.org/officeDocument/2006/relationships" xmlns:p="http://schemas.openxmlformats.org/presentationml/2006/main">
  <p:tag name="DELIMITERS" val="3.1"/>
</p:tagLst>
</file>

<file path=ppt/tags/tag427.xml><?xml version="1.0" encoding="utf-8"?>
<p:tagLst xmlns:a="http://schemas.openxmlformats.org/drawingml/2006/main" xmlns:r="http://schemas.openxmlformats.org/officeDocument/2006/relationships" xmlns:p="http://schemas.openxmlformats.org/presentationml/2006/main">
  <p:tag name="NUM" val="1"/>
</p:tagLst>
</file>

<file path=ppt/tags/tag428.xml><?xml version="1.0" encoding="utf-8"?>
<p:tagLst xmlns:a="http://schemas.openxmlformats.org/drawingml/2006/main" xmlns:r="http://schemas.openxmlformats.org/officeDocument/2006/relationships" xmlns:p="http://schemas.openxmlformats.org/presentationml/2006/main">
  <p:tag name="NUM" val="2"/>
</p:tagLst>
</file>

<file path=ppt/tags/tag429.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30.xml><?xml version="1.0" encoding="utf-8"?>
<p:tagLst xmlns:a="http://schemas.openxmlformats.org/drawingml/2006/main" xmlns:r="http://schemas.openxmlformats.org/officeDocument/2006/relationships" xmlns:p="http://schemas.openxmlformats.org/presentationml/2006/main">
  <p:tag name="NUM" val="4"/>
</p:tagLst>
</file>

<file path=ppt/tags/tag431.xml><?xml version="1.0" encoding="utf-8"?>
<p:tagLst xmlns:a="http://schemas.openxmlformats.org/drawingml/2006/main" xmlns:r="http://schemas.openxmlformats.org/officeDocument/2006/relationships" xmlns:p="http://schemas.openxmlformats.org/presentationml/2006/main">
  <p:tag name="DELIMITERS" val="3.1"/>
</p:tagLst>
</file>

<file path=ppt/tags/tag432.xml><?xml version="1.0" encoding="utf-8"?>
<p:tagLst xmlns:a="http://schemas.openxmlformats.org/drawingml/2006/main" xmlns:r="http://schemas.openxmlformats.org/officeDocument/2006/relationships" xmlns:p="http://schemas.openxmlformats.org/presentationml/2006/main">
  <p:tag name="NUM" val="1"/>
</p:tagLst>
</file>

<file path=ppt/tags/tag433.xml><?xml version="1.0" encoding="utf-8"?>
<p:tagLst xmlns:a="http://schemas.openxmlformats.org/drawingml/2006/main" xmlns:r="http://schemas.openxmlformats.org/officeDocument/2006/relationships" xmlns:p="http://schemas.openxmlformats.org/presentationml/2006/main">
  <p:tag name="NUM" val="2"/>
</p:tagLst>
</file>

<file path=ppt/tags/tag434.xml><?xml version="1.0" encoding="utf-8"?>
<p:tagLst xmlns:a="http://schemas.openxmlformats.org/drawingml/2006/main" xmlns:r="http://schemas.openxmlformats.org/officeDocument/2006/relationships" xmlns:p="http://schemas.openxmlformats.org/presentationml/2006/main">
  <p:tag name="NUM" val="3"/>
</p:tagLst>
</file>

<file path=ppt/tags/tag435.xml><?xml version="1.0" encoding="utf-8"?>
<p:tagLst xmlns:a="http://schemas.openxmlformats.org/drawingml/2006/main" xmlns:r="http://schemas.openxmlformats.org/officeDocument/2006/relationships" xmlns:p="http://schemas.openxmlformats.org/presentationml/2006/main">
  <p:tag name="NUM" val="4"/>
</p:tagLst>
</file>

<file path=ppt/tags/tag436.xml><?xml version="1.0" encoding="utf-8"?>
<p:tagLst xmlns:a="http://schemas.openxmlformats.org/drawingml/2006/main" xmlns:r="http://schemas.openxmlformats.org/officeDocument/2006/relationships" xmlns:p="http://schemas.openxmlformats.org/presentationml/2006/main">
  <p:tag name="DELIMITERS" val="3.1"/>
</p:tagLst>
</file>

<file path=ppt/tags/tag437.xml><?xml version="1.0" encoding="utf-8"?>
<p:tagLst xmlns:a="http://schemas.openxmlformats.org/drawingml/2006/main" xmlns:r="http://schemas.openxmlformats.org/officeDocument/2006/relationships" xmlns:p="http://schemas.openxmlformats.org/presentationml/2006/main">
  <p:tag name="NUM" val="1"/>
</p:tagLst>
</file>

<file path=ppt/tags/tag438.xml><?xml version="1.0" encoding="utf-8"?>
<p:tagLst xmlns:a="http://schemas.openxmlformats.org/drawingml/2006/main" xmlns:r="http://schemas.openxmlformats.org/officeDocument/2006/relationships" xmlns:p="http://schemas.openxmlformats.org/presentationml/2006/main">
  <p:tag name="NUM" val="2"/>
</p:tagLst>
</file>

<file path=ppt/tags/tag439.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40.xml><?xml version="1.0" encoding="utf-8"?>
<p:tagLst xmlns:a="http://schemas.openxmlformats.org/drawingml/2006/main" xmlns:r="http://schemas.openxmlformats.org/officeDocument/2006/relationships" xmlns:p="http://schemas.openxmlformats.org/presentationml/2006/main">
  <p:tag name="NUM" val="4"/>
</p:tagLst>
</file>

<file path=ppt/tags/tag441.xml><?xml version="1.0" encoding="utf-8"?>
<p:tagLst xmlns:a="http://schemas.openxmlformats.org/drawingml/2006/main" xmlns:r="http://schemas.openxmlformats.org/officeDocument/2006/relationships" xmlns:p="http://schemas.openxmlformats.org/presentationml/2006/main">
  <p:tag name="SLIDEID" val="F7C410E50D164D078F3BE5F092C5F5FF"/>
  <p:tag name="SLIDETYPE" val="Q"/>
  <p:tag name="DEMOGRAPHIC" val="False"/>
  <p:tag name="TEAMASSIGN" val="False"/>
  <p:tag name="SPEEDSCORING" val="False"/>
  <p:tag name="CORRECTPOINTVALUE" val="1"/>
  <p:tag name="INCORRECTPOINTVALUE" val="0"/>
  <p:tag name="ZEROBASED" val="False"/>
  <p:tag name="NUMRESPONSES" val="1"/>
  <p:tag name="AUTOADVANCE" val="False"/>
  <p:tag name="QUESTIONALIAS" val="Please make your selection..."/>
  <p:tag name="DELIMITERS" val="3.1"/>
  <p:tag name="VALUEFORMAT" val="0%"/>
  <p:tag name="ANSWERSALIAS" val="Oui|smicln|Non"/>
  <p:tag name="SLIDEORDER" val="5"/>
  <p:tag name="SLIDEGUID" val="4BECD11DAB524ED7A30270AE88AC4155"/>
  <p:tag name="TOTALRESPONSES" val="2"/>
  <p:tag name="RESPONSECOUNT" val="2"/>
  <p:tag name="SLICED" val="False"/>
  <p:tag name="RESPONSES" val="1;2;"/>
  <p:tag name="CHARTSTRINGSTD" val="1 1"/>
  <p:tag name="CHARTSTRINGREV" val="1 1"/>
  <p:tag name="CHARTSTRINGSTDPER" val="0,5 0,5"/>
  <p:tag name="CHARTSTRINGREVPER" val="0,5 0,5"/>
  <p:tag name="RESPONSESGATHERED" val="False"/>
  <p:tag name="ANONYMOUSTEMP" val="False"/>
  <p:tag name="VALUES" val="Incorrect|smicln|Correct"/>
</p:tagLst>
</file>

<file path=ppt/tags/tag442.xml><?xml version="1.0" encoding="utf-8"?>
<p:tagLst xmlns:a="http://schemas.openxmlformats.org/drawingml/2006/main" xmlns:r="http://schemas.openxmlformats.org/officeDocument/2006/relationships" xmlns:p="http://schemas.openxmlformats.org/presentationml/2006/main">
  <p:tag name="NUM" val="2"/>
</p:tagLst>
</file>

<file path=ppt/tags/tag443.xml><?xml version="1.0" encoding="utf-8"?>
<p:tagLst xmlns:a="http://schemas.openxmlformats.org/drawingml/2006/main" xmlns:r="http://schemas.openxmlformats.org/officeDocument/2006/relationships" xmlns:p="http://schemas.openxmlformats.org/presentationml/2006/main">
  <p:tag name="ANSWERBULLETS" val="3"/>
  <p:tag name="NUM" val="3"/>
  <p:tag name="TEXTLENGTH" val="7"/>
  <p:tag name="FONTSIZE" val="20"/>
  <p:tag name="BULLETTYPE" val="ppBulletArabicPeriod"/>
  <p:tag name="ANSWERTEXT" val="Oui&#10;Non"/>
  <p:tag name="OLDNUMANSWERS" val="2"/>
</p:tagLst>
</file>

<file path=ppt/tags/tag444.xml><?xml version="1.0" encoding="utf-8"?>
<p:tagLst xmlns:a="http://schemas.openxmlformats.org/drawingml/2006/main" xmlns:r="http://schemas.openxmlformats.org/officeDocument/2006/relationships" xmlns:p="http://schemas.openxmlformats.org/presentationml/2006/main">
  <p:tag name="NUM" val="4"/>
</p:tagLst>
</file>

<file path=ppt/tags/tag445.xml><?xml version="1.0" encoding="utf-8"?>
<p:tagLst xmlns:a="http://schemas.openxmlformats.org/drawingml/2006/main" xmlns:r="http://schemas.openxmlformats.org/officeDocument/2006/relationships" xmlns:p="http://schemas.openxmlformats.org/presentationml/2006/main">
  <p:tag name="CORSHAPE" val="True"/>
  <p:tag name="SHAPETYPE" val="1"/>
  <p:tag name="NUM" val="5"/>
</p:tagLst>
</file>

<file path=ppt/tags/tag446.xml><?xml version="1.0" encoding="utf-8"?>
<p:tagLst xmlns:a="http://schemas.openxmlformats.org/drawingml/2006/main" xmlns:r="http://schemas.openxmlformats.org/officeDocument/2006/relationships" xmlns:p="http://schemas.openxmlformats.org/presentationml/2006/main">
  <p:tag name="NUM" val="6"/>
</p:tagLst>
</file>

<file path=ppt/tags/tag447.xml><?xml version="1.0" encoding="utf-8"?>
<p:tagLst xmlns:a="http://schemas.openxmlformats.org/drawingml/2006/main" xmlns:r="http://schemas.openxmlformats.org/officeDocument/2006/relationships" xmlns:p="http://schemas.openxmlformats.org/presentationml/2006/main">
  <p:tag name="RCTYPE" val="Style_FlagPole"/>
  <p:tag name="STYLE" val="0"/>
  <p:tag name="NUM" val="7"/>
</p:tagLst>
</file>

<file path=ppt/tags/tag448.xml><?xml version="1.0" encoding="utf-8"?>
<p:tagLst xmlns:a="http://schemas.openxmlformats.org/drawingml/2006/main" xmlns:r="http://schemas.openxmlformats.org/officeDocument/2006/relationships" xmlns:p="http://schemas.openxmlformats.org/presentationml/2006/main">
  <p:tag name="SLIDEID" val="F7C410E50D164D078F3BE5F092C5F5FF"/>
  <p:tag name="SLIDETYPE" val="Q"/>
  <p:tag name="DEMOGRAPHIC" val="False"/>
  <p:tag name="TEAMASSIGN" val="False"/>
  <p:tag name="SPEEDSCORING" val="False"/>
  <p:tag name="CORRECTPOINTVALUE" val="1"/>
  <p:tag name="INCORRECTPOINTVALUE" val="0"/>
  <p:tag name="ZEROBASED" val="False"/>
  <p:tag name="NUMRESPONSES" val="1"/>
  <p:tag name="AUTOADVANCE" val="False"/>
  <p:tag name="QUESTIONALIAS" val="Please make your selection..."/>
  <p:tag name="DELIMITERS" val="3.1"/>
  <p:tag name="VALUEFORMAT" val="0%"/>
  <p:tag name="SLIDEORDER" val="5"/>
  <p:tag name="SLIDEGUID" val="4BECD11DAB524ED7A30270AE88AC4155"/>
  <p:tag name="ANSWERSALIAS" val="Oui|smicln|Oui, en autant qu’il n’y ait pas de frais d’alcool|smicln|Non, car les frais de représentation ne sont pas admissibles"/>
  <p:tag name="TOTALRESPONSES" val="2"/>
  <p:tag name="RESPONSECOUNT" val="2"/>
  <p:tag name="SLICED" val="False"/>
  <p:tag name="RESPONSES" val="2;2;"/>
  <p:tag name="CHARTSTRINGSTD" val="0 2 0"/>
  <p:tag name="CHARTSTRINGREV" val="0 2 0"/>
  <p:tag name="CHARTSTRINGSTDPER" val="0 1 0"/>
  <p:tag name="CHARTSTRINGREVPER" val="0 1 0"/>
  <p:tag name="RESPONSESGATHERED" val="False"/>
  <p:tag name="ANONYMOUSTEMP" val="False"/>
  <p:tag name="VALUES" val="Incorrect|smicln|Correct|smicln|Incorrect"/>
</p:tagLst>
</file>

<file path=ppt/tags/tag449.xml><?xml version="1.0" encoding="utf-8"?>
<p:tagLst xmlns:a="http://schemas.openxmlformats.org/drawingml/2006/main" xmlns:r="http://schemas.openxmlformats.org/officeDocument/2006/relationships" xmlns:p="http://schemas.openxmlformats.org/presentationml/2006/main">
  <p:tag name="RCTYPE" val="Style_FlagPole"/>
  <p:tag name="STYLE" val="0"/>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50.xml><?xml version="1.0" encoding="utf-8"?>
<p:tagLst xmlns:a="http://schemas.openxmlformats.org/drawingml/2006/main" xmlns:r="http://schemas.openxmlformats.org/officeDocument/2006/relationships" xmlns:p="http://schemas.openxmlformats.org/presentationml/2006/main">
  <p:tag name="NUM" val="3"/>
</p:tagLst>
</file>

<file path=ppt/tags/tag451.xml><?xml version="1.0" encoding="utf-8"?>
<p:tagLst xmlns:a="http://schemas.openxmlformats.org/drawingml/2006/main" xmlns:r="http://schemas.openxmlformats.org/officeDocument/2006/relationships" xmlns:p="http://schemas.openxmlformats.org/presentationml/2006/main">
  <p:tag name="ANSWERBULLETS" val="3"/>
  <p:tag name="NUM" val="4"/>
  <p:tag name="TEXTLENGTH" val="115"/>
  <p:tag name="FONTSIZE" val="18"/>
  <p:tag name="BULLETTYPE" val="ppBulletArabicPeriod"/>
  <p:tag name="ANSWERTEXT" val="Oui&#10;Oui, en autant qu’il n’y ait pas de frais d’alcool&#10;Non, car les frais de représentation ne sont pas admissibles"/>
  <p:tag name="OLDNUMANSWERS" val="3"/>
</p:tagLst>
</file>

<file path=ppt/tags/tag452.xml><?xml version="1.0" encoding="utf-8"?>
<p:tagLst xmlns:a="http://schemas.openxmlformats.org/drawingml/2006/main" xmlns:r="http://schemas.openxmlformats.org/officeDocument/2006/relationships" xmlns:p="http://schemas.openxmlformats.org/presentationml/2006/main">
  <p:tag name="NUM" val="5"/>
</p:tagLst>
</file>

<file path=ppt/tags/tag453.xml><?xml version="1.0" encoding="utf-8"?>
<p:tagLst xmlns:a="http://schemas.openxmlformats.org/drawingml/2006/main" xmlns:r="http://schemas.openxmlformats.org/officeDocument/2006/relationships" xmlns:p="http://schemas.openxmlformats.org/presentationml/2006/main">
  <p:tag name="CORSHAPE" val="True"/>
  <p:tag name="SHAPETYPE" val="1"/>
  <p:tag name="NUM" val="6"/>
</p:tagLst>
</file>

<file path=ppt/tags/tag454.xml><?xml version="1.0" encoding="utf-8"?>
<p:tagLst xmlns:a="http://schemas.openxmlformats.org/drawingml/2006/main" xmlns:r="http://schemas.openxmlformats.org/officeDocument/2006/relationships" xmlns:p="http://schemas.openxmlformats.org/presentationml/2006/main">
  <p:tag name="NUM" val="7"/>
</p:tagLst>
</file>

<file path=ppt/tags/tag455.xml><?xml version="1.0" encoding="utf-8"?>
<p:tagLst xmlns:a="http://schemas.openxmlformats.org/drawingml/2006/main" xmlns:r="http://schemas.openxmlformats.org/officeDocument/2006/relationships" xmlns:p="http://schemas.openxmlformats.org/presentationml/2006/main">
  <p:tag name="DELIMITERS" val="3.1"/>
</p:tagLst>
</file>

<file path=ppt/tags/tag456.xml><?xml version="1.0" encoding="utf-8"?>
<p:tagLst xmlns:a="http://schemas.openxmlformats.org/drawingml/2006/main" xmlns:r="http://schemas.openxmlformats.org/officeDocument/2006/relationships" xmlns:p="http://schemas.openxmlformats.org/presentationml/2006/main">
  <p:tag name="NUM" val="1"/>
</p:tagLst>
</file>

<file path=ppt/tags/tag457.xml><?xml version="1.0" encoding="utf-8"?>
<p:tagLst xmlns:a="http://schemas.openxmlformats.org/drawingml/2006/main" xmlns:r="http://schemas.openxmlformats.org/officeDocument/2006/relationships" xmlns:p="http://schemas.openxmlformats.org/presentationml/2006/main">
  <p:tag name="NUM" val="2"/>
</p:tagLst>
</file>

<file path=ppt/tags/tag458.xml><?xml version="1.0" encoding="utf-8"?>
<p:tagLst xmlns:a="http://schemas.openxmlformats.org/drawingml/2006/main" xmlns:r="http://schemas.openxmlformats.org/officeDocument/2006/relationships" xmlns:p="http://schemas.openxmlformats.org/presentationml/2006/main">
  <p:tag name="NUM" val="3"/>
</p:tagLst>
</file>

<file path=ppt/tags/tag459.xml><?xml version="1.0" encoding="utf-8"?>
<p:tagLst xmlns:a="http://schemas.openxmlformats.org/drawingml/2006/main" xmlns:r="http://schemas.openxmlformats.org/officeDocument/2006/relationships" xmlns:p="http://schemas.openxmlformats.org/presentationml/2006/main">
  <p:tag name="DELIMITERS" val="3.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60.xml><?xml version="1.0" encoding="utf-8"?>
<p:tagLst xmlns:a="http://schemas.openxmlformats.org/drawingml/2006/main" xmlns:r="http://schemas.openxmlformats.org/officeDocument/2006/relationships" xmlns:p="http://schemas.openxmlformats.org/presentationml/2006/main">
  <p:tag name="NUM" val="1"/>
</p:tagLst>
</file>

<file path=ppt/tags/tag461.xml><?xml version="1.0" encoding="utf-8"?>
<p:tagLst xmlns:a="http://schemas.openxmlformats.org/drawingml/2006/main" xmlns:r="http://schemas.openxmlformats.org/officeDocument/2006/relationships" xmlns:p="http://schemas.openxmlformats.org/presentationml/2006/main">
  <p:tag name="NUM" val="2"/>
</p:tagLst>
</file>

<file path=ppt/tags/tag462.xml><?xml version="1.0" encoding="utf-8"?>
<p:tagLst xmlns:a="http://schemas.openxmlformats.org/drawingml/2006/main" xmlns:r="http://schemas.openxmlformats.org/officeDocument/2006/relationships" xmlns:p="http://schemas.openxmlformats.org/presentationml/2006/main">
  <p:tag name="NUM" val="3"/>
</p:tagLst>
</file>

<file path=ppt/tags/tag463.xml><?xml version="1.0" encoding="utf-8"?>
<p:tagLst xmlns:a="http://schemas.openxmlformats.org/drawingml/2006/main" xmlns:r="http://schemas.openxmlformats.org/officeDocument/2006/relationships" xmlns:p="http://schemas.openxmlformats.org/presentationml/2006/main">
  <p:tag name="DELIMITERS" val="3.1"/>
</p:tagLst>
</file>

<file path=ppt/tags/tag464.xml><?xml version="1.0" encoding="utf-8"?>
<p:tagLst xmlns:a="http://schemas.openxmlformats.org/drawingml/2006/main" xmlns:r="http://schemas.openxmlformats.org/officeDocument/2006/relationships" xmlns:p="http://schemas.openxmlformats.org/presentationml/2006/main">
  <p:tag name="NUM" val="1"/>
</p:tagLst>
</file>

<file path=ppt/tags/tag465.xml><?xml version="1.0" encoding="utf-8"?>
<p:tagLst xmlns:a="http://schemas.openxmlformats.org/drawingml/2006/main" xmlns:r="http://schemas.openxmlformats.org/officeDocument/2006/relationships" xmlns:p="http://schemas.openxmlformats.org/presentationml/2006/main">
  <p:tag name="NUM" val="2"/>
</p:tagLst>
</file>

<file path=ppt/tags/tag466.xml><?xml version="1.0" encoding="utf-8"?>
<p:tagLst xmlns:a="http://schemas.openxmlformats.org/drawingml/2006/main" xmlns:r="http://schemas.openxmlformats.org/officeDocument/2006/relationships" xmlns:p="http://schemas.openxmlformats.org/presentationml/2006/main">
  <p:tag name="NOPREFERENCE" val="False"/>
</p:tagLst>
</file>

<file path=ppt/tags/tag467.xml><?xml version="1.0" encoding="utf-8"?>
<p:tagLst xmlns:a="http://schemas.openxmlformats.org/drawingml/2006/main" xmlns:r="http://schemas.openxmlformats.org/officeDocument/2006/relationships" xmlns:p="http://schemas.openxmlformats.org/presentationml/2006/main">
  <p:tag name="NUM" val="1"/>
</p:tagLst>
</file>

<file path=ppt/tags/tag468.xml><?xml version="1.0" encoding="utf-8"?>
<p:tagLst xmlns:a="http://schemas.openxmlformats.org/drawingml/2006/main" xmlns:r="http://schemas.openxmlformats.org/officeDocument/2006/relationships" xmlns:p="http://schemas.openxmlformats.org/presentationml/2006/main">
  <p:tag name="NUM" val="2"/>
</p:tagLst>
</file>

<file path=ppt/tags/tag469.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70.xml><?xml version="1.0" encoding="utf-8"?>
<p:tagLst xmlns:a="http://schemas.openxmlformats.org/drawingml/2006/main" xmlns:r="http://schemas.openxmlformats.org/officeDocument/2006/relationships" xmlns:p="http://schemas.openxmlformats.org/presentationml/2006/main">
  <p:tag name="NUM" val="1"/>
</p:tagLst>
</file>

<file path=ppt/tags/tag471.xml><?xml version="1.0" encoding="utf-8"?>
<p:tagLst xmlns:a="http://schemas.openxmlformats.org/drawingml/2006/main" xmlns:r="http://schemas.openxmlformats.org/officeDocument/2006/relationships" xmlns:p="http://schemas.openxmlformats.org/presentationml/2006/main">
  <p:tag name="DELIMITERS" val="3.1"/>
</p:tagLst>
</file>

<file path=ppt/tags/tag472.xml><?xml version="1.0" encoding="utf-8"?>
<p:tagLst xmlns:a="http://schemas.openxmlformats.org/drawingml/2006/main" xmlns:r="http://schemas.openxmlformats.org/officeDocument/2006/relationships" xmlns:p="http://schemas.openxmlformats.org/presentationml/2006/main">
  <p:tag name="NUM" val="1"/>
</p:tagLst>
</file>

<file path=ppt/tags/tag473.xml><?xml version="1.0" encoding="utf-8"?>
<p:tagLst xmlns:a="http://schemas.openxmlformats.org/drawingml/2006/main" xmlns:r="http://schemas.openxmlformats.org/officeDocument/2006/relationships" xmlns:p="http://schemas.openxmlformats.org/presentationml/2006/main">
  <p:tag name="NUM" val="2"/>
</p:tagLst>
</file>

<file path=ppt/tags/tag474.xml><?xml version="1.0" encoding="utf-8"?>
<p:tagLst xmlns:a="http://schemas.openxmlformats.org/drawingml/2006/main" xmlns:r="http://schemas.openxmlformats.org/officeDocument/2006/relationships" xmlns:p="http://schemas.openxmlformats.org/presentationml/2006/main">
  <p:tag name="NUM" val="3"/>
</p:tagLst>
</file>

<file path=ppt/tags/tag475.xml><?xml version="1.0" encoding="utf-8"?>
<p:tagLst xmlns:a="http://schemas.openxmlformats.org/drawingml/2006/main" xmlns:r="http://schemas.openxmlformats.org/officeDocument/2006/relationships" xmlns:p="http://schemas.openxmlformats.org/presentationml/2006/main">
  <p:tag name="NUM" val="1"/>
</p:tagLst>
</file>

<file path=ppt/tags/tag476.xml><?xml version="1.0" encoding="utf-8"?>
<p:tagLst xmlns:a="http://schemas.openxmlformats.org/drawingml/2006/main" xmlns:r="http://schemas.openxmlformats.org/officeDocument/2006/relationships" xmlns:p="http://schemas.openxmlformats.org/presentationml/2006/main">
  <p:tag name="NUM" val="1"/>
</p:tagLst>
</file>

<file path=ppt/tags/tag477.xml><?xml version="1.0" encoding="utf-8"?>
<p:tagLst xmlns:a="http://schemas.openxmlformats.org/drawingml/2006/main" xmlns:r="http://schemas.openxmlformats.org/officeDocument/2006/relationships" xmlns:p="http://schemas.openxmlformats.org/presentationml/2006/main">
  <p:tag name="NUM" val="1"/>
</p:tagLst>
</file>

<file path=ppt/tags/tag478.xml><?xml version="1.0" encoding="utf-8"?>
<p:tagLst xmlns:a="http://schemas.openxmlformats.org/drawingml/2006/main" xmlns:r="http://schemas.openxmlformats.org/officeDocument/2006/relationships" xmlns:p="http://schemas.openxmlformats.org/presentationml/2006/main">
  <p:tag name="NUM" val="1"/>
</p:tagLst>
</file>

<file path=ppt/tags/tag479.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80.xml><?xml version="1.0" encoding="utf-8"?>
<p:tagLst xmlns:a="http://schemas.openxmlformats.org/drawingml/2006/main" xmlns:r="http://schemas.openxmlformats.org/officeDocument/2006/relationships" xmlns:p="http://schemas.openxmlformats.org/presentationml/2006/main">
  <p:tag name="NUM" val="1"/>
</p:tagLst>
</file>

<file path=ppt/tags/tag481.xml><?xml version="1.0" encoding="utf-8"?>
<p:tagLst xmlns:a="http://schemas.openxmlformats.org/drawingml/2006/main" xmlns:r="http://schemas.openxmlformats.org/officeDocument/2006/relationships" xmlns:p="http://schemas.openxmlformats.org/presentationml/2006/main">
  <p:tag name="NUM" val="1"/>
</p:tagLst>
</file>

<file path=ppt/tags/tag482.xml><?xml version="1.0" encoding="utf-8"?>
<p:tagLst xmlns:a="http://schemas.openxmlformats.org/drawingml/2006/main" xmlns:r="http://schemas.openxmlformats.org/officeDocument/2006/relationships" xmlns:p="http://schemas.openxmlformats.org/presentationml/2006/main">
  <p:tag name="NUM" val="1"/>
</p:tagLst>
</file>

<file path=ppt/tags/tag483.xml><?xml version="1.0" encoding="utf-8"?>
<p:tagLst xmlns:a="http://schemas.openxmlformats.org/drawingml/2006/main" xmlns:r="http://schemas.openxmlformats.org/officeDocument/2006/relationships" xmlns:p="http://schemas.openxmlformats.org/presentationml/2006/main">
  <p:tag name="NUM" val="1"/>
</p:tagLst>
</file>

<file path=ppt/tags/tag484.xml><?xml version="1.0" encoding="utf-8"?>
<p:tagLst xmlns:a="http://schemas.openxmlformats.org/drawingml/2006/main" xmlns:r="http://schemas.openxmlformats.org/officeDocument/2006/relationships" xmlns:p="http://schemas.openxmlformats.org/presentationml/2006/main">
  <p:tag name="NUM" val="2"/>
</p:tagLst>
</file>

<file path=ppt/tags/tag485.xml><?xml version="1.0" encoding="utf-8"?>
<p:tagLst xmlns:a="http://schemas.openxmlformats.org/drawingml/2006/main" xmlns:r="http://schemas.openxmlformats.org/officeDocument/2006/relationships" xmlns:p="http://schemas.openxmlformats.org/presentationml/2006/main">
  <p:tag name="NUM" val="3"/>
</p:tagLst>
</file>

<file path=ppt/tags/tag486.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4"/>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4"/>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4"/>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4"/>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4"/>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4"/>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3"/>
</p:tagLst>
</file>

<file path=ppt/tags/tag92.xml><?xml version="1.0" encoding="utf-8"?>
<p:tagLst xmlns:a="http://schemas.openxmlformats.org/drawingml/2006/main" xmlns:r="http://schemas.openxmlformats.org/officeDocument/2006/relationships" xmlns:p="http://schemas.openxmlformats.org/presentationml/2006/main">
  <p:tag name="NUM" val="4"/>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3"/>
</p:tagLst>
</file>

<file path=ppt/tags/tag96.xml><?xml version="1.0" encoding="utf-8"?>
<p:tagLst xmlns:a="http://schemas.openxmlformats.org/drawingml/2006/main" xmlns:r="http://schemas.openxmlformats.org/officeDocument/2006/relationships" xmlns:p="http://schemas.openxmlformats.org/presentationml/2006/main">
  <p:tag name="NUM" val="4"/>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MIcheline">
  <a:themeElements>
    <a:clrScheme name="Modele_DRH">
      <a:dk1>
        <a:sysClr val="windowText" lastClr="000000"/>
      </a:dk1>
      <a:lt1>
        <a:sysClr val="window" lastClr="FFFFFF"/>
      </a:lt1>
      <a:dk2>
        <a:srgbClr val="505050"/>
      </a:dk2>
      <a:lt2>
        <a:srgbClr val="EEEEEE"/>
      </a:lt2>
      <a:accent1>
        <a:srgbClr val="02AEF1"/>
      </a:accent1>
      <a:accent2>
        <a:srgbClr val="F1EF09"/>
      </a:accent2>
      <a:accent3>
        <a:srgbClr val="FFAA04"/>
      </a:accent3>
      <a:accent4>
        <a:srgbClr val="045CC0"/>
      </a:accent4>
      <a:accent5>
        <a:srgbClr val="FB4E09"/>
      </a:accent5>
      <a:accent6>
        <a:srgbClr val="67FFFF"/>
      </a:accent6>
      <a:hlink>
        <a:srgbClr val="FB4E09"/>
      </a:hlink>
      <a:folHlink>
        <a:srgbClr val="FB4E09"/>
      </a:folHlink>
    </a:clrScheme>
    <a:fontScheme name="Personnalisé 3">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age contenu-Ecran">
  <a:themeElements>
    <a:clrScheme name="Personnalisé 1">
      <a:dk1>
        <a:sysClr val="windowText" lastClr="000000"/>
      </a:dk1>
      <a:lt1>
        <a:srgbClr val="FFFFFF"/>
      </a:lt1>
      <a:dk2>
        <a:srgbClr val="045DC0"/>
      </a:dk2>
      <a:lt2>
        <a:srgbClr val="EEEEEE"/>
      </a:lt2>
      <a:accent1>
        <a:srgbClr val="74B2FF"/>
      </a:accent1>
      <a:accent2>
        <a:srgbClr val="2F8BFF"/>
      </a:accent2>
      <a:accent3>
        <a:srgbClr val="4B4B4B"/>
      </a:accent3>
      <a:accent4>
        <a:srgbClr val="707070"/>
      </a:accent4>
      <a:accent5>
        <a:srgbClr val="FF4040"/>
      </a:accent5>
      <a:accent6>
        <a:srgbClr val="FFDD9A"/>
      </a:accent6>
      <a:hlink>
        <a:srgbClr val="0049A4"/>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1b1884f1-0cc8-44aa-8b57-481387eced9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07F560649356546810D2376BAF0A8FA" ma:contentTypeVersion="12" ma:contentTypeDescription="Crée un document." ma:contentTypeScope="" ma:versionID="9cd3a14ffbb9875c64f5b7de40d473cc">
  <xsd:schema xmlns:xsd="http://www.w3.org/2001/XMLSchema" xmlns:xs="http://www.w3.org/2001/XMLSchema" xmlns:p="http://schemas.microsoft.com/office/2006/metadata/properties" xmlns:ns3="1b1884f1-0cc8-44aa-8b57-481387eced9b" xmlns:ns4="94c0948c-6c8c-4980-aec8-e81b603a66d6" targetNamespace="http://schemas.microsoft.com/office/2006/metadata/properties" ma:root="true" ma:fieldsID="a1fb50d8984c2baa5e1449f8579902a9" ns3:_="" ns4:_="">
    <xsd:import namespace="1b1884f1-0cc8-44aa-8b57-481387eced9b"/>
    <xsd:import namespace="94c0948c-6c8c-4980-aec8-e81b603a66d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1884f1-0cc8-44aa-8b57-481387eced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c0948c-6c8c-4980-aec8-e81b603a66d6"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SharingHintHash" ma:index="12"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3269C6-ED5A-4DFD-BE75-7ABA28449E86}">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1b1884f1-0cc8-44aa-8b57-481387eced9b"/>
    <ds:schemaRef ds:uri="http://purl.org/dc/dcmitype/"/>
    <ds:schemaRef ds:uri="http://schemas.microsoft.com/office/infopath/2007/PartnerControls"/>
    <ds:schemaRef ds:uri="94c0948c-6c8c-4980-aec8-e81b603a66d6"/>
    <ds:schemaRef ds:uri="http://www.w3.org/XML/1998/namespace"/>
  </ds:schemaRefs>
</ds:datastoreItem>
</file>

<file path=customXml/itemProps2.xml><?xml version="1.0" encoding="utf-8"?>
<ds:datastoreItem xmlns:ds="http://schemas.openxmlformats.org/officeDocument/2006/customXml" ds:itemID="{A8D82F7D-CB25-4C0A-A9CB-5CEA0C38FE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1884f1-0cc8-44aa-8b57-481387eced9b"/>
    <ds:schemaRef ds:uri="94c0948c-6c8c-4980-aec8-e81b603a66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A3898A-AFC1-4130-9174-6F4E930913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Michel</Template>
  <TotalTime>26894</TotalTime>
  <Words>7667</Words>
  <Application>Microsoft Office PowerPoint</Application>
  <PresentationFormat>Affichage à l'écran (4:3)</PresentationFormat>
  <Paragraphs>1199</Paragraphs>
  <Slides>104</Slides>
  <Notes>102</Notes>
  <HiddenSlides>0</HiddenSlides>
  <MMClips>0</MMClips>
  <ScaleCrop>false</ScaleCrop>
  <HeadingPairs>
    <vt:vector size="8" baseType="variant">
      <vt:variant>
        <vt:lpstr>Polices utilisées</vt:lpstr>
      </vt:variant>
      <vt:variant>
        <vt:i4>8</vt:i4>
      </vt:variant>
      <vt:variant>
        <vt:lpstr>Thème</vt:lpstr>
      </vt:variant>
      <vt:variant>
        <vt:i4>3</vt:i4>
      </vt:variant>
      <vt:variant>
        <vt:lpstr>Serveurs OLE incorporés</vt:lpstr>
      </vt:variant>
      <vt:variant>
        <vt:i4>1</vt:i4>
      </vt:variant>
      <vt:variant>
        <vt:lpstr>Titres des diapositives</vt:lpstr>
      </vt:variant>
      <vt:variant>
        <vt:i4>104</vt:i4>
      </vt:variant>
    </vt:vector>
  </HeadingPairs>
  <TitlesOfParts>
    <vt:vector size="116" baseType="lpstr">
      <vt:lpstr>Arial</vt:lpstr>
      <vt:lpstr>Arial Black</vt:lpstr>
      <vt:lpstr>Arial Unicode MS</vt:lpstr>
      <vt:lpstr>Calibri</vt:lpstr>
      <vt:lpstr>Segoe UI</vt:lpstr>
      <vt:lpstr>Tahoma</vt:lpstr>
      <vt:lpstr>Verdana</vt:lpstr>
      <vt:lpstr>Wingdings</vt:lpstr>
      <vt:lpstr>MIcheline</vt:lpstr>
      <vt:lpstr>Conception personnalisée</vt:lpstr>
      <vt:lpstr>Page contenu-Ecran</vt:lpstr>
      <vt:lpstr>Picture</vt:lpstr>
      <vt:lpstr>Présentation PowerPoint</vt:lpstr>
      <vt:lpstr>Objectifs de la formation</vt:lpstr>
      <vt:lpstr>Contenu de la formation</vt:lpstr>
      <vt:lpstr>Organismes subventionnaires fédéraux</vt:lpstr>
      <vt:lpstr>Organismes subventionnaires provinciaux</vt:lpstr>
      <vt:lpstr>Rôles et responsabilités</vt:lpstr>
      <vt:lpstr>Rôles et responsabilités des chercheurs </vt:lpstr>
      <vt:lpstr>Rôles et responsabilités des chercheurs </vt:lpstr>
      <vt:lpstr>Rôles et responsabilités des chercheurs </vt:lpstr>
      <vt:lpstr>Rôles et responsabilités des chercheurs </vt:lpstr>
      <vt:lpstr>Rôles et responsabilités des chercheurs </vt:lpstr>
      <vt:lpstr>Rôles et responsabilités des chercheurs </vt:lpstr>
      <vt:lpstr>Rôles et responsabilités des chercheurs </vt:lpstr>
      <vt:lpstr>Rôles et responsabilités de l’Université</vt:lpstr>
      <vt:lpstr>Rôles et responsabilités de l’Université</vt:lpstr>
      <vt:lpstr>Rôles et responsabilités de l’Université</vt:lpstr>
      <vt:lpstr>Rôles et responsabilités de l’Université</vt:lpstr>
      <vt:lpstr>Rôles et responsabilités de l’Université</vt:lpstr>
      <vt:lpstr>Rôles et responsabilités de l’Université</vt:lpstr>
      <vt:lpstr>Rôles et responsabilités de l’Université</vt:lpstr>
      <vt:lpstr>Rôles et responsabilités de l’Université</vt:lpstr>
      <vt:lpstr>Rôles et responsabilités de l’Université</vt:lpstr>
      <vt:lpstr>Rôles et responsabilités de l’Université</vt:lpstr>
      <vt:lpstr>Rôles et responsabilités de l’Université</vt:lpstr>
      <vt:lpstr>Rôles et responsabilités de l’Université</vt:lpstr>
      <vt:lpstr>Rôles et responsabilités de l’Université</vt:lpstr>
      <vt:lpstr>Rôles et responsabilités de l’Université</vt:lpstr>
      <vt:lpstr>Rôles et responsabilités de l’Université</vt:lpstr>
      <vt:lpstr>Rôles et responsabilités de l’Université</vt:lpstr>
      <vt:lpstr>Principes généraux</vt:lpstr>
      <vt:lpstr>Principes généraux – utilisation des fonds</vt:lpstr>
      <vt:lpstr>Principes généraux – utilisation des fonds</vt:lpstr>
      <vt:lpstr>Principes généraux – utilisation des fonds</vt:lpstr>
      <vt:lpstr>Principes généraux – utilisation des fonds</vt:lpstr>
      <vt:lpstr>Principes généraux – utilisation des fonds</vt:lpstr>
      <vt:lpstr>Principes généraux – vente d’équipement</vt:lpstr>
      <vt:lpstr>Principes généraux – approbation</vt:lpstr>
      <vt:lpstr>Procédures pour désigner un délégué :</vt:lpstr>
      <vt:lpstr>Le titulaire de la subvention ou son délégué s’engage à vérifier et confirmer que :</vt:lpstr>
      <vt:lpstr>Le titulaire de la subvention ou son délégué s’engage à vérifier et confirmer que :</vt:lpstr>
      <vt:lpstr>Le titulaire de la subvention ou son délégué s’engage à vérifier et confirmer que :</vt:lpstr>
      <vt:lpstr>Le titulaire de la subvention ou son délégué s’engage à vérifier et confirmer que :</vt:lpstr>
      <vt:lpstr>Le titulaire de la subvention ou son délégué s’engage à vérifier et confirmer que :</vt:lpstr>
      <vt:lpstr>Le titulaire de la subvention ou son délégué s’engage à vérifier et confirmer que :</vt:lpstr>
      <vt:lpstr>Le titulaire de la subvention ou son délégué s’engage à vérifier et à confirmer que :</vt:lpstr>
      <vt:lpstr>Questions quiz</vt:lpstr>
      <vt:lpstr>Présentation PowerPoint</vt:lpstr>
      <vt:lpstr>Qui peut approuver un remboursement UM compte de dépenses - réquisition de paiement sur un projet ?</vt:lpstr>
      <vt:lpstr>Pouvez-vous accepter?</vt:lpstr>
      <vt:lpstr>Gestion budgétaire</vt:lpstr>
      <vt:lpstr>Gestion budgétaire – accès aux fonds</vt:lpstr>
      <vt:lpstr>Gestion budgétaire – accès aux fonds</vt:lpstr>
      <vt:lpstr>Présentation PowerPoint</vt:lpstr>
      <vt:lpstr>Gestion budgétaire – date comptable</vt:lpstr>
      <vt:lpstr>Date comptable et paie</vt:lpstr>
      <vt:lpstr>Please make your selection...</vt:lpstr>
      <vt:lpstr>Do you agree?</vt:lpstr>
      <vt:lpstr>Gestion budgétaire – transferts à l’externe</vt:lpstr>
      <vt:lpstr>Gestion budgétaire – transferts à l’externe</vt:lpstr>
      <vt:lpstr>Gestion budgétaire – transferts à l’externe</vt:lpstr>
      <vt:lpstr>Gestion budgétaire – transferts à l’externe</vt:lpstr>
      <vt:lpstr>Gestion budgétaire – transferts reçus</vt:lpstr>
      <vt:lpstr>Gestion budgétaire – facturation par les hôpitaux</vt:lpstr>
      <vt:lpstr>Please make your selection...</vt:lpstr>
      <vt:lpstr>Please make your selection...</vt:lpstr>
      <vt:lpstr>Please make your selection...</vt:lpstr>
      <vt:lpstr>Question piège!   Une subvention IRSC a été accordée à l’Université McGill sur un projet où un de vos chercheurs est co-chercheur. Celui-ci reçoit un transfert de fonds de l’Université McGill de l’ordre de 50 000 $.  Le chercheur de votre département vous demande de saisir un Paiement fournisseur externe – transfert de fonds pour transférer une partie des fonds à l’UQAM. Que faites-vous?</vt:lpstr>
      <vt:lpstr>Question piège!  Un de vos chercheurs a obtenu une subvention FRQS de 120 000 $. Un  co-chercheur de l’université d’Ottawa participe à la recherche. Le chercheur de votre département vous demande de saisir un Paiement fournisseur externe – transfert de fonds pour transférer une partie des fonds à l’université d’Ottawa. Que faites-vous?</vt:lpstr>
      <vt:lpstr>?</vt:lpstr>
      <vt:lpstr>Cycle de vie du projet</vt:lpstr>
      <vt:lpstr>Présentation PowerPoint</vt:lpstr>
      <vt:lpstr>Présentation PowerPoint</vt:lpstr>
      <vt:lpstr>Dépenses admissibles</vt:lpstr>
      <vt:lpstr>Admissibilité des dépenses – règle générale  </vt:lpstr>
      <vt:lpstr>Admissibilité des dépenses selon les programmes </vt:lpstr>
      <vt:lpstr>Dépenses liées à la rémunération</vt:lpstr>
      <vt:lpstr>Please make your selection...</vt:lpstr>
      <vt:lpstr>Please make your selection...</vt:lpstr>
      <vt:lpstr>Cas particuliers fédéraux</vt:lpstr>
      <vt:lpstr>Frais de déplacement et de séjour</vt:lpstr>
      <vt:lpstr>Dépenses liées à la rémunération</vt:lpstr>
      <vt:lpstr>Please make your selection...</vt:lpstr>
      <vt:lpstr>Congés sabbatiques</vt:lpstr>
      <vt:lpstr>Please make your selection...</vt:lpstr>
      <vt:lpstr>Matériel et fournitures</vt:lpstr>
      <vt:lpstr>Please make your selection...</vt:lpstr>
      <vt:lpstr>Ordinateurs et communications électroniques</vt:lpstr>
      <vt:lpstr>Justification requise</vt:lpstr>
      <vt:lpstr>Comment joindre un fichier à la DA</vt:lpstr>
      <vt:lpstr>Ajout fichiers joints</vt:lpstr>
      <vt:lpstr>Please make your selection...</vt:lpstr>
      <vt:lpstr>Please make your selection...</vt:lpstr>
      <vt:lpstr>Please make your selection...</vt:lpstr>
      <vt:lpstr>Diffusion des résultats de la recherche</vt:lpstr>
      <vt:lpstr>Services et dépenses diverses </vt:lpstr>
      <vt:lpstr>Services et dépenses diverses </vt:lpstr>
      <vt:lpstr>Please make your selection...</vt:lpstr>
      <vt:lpstr>Please make your selection...</vt:lpstr>
      <vt:lpstr>ERREURS COURANTES</vt:lpstr>
      <vt:lpstr>ERREURS COURANTES (suite)</vt:lpstr>
      <vt:lpstr>Impacts d’une mauvaise gestion</vt:lpstr>
      <vt:lpstr>Définition d’une mauvaise gestion</vt:lpstr>
      <vt:lpstr>Exemples de conséquences possibles :</vt:lpstr>
      <vt:lpstr>Présentation PowerPoint</vt:lpstr>
    </vt:vector>
  </TitlesOfParts>
  <Company>Université de Montréal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Sauvé Michel</dc:creator>
  <cp:lastModifiedBy>Onimboahangy Rajaobelina</cp:lastModifiedBy>
  <cp:revision>519</cp:revision>
  <cp:lastPrinted>2016-10-31T15:09:43Z</cp:lastPrinted>
  <dcterms:created xsi:type="dcterms:W3CDTF">2014-05-09T12:47:09Z</dcterms:created>
  <dcterms:modified xsi:type="dcterms:W3CDTF">2024-02-28T16:09:06Z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0x010100607F560649356546810D2376BAF0A8FA</vt:lpwstr>
  </property>
</Properties>
</file>